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02" r:id="rId2"/>
    <p:sldId id="303" r:id="rId3"/>
    <p:sldId id="287" r:id="rId4"/>
    <p:sldId id="288" r:id="rId5"/>
    <p:sldId id="290" r:id="rId6"/>
    <p:sldId id="291" r:id="rId7"/>
    <p:sldId id="296" r:id="rId8"/>
    <p:sldId id="289" r:id="rId9"/>
    <p:sldId id="293" r:id="rId10"/>
    <p:sldId id="294" r:id="rId11"/>
    <p:sldId id="295" r:id="rId12"/>
    <p:sldId id="292" r:id="rId13"/>
    <p:sldId id="297" r:id="rId14"/>
    <p:sldId id="298" r:id="rId15"/>
    <p:sldId id="299" r:id="rId16"/>
    <p:sldId id="301" r:id="rId17"/>
    <p:sldId id="284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09800"/>
            <a:ext cx="7467601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Feature Extraction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01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Co-occurrence Matrix </a:t>
            </a:r>
            <a:r>
              <a:rPr lang="en-US" dirty="0" smtClean="0"/>
              <a:t>Features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805" y="1586752"/>
            <a:ext cx="7875278" cy="5089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1704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Co-occurrence Matrix Features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331" y="1549808"/>
            <a:ext cx="8071337" cy="5264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98162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Co-occurrence Matrix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3616452" cy="4495800"/>
          </a:xfrm>
        </p:spPr>
        <p:txBody>
          <a:bodyPr/>
          <a:lstStyle/>
          <a:p>
            <a:r>
              <a:rPr lang="en-US" dirty="0" err="1" smtClean="0"/>
              <a:t>Matlab</a:t>
            </a:r>
            <a:r>
              <a:rPr lang="en-US" dirty="0"/>
              <a:t> “</a:t>
            </a:r>
            <a:r>
              <a:rPr lang="en-US" dirty="0" err="1" smtClean="0"/>
              <a:t>graycoprops</a:t>
            </a:r>
            <a:r>
              <a:rPr lang="en-US" dirty="0" smtClean="0"/>
              <a:t>”</a:t>
            </a:r>
          </a:p>
          <a:p>
            <a:pPr lvl="1"/>
            <a:r>
              <a:rPr lang="en-US" dirty="0" smtClean="0"/>
              <a:t>Properties </a:t>
            </a:r>
            <a:r>
              <a:rPr lang="en-US" dirty="0"/>
              <a:t>of gray-level co-occurrence matrix</a:t>
            </a:r>
          </a:p>
          <a:p>
            <a:endParaRPr lang="en-US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4445" y="1555038"/>
            <a:ext cx="4759570" cy="5090848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75876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 Domain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Features computed AFTER transformation to another domain</a:t>
            </a:r>
          </a:p>
          <a:p>
            <a:pPr lvl="1"/>
            <a:r>
              <a:rPr lang="en-US" dirty="0" smtClean="0"/>
              <a:t>Discrete Fourier transform</a:t>
            </a:r>
          </a:p>
          <a:p>
            <a:pPr lvl="1"/>
            <a:r>
              <a:rPr lang="en-US" dirty="0" smtClean="0"/>
              <a:t>Discrete cosine transform</a:t>
            </a:r>
          </a:p>
          <a:p>
            <a:pPr lvl="1"/>
            <a:r>
              <a:rPr lang="en-US" dirty="0" smtClean="0"/>
              <a:t>Discrete wavelet transform</a:t>
            </a:r>
          </a:p>
          <a:p>
            <a:pPr lvl="1"/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5777643" y="2338753"/>
            <a:ext cx="2670668" cy="3607832"/>
            <a:chOff x="3236666" y="2242038"/>
            <a:chExt cx="2670668" cy="3607832"/>
          </a:xfrm>
        </p:grpSpPr>
        <p:sp>
          <p:nvSpPr>
            <p:cNvPr id="4" name="TextBox 3"/>
            <p:cNvSpPr txBox="1"/>
            <p:nvPr/>
          </p:nvSpPr>
          <p:spPr>
            <a:xfrm>
              <a:off x="3402623" y="3059668"/>
              <a:ext cx="2338754" cy="3693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Image Transformation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4195038" y="2242038"/>
              <a:ext cx="7539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Image</a:t>
              </a:r>
              <a:endParaRPr lang="en-US" dirty="0">
                <a:solidFill>
                  <a:srgbClr val="C00000"/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4057372" y="3836376"/>
              <a:ext cx="102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Spectrum</a:t>
              </a:r>
              <a:endParaRPr lang="en-US" dirty="0">
                <a:solidFill>
                  <a:srgbClr val="C00000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402623" y="4689176"/>
              <a:ext cx="2338754" cy="36933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</a:rPr>
                <a:t>Feature Extraction</a:t>
              </a:r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8" name="Down Arrow 7"/>
            <p:cNvSpPr/>
            <p:nvPr/>
          </p:nvSpPr>
          <p:spPr>
            <a:xfrm>
              <a:off x="4387368" y="2655277"/>
              <a:ext cx="369277" cy="3516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Down Arrow 8"/>
            <p:cNvSpPr/>
            <p:nvPr/>
          </p:nvSpPr>
          <p:spPr>
            <a:xfrm>
              <a:off x="4387361" y="4249618"/>
              <a:ext cx="369277" cy="3516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Down Arrow 9"/>
            <p:cNvSpPr/>
            <p:nvPr/>
          </p:nvSpPr>
          <p:spPr>
            <a:xfrm>
              <a:off x="4387361" y="3490544"/>
              <a:ext cx="369277" cy="3516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Down Arrow 10"/>
            <p:cNvSpPr/>
            <p:nvPr/>
          </p:nvSpPr>
          <p:spPr>
            <a:xfrm>
              <a:off x="4387361" y="5102467"/>
              <a:ext cx="369277" cy="351692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236666" y="5480538"/>
              <a:ext cx="267066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</a:rPr>
                <a:t>Transform Domain Features</a:t>
              </a:r>
              <a:endParaRPr lang="en-US" dirty="0">
                <a:solidFill>
                  <a:srgbClr val="C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6799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 Domain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Example: Wavelet decomposition</a:t>
            </a:r>
          </a:p>
          <a:p>
            <a:pPr lvl="1"/>
            <a:r>
              <a:rPr lang="en-US" dirty="0" smtClean="0"/>
              <a:t>Selection of basic wavelet type and size and number of levels</a:t>
            </a:r>
            <a:endParaRPr lang="en-US" dirty="0"/>
          </a:p>
        </p:txBody>
      </p:sp>
      <p:pic>
        <p:nvPicPr>
          <p:cNvPr id="10242" name="Picture 2" descr="http://www.posterus.sk/wp-content/uploads/p10983_02_obr01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650" y="2486025"/>
            <a:ext cx="6362700" cy="4371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10804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 Domain Features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Wavelet decomposition of a mammogram</a:t>
            </a:r>
          </a:p>
          <a:p>
            <a:pPr lvl="1"/>
            <a:r>
              <a:rPr lang="en-US" dirty="0" smtClean="0"/>
              <a:t>Different details in different scales</a:t>
            </a:r>
          </a:p>
          <a:p>
            <a:pPr lvl="1"/>
            <a:r>
              <a:rPr lang="en-US" dirty="0" smtClean="0"/>
              <a:t>Consider each as a spatial image and proceed with spatial feature extraction</a:t>
            </a:r>
            <a:endParaRPr lang="en-US" dirty="0"/>
          </a:p>
        </p:txBody>
      </p:sp>
      <p:pic>
        <p:nvPicPr>
          <p:cNvPr id="4" name="Picture 4" descr="http://www.ryanjwagner.com/img/mam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7922" y="3289545"/>
            <a:ext cx="7127772" cy="2794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88811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Final Feature Extraction 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Newer features based on image </a:t>
            </a:r>
            <a:r>
              <a:rPr lang="en-US" dirty="0"/>
              <a:t>m</a:t>
            </a:r>
            <a:r>
              <a:rPr lang="en-US" dirty="0" smtClean="0"/>
              <a:t>odeling</a:t>
            </a:r>
          </a:p>
          <a:p>
            <a:pPr lvl="1"/>
            <a:r>
              <a:rPr lang="en-US" dirty="0" smtClean="0"/>
              <a:t>Markov random model</a:t>
            </a:r>
          </a:p>
          <a:p>
            <a:pPr lvl="1"/>
            <a:r>
              <a:rPr lang="en-US" dirty="0" smtClean="0"/>
              <a:t>ARMA models</a:t>
            </a:r>
          </a:p>
          <a:p>
            <a:pPr lvl="1"/>
            <a:r>
              <a:rPr lang="en-US" dirty="0" smtClean="0"/>
              <a:t>Fractal models</a:t>
            </a:r>
          </a:p>
          <a:p>
            <a:r>
              <a:rPr lang="en-US" dirty="0" smtClean="0"/>
              <a:t>Next step: feature selection</a:t>
            </a:r>
          </a:p>
          <a:p>
            <a:pPr lvl="1"/>
            <a:r>
              <a:rPr lang="en-US" dirty="0" smtClean="0"/>
              <a:t>Not all features are correlated with disease</a:t>
            </a:r>
          </a:p>
          <a:p>
            <a:pPr lvl="1"/>
            <a:r>
              <a:rPr lang="en-US" dirty="0" smtClean="0"/>
              <a:t>Must include only relevant features to avoid misclassification</a:t>
            </a:r>
          </a:p>
          <a:p>
            <a:pPr lvl="1"/>
            <a:r>
              <a:rPr lang="en-US" dirty="0" smtClean="0"/>
              <a:t>Normalization of feature values is necessary preprocessing step before training classifiers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90406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Read the thesis titled </a:t>
            </a:r>
            <a:r>
              <a:rPr lang="en-US" dirty="0"/>
              <a:t>“Texture Descriptors applied to Digital </a:t>
            </a:r>
            <a:r>
              <a:rPr lang="en-US" dirty="0" smtClean="0"/>
              <a:t>Mammography” (Google search to download it)</a:t>
            </a:r>
          </a:p>
          <a:p>
            <a:r>
              <a:rPr lang="en-US" dirty="0" smtClean="0"/>
              <a:t>Start with the </a:t>
            </a:r>
            <a:r>
              <a:rPr lang="en-US" dirty="0" err="1" smtClean="0"/>
              <a:t>miniMIAS</a:t>
            </a:r>
            <a:r>
              <a:rPr lang="en-US" dirty="0" smtClean="0"/>
              <a:t> database and select 10 images with masses and 10 with normal texture.</a:t>
            </a:r>
          </a:p>
          <a:p>
            <a:pPr lvl="1"/>
            <a:r>
              <a:rPr lang="en-US" dirty="0" smtClean="0"/>
              <a:t>Consider ROI size of 32x32</a:t>
            </a:r>
          </a:p>
          <a:p>
            <a:pPr lvl="1"/>
            <a:r>
              <a:rPr lang="en-US" dirty="0" smtClean="0"/>
              <a:t>Create an array of 30 ROIs for normal and abnormal pathologies (statistical unit: lesion NOT patient)</a:t>
            </a:r>
          </a:p>
          <a:p>
            <a:pPr lvl="1"/>
            <a:r>
              <a:rPr lang="en-US" dirty="0" smtClean="0"/>
              <a:t>Compute at least 20 features for each ROI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Recent </a:t>
            </a:r>
            <a:r>
              <a:rPr lang="en-US" i="1" dirty="0"/>
              <a:t>Advances in Breast Imaging, Mammography, and Computer-Aided Diagnosis of Breast </a:t>
            </a:r>
            <a:r>
              <a:rPr lang="en-US" i="1" dirty="0" smtClean="0"/>
              <a:t>Cancer, Editors: </a:t>
            </a:r>
            <a:r>
              <a:rPr lang="en-US" i="1" dirty="0" err="1"/>
              <a:t>Jasjit</a:t>
            </a:r>
            <a:r>
              <a:rPr lang="en-US" i="1" dirty="0"/>
              <a:t> S. </a:t>
            </a:r>
            <a:r>
              <a:rPr lang="en-US" i="1" dirty="0" err="1" smtClean="0"/>
              <a:t>Suri</a:t>
            </a:r>
            <a:r>
              <a:rPr lang="en-US" i="1" dirty="0" smtClean="0"/>
              <a:t> and  </a:t>
            </a:r>
            <a:r>
              <a:rPr lang="en-US" i="1" dirty="0" err="1"/>
              <a:t>Rangaraj</a:t>
            </a:r>
            <a:r>
              <a:rPr lang="en-US" i="1" dirty="0"/>
              <a:t> M. </a:t>
            </a:r>
            <a:r>
              <a:rPr lang="en-US" i="1" dirty="0" err="1" smtClean="0"/>
              <a:t>Rangayyan</a:t>
            </a:r>
            <a:r>
              <a:rPr lang="en-US" i="1" dirty="0" smtClean="0"/>
              <a:t>, SPIE Press, 2006.</a:t>
            </a:r>
            <a:endParaRPr lang="en-US" i="1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1026" name="Picture 2" descr="C:\Users\Yasser\Desktop\PM15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516" y="3012243"/>
            <a:ext cx="2484967" cy="3549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865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CAD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94" y="1521069"/>
            <a:ext cx="5276146" cy="533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1802423" y="4914900"/>
            <a:ext cx="5328139" cy="641838"/>
          </a:xfrm>
          <a:prstGeom prst="rect">
            <a:avLst/>
          </a:prstGeom>
          <a:noFill/>
          <a:ln>
            <a:solidFill>
              <a:srgbClr val="C0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330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 Categories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Features are quantitative measures of texture that describe salient characteristics in the image</a:t>
            </a:r>
          </a:p>
          <a:p>
            <a:r>
              <a:rPr lang="en-US" dirty="0" smtClean="0"/>
              <a:t>Spatial domain features</a:t>
            </a:r>
          </a:p>
          <a:p>
            <a:pPr lvl="1"/>
            <a:r>
              <a:rPr lang="en-US" dirty="0" smtClean="0"/>
              <a:t>First order statistical or histogram-based features</a:t>
            </a:r>
          </a:p>
          <a:p>
            <a:pPr lvl="1"/>
            <a:r>
              <a:rPr lang="en-US" dirty="0" smtClean="0"/>
              <a:t>Higher order statistical features</a:t>
            </a:r>
          </a:p>
          <a:p>
            <a:r>
              <a:rPr lang="en-US" dirty="0" smtClean="0"/>
              <a:t>Transform domain features </a:t>
            </a:r>
          </a:p>
          <a:p>
            <a:pPr lvl="1"/>
            <a:r>
              <a:rPr lang="en-US" dirty="0" smtClean="0"/>
              <a:t>Fourier descriptors</a:t>
            </a:r>
          </a:p>
          <a:p>
            <a:pPr lvl="1"/>
            <a:r>
              <a:rPr lang="en-US" dirty="0" smtClean="0"/>
              <a:t>Wavelet features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3588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Order Statistical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Dependent only on pixel values and independent of spatial distribution of pixels</a:t>
            </a:r>
          </a:p>
          <a:p>
            <a:pPr lvl="1"/>
            <a:r>
              <a:rPr lang="en-US" dirty="0" smtClean="0"/>
              <a:t>Example: images below have same first order features (e.g., mean)</a:t>
            </a:r>
            <a:endParaRPr lang="en-US" dirty="0"/>
          </a:p>
        </p:txBody>
      </p:sp>
      <p:pic>
        <p:nvPicPr>
          <p:cNvPr id="2050" name="Picture 2" descr="C:\Users\Yasser\Documents\MATLAB\im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3519" y="3277208"/>
            <a:ext cx="3068515" cy="3068515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Yasser\Documents\MATLAB\im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396" y="3259747"/>
            <a:ext cx="3086100" cy="3086100"/>
          </a:xfrm>
          <a:prstGeom prst="rect">
            <a:avLst/>
          </a:prstGeom>
          <a:noFill/>
          <a:ln>
            <a:solidFill>
              <a:srgbClr val="0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474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First Order </a:t>
            </a:r>
            <a:r>
              <a:rPr lang="en-US" dirty="0" smtClean="0"/>
              <a:t>Feature Examples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Example features: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900" y="2088906"/>
            <a:ext cx="6172200" cy="3981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233020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First Order Feature Examples: </a:t>
            </a:r>
            <a:br>
              <a:rPr lang="en-US" dirty="0" smtClean="0"/>
            </a:br>
            <a:r>
              <a:rPr lang="en-US" dirty="0" err="1" smtClean="0"/>
              <a:t>Quantiles</a:t>
            </a:r>
            <a:r>
              <a:rPr lang="en-US" dirty="0" smtClean="0"/>
              <a:t> or Percentiles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err="1" smtClean="0"/>
              <a:t>Quantiles</a:t>
            </a:r>
            <a:r>
              <a:rPr lang="en-US" dirty="0" smtClean="0"/>
              <a:t> (or percentiles) </a:t>
            </a:r>
            <a:r>
              <a:rPr lang="en-US" dirty="0"/>
              <a:t>are points taken at regular intervals from </a:t>
            </a:r>
            <a:r>
              <a:rPr lang="en-US" dirty="0" smtClean="0"/>
              <a:t>cumulative </a:t>
            </a:r>
            <a:r>
              <a:rPr lang="en-US" dirty="0"/>
              <a:t>distribution function (CDF) </a:t>
            </a:r>
            <a:r>
              <a:rPr lang="en-US" dirty="0" smtClean="0"/>
              <a:t>of random variable</a:t>
            </a:r>
          </a:p>
          <a:p>
            <a:pPr lvl="1"/>
            <a:r>
              <a:rPr lang="en-US" dirty="0" smtClean="0"/>
              <a:t>Dividing </a:t>
            </a:r>
            <a:r>
              <a:rPr lang="en-US" dirty="0"/>
              <a:t>ordered data into essentially equal-sized data subsets is the motivation for </a:t>
            </a:r>
            <a:r>
              <a:rPr lang="en-US" dirty="0" smtClean="0">
                <a:solidFill>
                  <a:srgbClr val="C00000"/>
                </a:solidFill>
              </a:rPr>
              <a:t>q-</a:t>
            </a:r>
            <a:r>
              <a:rPr lang="en-US" dirty="0" err="1" smtClean="0">
                <a:solidFill>
                  <a:srgbClr val="C00000"/>
                </a:solidFill>
              </a:rPr>
              <a:t>quantiles</a:t>
            </a:r>
            <a:r>
              <a:rPr lang="en-US" dirty="0" smtClean="0"/>
              <a:t>; </a:t>
            </a:r>
            <a:r>
              <a:rPr lang="en-US" dirty="0" err="1" smtClean="0"/>
              <a:t>quantiles</a:t>
            </a:r>
            <a:r>
              <a:rPr lang="en-US" dirty="0" smtClean="0"/>
              <a:t> </a:t>
            </a:r>
            <a:r>
              <a:rPr lang="en-US" dirty="0"/>
              <a:t>are the data values marking the boundaries between consecutive </a:t>
            </a:r>
            <a:r>
              <a:rPr lang="en-US" dirty="0" smtClean="0"/>
              <a:t>subsets</a:t>
            </a:r>
          </a:p>
          <a:p>
            <a:pPr lvl="1"/>
            <a:r>
              <a:rPr lang="en-US" dirty="0" smtClean="0"/>
              <a:t>Common to use 0.1, 0.2, …, 0.9 as features</a:t>
            </a:r>
          </a:p>
          <a:p>
            <a:pPr lvl="1"/>
            <a:r>
              <a:rPr lang="en-US" dirty="0" smtClean="0"/>
              <a:t>0.5-quantile is the </a:t>
            </a:r>
            <a:r>
              <a:rPr lang="en-US" u="sng" dirty="0" smtClean="0">
                <a:solidFill>
                  <a:srgbClr val="C00000"/>
                </a:solidFill>
              </a:rPr>
              <a:t>median</a:t>
            </a:r>
            <a:endParaRPr lang="en-US" u="sng" dirty="0">
              <a:solidFill>
                <a:srgbClr val="C00000"/>
              </a:solidFill>
            </a:endParaRPr>
          </a:p>
        </p:txBody>
      </p:sp>
      <p:pic>
        <p:nvPicPr>
          <p:cNvPr id="8194" name="Picture 2" descr="http://www.uncertml.org/images/quantil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122" y="4186605"/>
            <a:ext cx="4067175" cy="2609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90145" y="5143500"/>
            <a:ext cx="4141177" cy="1200329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Matlab</a:t>
            </a:r>
            <a:r>
              <a:rPr lang="en-US" dirty="0" smtClean="0">
                <a:solidFill>
                  <a:srgbClr val="C00000"/>
                </a:solidFill>
              </a:rPr>
              <a:t> function “</a:t>
            </a:r>
            <a:r>
              <a:rPr lang="en-US" dirty="0" err="1" smtClean="0">
                <a:solidFill>
                  <a:srgbClr val="C00000"/>
                </a:solidFill>
              </a:rPr>
              <a:t>quantile</a:t>
            </a:r>
            <a:r>
              <a:rPr lang="en-US" dirty="0" smtClean="0">
                <a:solidFill>
                  <a:srgbClr val="C00000"/>
                </a:solidFill>
              </a:rPr>
              <a:t>(</a:t>
            </a:r>
            <a:r>
              <a:rPr lang="en-US" dirty="0" err="1" smtClean="0">
                <a:solidFill>
                  <a:srgbClr val="C00000"/>
                </a:solidFill>
              </a:rPr>
              <a:t>data,p</a:t>
            </a:r>
            <a:r>
              <a:rPr lang="en-US" dirty="0" smtClean="0">
                <a:solidFill>
                  <a:srgbClr val="C00000"/>
                </a:solidFill>
              </a:rPr>
              <a:t>)”: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Returns </a:t>
            </a:r>
            <a:r>
              <a:rPr lang="en-US" dirty="0" err="1" smtClean="0">
                <a:solidFill>
                  <a:srgbClr val="C00000"/>
                </a:solidFill>
              </a:rPr>
              <a:t>quantile</a:t>
            </a:r>
            <a:r>
              <a:rPr lang="en-US" dirty="0" smtClean="0">
                <a:solidFill>
                  <a:srgbClr val="C00000"/>
                </a:solidFill>
              </a:rPr>
              <a:t> </a:t>
            </a:r>
            <a:r>
              <a:rPr lang="en-US" dirty="0">
                <a:solidFill>
                  <a:srgbClr val="C00000"/>
                </a:solidFill>
              </a:rPr>
              <a:t>of the values in </a:t>
            </a:r>
            <a:r>
              <a:rPr lang="en-US" dirty="0" smtClean="0">
                <a:solidFill>
                  <a:srgbClr val="C00000"/>
                </a:solidFill>
              </a:rPr>
              <a:t>“data” </a:t>
            </a:r>
            <a:r>
              <a:rPr lang="en-US" dirty="0">
                <a:solidFill>
                  <a:srgbClr val="C00000"/>
                </a:solidFill>
              </a:rPr>
              <a:t>for the cumulative probability or probabilities </a:t>
            </a:r>
            <a:r>
              <a:rPr lang="en-US" dirty="0" smtClean="0">
                <a:solidFill>
                  <a:srgbClr val="C00000"/>
                </a:solidFill>
              </a:rPr>
              <a:t>“p” </a:t>
            </a:r>
            <a:r>
              <a:rPr lang="en-US" dirty="0">
                <a:solidFill>
                  <a:srgbClr val="C00000"/>
                </a:solidFill>
              </a:rPr>
              <a:t>in the interval [0,1</a:t>
            </a:r>
            <a:r>
              <a:rPr lang="en-US" dirty="0" smtClean="0">
                <a:solidFill>
                  <a:srgbClr val="C00000"/>
                </a:solidFill>
              </a:rPr>
              <a:t>]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8433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Higher Order Statistical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Depend on both </a:t>
            </a:r>
            <a:r>
              <a:rPr lang="en-US" dirty="0" smtClean="0">
                <a:solidFill>
                  <a:srgbClr val="FF0000"/>
                </a:solidFill>
              </a:rPr>
              <a:t>pixel values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0000"/>
                </a:solidFill>
              </a:rPr>
              <a:t>spatial inter-relationships</a:t>
            </a:r>
          </a:p>
          <a:p>
            <a:r>
              <a:rPr lang="en-US" dirty="0" smtClean="0"/>
              <a:t>Example: Co-occurrence matrix (GLCM) features</a:t>
            </a:r>
          </a:p>
          <a:p>
            <a:pPr lvl="1"/>
            <a:r>
              <a:rPr lang="en-US" dirty="0"/>
              <a:t>GLCM is a tabulation of how </a:t>
            </a:r>
            <a:r>
              <a:rPr lang="en-US" dirty="0" smtClean="0"/>
              <a:t>often different </a:t>
            </a:r>
            <a:r>
              <a:rPr lang="en-US" dirty="0"/>
              <a:t>combinations of pixel brightness values (grey levels) occur in an </a:t>
            </a:r>
            <a:r>
              <a:rPr lang="en-US" dirty="0" smtClean="0"/>
              <a:t>image</a:t>
            </a:r>
          </a:p>
          <a:p>
            <a:pPr lvl="1"/>
            <a:r>
              <a:rPr lang="en-US" dirty="0" smtClean="0"/>
              <a:t>GLCM(</a:t>
            </a:r>
            <a:r>
              <a:rPr lang="en-US" dirty="0" err="1" smtClean="0"/>
              <a:t>m,n</a:t>
            </a:r>
            <a:r>
              <a:rPr lang="en-US" dirty="0" smtClean="0"/>
              <a:t>) is constructed </a:t>
            </a:r>
            <a:r>
              <a:rPr lang="en-US" dirty="0"/>
              <a:t>by observing </a:t>
            </a:r>
            <a:r>
              <a:rPr lang="en-US" dirty="0" smtClean="0"/>
              <a:t>the count of pairs </a:t>
            </a:r>
            <a:r>
              <a:rPr lang="en-US" dirty="0"/>
              <a:t>of image cells </a:t>
            </a:r>
            <a:r>
              <a:rPr lang="en-US" dirty="0" smtClean="0"/>
              <a:t>of gray levels m and n that are separated by a predefined shift apart</a:t>
            </a:r>
          </a:p>
          <a:p>
            <a:pPr lvl="1"/>
            <a:r>
              <a:rPr lang="en-US" dirty="0" smtClean="0"/>
              <a:t>Different realization depending on shift (distance and angle)</a:t>
            </a:r>
            <a:endParaRPr lang="en-US" dirty="0"/>
          </a:p>
        </p:txBody>
      </p:sp>
      <p:pic>
        <p:nvPicPr>
          <p:cNvPr id="1026" name="Picture 2" descr="http://www.mathworks.com/help/images/ref/referenceetoh36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468" y="4687765"/>
            <a:ext cx="3676039" cy="1563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03984" y="5209373"/>
            <a:ext cx="3182816" cy="92333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err="1" smtClean="0">
                <a:solidFill>
                  <a:srgbClr val="C00000"/>
                </a:solidFill>
              </a:rPr>
              <a:t>Matlab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en-US" dirty="0" smtClean="0">
                <a:solidFill>
                  <a:srgbClr val="C00000"/>
                </a:solidFill>
              </a:rPr>
              <a:t>function “</a:t>
            </a:r>
            <a:r>
              <a:rPr lang="en-US" dirty="0" err="1" smtClean="0">
                <a:solidFill>
                  <a:srgbClr val="C00000"/>
                </a:solidFill>
              </a:rPr>
              <a:t>graycomatrix</a:t>
            </a:r>
            <a:r>
              <a:rPr lang="en-US" dirty="0" smtClean="0">
                <a:solidFill>
                  <a:srgbClr val="C00000"/>
                </a:solidFill>
              </a:rPr>
              <a:t>”: </a:t>
            </a:r>
            <a:endParaRPr lang="en-US" dirty="0">
              <a:solidFill>
                <a:srgbClr val="C00000"/>
              </a:solidFill>
            </a:endParaRPr>
          </a:p>
          <a:p>
            <a:r>
              <a:rPr lang="en-US" dirty="0" smtClean="0">
                <a:solidFill>
                  <a:srgbClr val="C00000"/>
                </a:solidFill>
              </a:rPr>
              <a:t>Create </a:t>
            </a:r>
            <a:r>
              <a:rPr lang="en-US" dirty="0">
                <a:solidFill>
                  <a:srgbClr val="C00000"/>
                </a:solidFill>
              </a:rPr>
              <a:t>gray-level co-occurrence matrix from image</a:t>
            </a:r>
          </a:p>
        </p:txBody>
      </p:sp>
    </p:spTree>
    <p:extLst>
      <p:ext uri="{BB962C8B-B14F-4D97-AF65-F5344CB8AC3E}">
        <p14:creationId xmlns:p14="http://schemas.microsoft.com/office/powerpoint/2010/main" val="4261666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Co-occurrence Matrix 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12" y="1570160"/>
            <a:ext cx="8334375" cy="5124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702734" y="1570160"/>
            <a:ext cx="465666" cy="5418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68400" y="1570159"/>
            <a:ext cx="465666" cy="54186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ight Arrow 4"/>
          <p:cNvSpPr/>
          <p:nvPr/>
        </p:nvSpPr>
        <p:spPr>
          <a:xfrm>
            <a:off x="935567" y="1752600"/>
            <a:ext cx="465666" cy="2540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34067" y="1637268"/>
            <a:ext cx="35644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Shift= [1  0] (distance=1 , angle=0)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0504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2172</TotalTime>
  <Words>524</Words>
  <Application>Microsoft Office PowerPoint</Application>
  <PresentationFormat>On-screen Show (4:3)</PresentationFormat>
  <Paragraphs>72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Tw Cen MT</vt:lpstr>
      <vt:lpstr>Wingdings</vt:lpstr>
      <vt:lpstr>Wingdings 2</vt:lpstr>
      <vt:lpstr>Median</vt:lpstr>
      <vt:lpstr>Computer Aided Diagnosis: Feature Extraction</vt:lpstr>
      <vt:lpstr>Recommended Reference</vt:lpstr>
      <vt:lpstr>CAD</vt:lpstr>
      <vt:lpstr>Feature Categories</vt:lpstr>
      <vt:lpstr>First Order Statistical Features</vt:lpstr>
      <vt:lpstr>First Order Feature Examples</vt:lpstr>
      <vt:lpstr>First Order Feature Examples:  Quantiles or Percentiles</vt:lpstr>
      <vt:lpstr>Higher Order Statistical Features</vt:lpstr>
      <vt:lpstr>Co-occurrence Matrix Example</vt:lpstr>
      <vt:lpstr>Co-occurrence Matrix Features</vt:lpstr>
      <vt:lpstr>Co-occurrence Matrix Features</vt:lpstr>
      <vt:lpstr>Co-occurrence Matrix Features</vt:lpstr>
      <vt:lpstr>Transform Domain Features</vt:lpstr>
      <vt:lpstr>Transform Domain Features</vt:lpstr>
      <vt:lpstr>Transform Domain Features</vt:lpstr>
      <vt:lpstr>Final Feature Extraction Notes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285</cp:revision>
  <dcterms:created xsi:type="dcterms:W3CDTF">2006-08-16T00:00:00Z</dcterms:created>
  <dcterms:modified xsi:type="dcterms:W3CDTF">2016-01-25T11:20:56Z</dcterms:modified>
</cp:coreProperties>
</file>