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302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284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8" d="100"/>
          <a:sy n="88" d="100"/>
        </p:scale>
        <p:origin x="146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>
            <a:lvl1pPr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>
            <a:lvl1pPr>
              <a:defRPr sz="2400">
                <a:solidFill>
                  <a:schemeClr val="bg2">
                    <a:lumMod val="10000"/>
                  </a:schemeClr>
                </a:solidFill>
              </a:defRPr>
            </a:lvl1pPr>
            <a:lvl2pPr>
              <a:defRPr sz="2000">
                <a:solidFill>
                  <a:schemeClr val="accent2">
                    <a:lumMod val="75000"/>
                  </a:schemeClr>
                </a:solidFill>
              </a:defRPr>
            </a:lvl2pPr>
            <a:lvl3pPr>
              <a:defRPr sz="1800">
                <a:solidFill>
                  <a:schemeClr val="accent1"/>
                </a:solidFill>
              </a:defRPr>
            </a:lvl3pPr>
          </a:lstStyle>
          <a:p>
            <a:pPr lvl="0" eaLnBrk="1" latinLnBrk="0" hangingPunct="1"/>
            <a:r>
              <a:rPr lang="en-US" dirty="0" smtClean="0"/>
              <a:t>Click to edit Master text styles</a:t>
            </a:r>
          </a:p>
          <a:p>
            <a:pPr lvl="1" eaLnBrk="1" latinLnBrk="0" hangingPunct="1"/>
            <a:r>
              <a:rPr lang="en-US" dirty="0" smtClean="0"/>
              <a:t>Second level</a:t>
            </a:r>
          </a:p>
          <a:p>
            <a:pPr lvl="2" eaLnBrk="1" latinLnBrk="0" hangingPunct="1"/>
            <a:r>
              <a:rPr lang="en-US" dirty="0" smtClean="0"/>
              <a:t>Third level</a:t>
            </a:r>
          </a:p>
          <a:p>
            <a:pPr lvl="3" eaLnBrk="1" latinLnBrk="0" hangingPunct="1"/>
            <a:r>
              <a:rPr lang="en-US" dirty="0" smtClean="0"/>
              <a:t>Fourth level</a:t>
            </a:r>
          </a:p>
          <a:p>
            <a:pPr lvl="4" eaLnBrk="1" latinLnBrk="0" hangingPunct="1"/>
            <a:r>
              <a:rPr lang="en-US" dirty="0" smtClean="0"/>
              <a:t>Fifth level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0933" y="2209800"/>
            <a:ext cx="7298268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Computer Aided Diagnosis: </a:t>
            </a:r>
            <a:r>
              <a:rPr lang="en-US" dirty="0" smtClean="0">
                <a:solidFill>
                  <a:srgbClr val="C00000"/>
                </a:solidFill>
              </a:rPr>
              <a:t>Evidence-Based Medicine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Prof. Yasser Mostafa Kadah – www.k-space.org 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98363"/>
            <a:ext cx="1828800" cy="2210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Particular Traits of Radiology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Reproducibility</a:t>
            </a:r>
          </a:p>
          <a:p>
            <a:pPr lvl="1"/>
            <a:r>
              <a:rPr lang="en-US" dirty="0" smtClean="0"/>
              <a:t>We </a:t>
            </a:r>
            <a:r>
              <a:rPr lang="en-US" dirty="0"/>
              <a:t>need to perform studies on the reproducibility of the results </a:t>
            </a:r>
            <a:r>
              <a:rPr lang="en-US" dirty="0" smtClean="0"/>
              <a:t>of imaging </a:t>
            </a:r>
            <a:r>
              <a:rPr lang="en-US" dirty="0"/>
              <a:t>modalities (</a:t>
            </a:r>
            <a:r>
              <a:rPr lang="en-US" dirty="0" smtClean="0"/>
              <a:t>intra-observer</a:t>
            </a:r>
            <a:r>
              <a:rPr lang="en-US" dirty="0"/>
              <a:t>, </a:t>
            </a:r>
            <a:r>
              <a:rPr lang="en-US" dirty="0" smtClean="0"/>
              <a:t>inter-observer</a:t>
            </a:r>
            <a:r>
              <a:rPr lang="en-US" dirty="0"/>
              <a:t>, and </a:t>
            </a:r>
            <a:r>
              <a:rPr lang="en-US" dirty="0" smtClean="0"/>
              <a:t>inter-study </a:t>
            </a:r>
            <a:r>
              <a:rPr lang="en-US" dirty="0"/>
              <a:t>variability), </a:t>
            </a:r>
            <a:r>
              <a:rPr lang="en-US" dirty="0" smtClean="0"/>
              <a:t>an emerging </a:t>
            </a:r>
            <a:r>
              <a:rPr lang="en-US" dirty="0"/>
              <a:t>research area which requires dedicated study design and </a:t>
            </a:r>
            <a:r>
              <a:rPr lang="en-US" dirty="0" smtClean="0"/>
              <a:t>statistical methods </a:t>
            </a:r>
          </a:p>
          <a:p>
            <a:pPr lvl="2"/>
            <a:r>
              <a:rPr lang="en-US" dirty="0" smtClean="0"/>
              <a:t>e.g., </a:t>
            </a:r>
            <a:r>
              <a:rPr lang="en-US" dirty="0"/>
              <a:t>Cohen k statistics and Bland-Altman </a:t>
            </a:r>
            <a:r>
              <a:rPr lang="en-US" dirty="0" smtClean="0"/>
              <a:t>analysis</a:t>
            </a:r>
          </a:p>
          <a:p>
            <a:pPr lvl="1"/>
            <a:r>
              <a:rPr lang="en-US" dirty="0" smtClean="0"/>
              <a:t>In </a:t>
            </a:r>
            <a:r>
              <a:rPr lang="en-US" dirty="0"/>
              <a:t>fact, if a </a:t>
            </a:r>
            <a:r>
              <a:rPr lang="en-US" dirty="0" smtClean="0"/>
              <a:t>test shows </a:t>
            </a:r>
            <a:r>
              <a:rPr lang="en-US" dirty="0"/>
              <a:t>poor reproducibility, it will never provide good diagnostic performance</a:t>
            </a:r>
            <a:r>
              <a:rPr lang="en-US" dirty="0" smtClean="0"/>
              <a:t>, i.e</a:t>
            </a:r>
            <a:r>
              <a:rPr lang="en-US" dirty="0"/>
              <a:t>. sensitivity and specificity. </a:t>
            </a:r>
            <a:endParaRPr lang="en-US" dirty="0" smtClean="0"/>
          </a:p>
          <a:p>
            <a:pPr lvl="2"/>
            <a:r>
              <a:rPr lang="en-US" dirty="0" smtClean="0"/>
              <a:t>Good </a:t>
            </a:r>
            <a:r>
              <a:rPr lang="en-US" dirty="0"/>
              <a:t>reproducibility is a </a:t>
            </a:r>
            <a:r>
              <a:rPr lang="en-US" dirty="0">
                <a:solidFill>
                  <a:srgbClr val="FF0000"/>
                </a:solidFill>
              </a:rPr>
              <a:t>necessary</a:t>
            </a:r>
            <a:r>
              <a:rPr lang="en-US" dirty="0"/>
              <a:t> (but </a:t>
            </a:r>
            <a:r>
              <a:rPr lang="en-US" dirty="0">
                <a:solidFill>
                  <a:srgbClr val="FF0000"/>
                </a:solidFill>
              </a:rPr>
              <a:t>not sufficient</a:t>
            </a:r>
            <a:r>
              <a:rPr lang="en-US" dirty="0" smtClean="0"/>
              <a:t>) condition </a:t>
            </a:r>
            <a:r>
              <a:rPr lang="en-US" dirty="0"/>
              <a:t>for a test to be </a:t>
            </a:r>
            <a:r>
              <a:rPr lang="en-US" dirty="0" smtClean="0"/>
              <a:t>useful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5274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Particular Traits of Radiology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High speed of </a:t>
            </a:r>
            <a:r>
              <a:rPr lang="en-US" dirty="0" smtClean="0"/>
              <a:t>technologic evolution</a:t>
            </a:r>
            <a:endParaRPr lang="en-US" dirty="0"/>
          </a:p>
          <a:p>
            <a:pPr lvl="1"/>
            <a:r>
              <a:rPr lang="en-US" dirty="0" smtClean="0"/>
              <a:t>Increasing </a:t>
            </a:r>
            <a:r>
              <a:rPr lang="en-US" dirty="0"/>
              <a:t>availability of multiple options in diagnostic </a:t>
            </a:r>
            <a:r>
              <a:rPr lang="en-US" dirty="0" smtClean="0"/>
              <a:t>imaging should </a:t>
            </a:r>
            <a:r>
              <a:rPr lang="en-US" dirty="0"/>
              <a:t>be taken into consideration along with their continuous and </a:t>
            </a:r>
            <a:r>
              <a:rPr lang="en-US" dirty="0" smtClean="0"/>
              <a:t>sometimes unexpected </a:t>
            </a:r>
            <a:r>
              <a:rPr lang="en-US" dirty="0"/>
              <a:t>technologic development and </a:t>
            </a:r>
            <a:r>
              <a:rPr lang="en-US" dirty="0" smtClean="0"/>
              <a:t>sophistication</a:t>
            </a:r>
          </a:p>
          <a:p>
            <a:pPr lvl="1"/>
            <a:r>
              <a:rPr lang="en-US" dirty="0" smtClean="0"/>
              <a:t>Thus</a:t>
            </a:r>
            <a:r>
              <a:rPr lang="en-US" dirty="0"/>
              <a:t>, the high </a:t>
            </a:r>
            <a:r>
              <a:rPr lang="en-US" dirty="0" smtClean="0"/>
              <a:t>speed of </a:t>
            </a:r>
            <a:r>
              <a:rPr lang="en-US" dirty="0"/>
              <a:t>technologic evolution has created not only the need to study theory and </a:t>
            </a:r>
            <a:r>
              <a:rPr lang="en-US" dirty="0" smtClean="0"/>
              <a:t>practical applications </a:t>
            </a:r>
            <a:r>
              <a:rPr lang="en-US" dirty="0"/>
              <a:t>of new tools, but also to repeatedly start with studies on </a:t>
            </a:r>
            <a:r>
              <a:rPr lang="en-US" dirty="0" smtClean="0"/>
              <a:t>technical performance</a:t>
            </a:r>
            <a:r>
              <a:rPr lang="en-US" dirty="0"/>
              <a:t>, reproducibility, and diagnostic performance. 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dirty="0"/>
              <a:t>faster </a:t>
            </a:r>
            <a:r>
              <a:rPr lang="en-US" dirty="0" smtClean="0"/>
              <a:t>the advances </a:t>
            </a:r>
            <a:r>
              <a:rPr lang="en-US" dirty="0"/>
              <a:t>in technical development, the more difficult it is to do the job in time.</a:t>
            </a:r>
          </a:p>
          <a:p>
            <a:pPr lvl="1"/>
            <a:r>
              <a:rPr lang="en-US" dirty="0"/>
              <a:t>This development is often much more rapid than the time required for </a:t>
            </a:r>
            <a:r>
              <a:rPr lang="en-US" dirty="0" smtClean="0"/>
              <a:t>performing clinical </a:t>
            </a:r>
            <a:r>
              <a:rPr lang="en-US" dirty="0"/>
              <a:t>studies for the basic evaluation of diagnostic performance. </a:t>
            </a:r>
            <a:endParaRPr lang="en-US" dirty="0" smtClean="0"/>
          </a:p>
          <a:p>
            <a:pPr lvl="2"/>
            <a:r>
              <a:rPr lang="en-US" dirty="0" smtClean="0"/>
              <a:t>From this </a:t>
            </a:r>
            <a:r>
              <a:rPr lang="en-US" dirty="0"/>
              <a:t>viewpoint, we are always too late with our assessment studies.</a:t>
            </a:r>
          </a:p>
        </p:txBody>
      </p:sp>
    </p:spTree>
    <p:extLst>
      <p:ext uri="{BB962C8B-B14F-4D97-AF65-F5344CB8AC3E}">
        <p14:creationId xmlns:p14="http://schemas.microsoft.com/office/powerpoint/2010/main" val="18222119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Particular Traits of Radiology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A balance </a:t>
            </a:r>
            <a:r>
              <a:rPr lang="en-US" dirty="0"/>
              <a:t>must be struck between apparent (e.g. diagnostic</a:t>
            </a:r>
            <a:r>
              <a:rPr lang="en-US" dirty="0" smtClean="0"/>
              <a:t>) benefit </a:t>
            </a:r>
            <a:r>
              <a:rPr lang="en-US" dirty="0"/>
              <a:t>and real benefit to the </a:t>
            </a:r>
            <a:r>
              <a:rPr lang="en-US" dirty="0" smtClean="0"/>
              <a:t>patient</a:t>
            </a:r>
          </a:p>
          <a:p>
            <a:pPr lvl="1"/>
            <a:r>
              <a:rPr lang="en-US" dirty="0" smtClean="0"/>
              <a:t>Qualitative leap in </a:t>
            </a:r>
            <a:r>
              <a:rPr lang="en-US" dirty="0"/>
              <a:t>radiologic research is now expected: from the demonstration of the </a:t>
            </a:r>
            <a:r>
              <a:rPr lang="en-US" dirty="0" smtClean="0"/>
              <a:t>increasing ability </a:t>
            </a:r>
            <a:r>
              <a:rPr lang="en-US" dirty="0"/>
              <a:t>to see more and better, to the demonstration of a significant </a:t>
            </a:r>
            <a:r>
              <a:rPr lang="en-US" dirty="0" smtClean="0"/>
              <a:t>change in </a:t>
            </a:r>
            <a:r>
              <a:rPr lang="en-US" dirty="0"/>
              <a:t>treatment planning or, at best, a significant gain in patient health and/or </a:t>
            </a:r>
            <a:r>
              <a:rPr lang="en-US" dirty="0" smtClean="0"/>
              <a:t>quality of </a:t>
            </a:r>
            <a:r>
              <a:rPr lang="en-US" dirty="0"/>
              <a:t>life – the patient </a:t>
            </a:r>
            <a:r>
              <a:rPr lang="en-US" dirty="0" smtClean="0"/>
              <a:t>outcome</a:t>
            </a:r>
          </a:p>
          <a:p>
            <a:r>
              <a:rPr lang="en-US" dirty="0" smtClean="0"/>
              <a:t>“</a:t>
            </a:r>
            <a:r>
              <a:rPr lang="en-US" dirty="0" smtClean="0">
                <a:solidFill>
                  <a:srgbClr val="FF0000"/>
                </a:solidFill>
              </a:rPr>
              <a:t>As </a:t>
            </a:r>
            <a:r>
              <a:rPr lang="en-US" dirty="0">
                <a:solidFill>
                  <a:srgbClr val="FF0000"/>
                </a:solidFill>
              </a:rPr>
              <a:t>low </a:t>
            </a:r>
            <a:r>
              <a:rPr lang="en-US" dirty="0" smtClean="0">
                <a:solidFill>
                  <a:srgbClr val="FF0000"/>
                </a:solidFill>
              </a:rPr>
              <a:t>as reasonably achievable</a:t>
            </a:r>
            <a:r>
              <a:rPr lang="en-US" dirty="0" smtClean="0"/>
              <a:t>” </a:t>
            </a:r>
            <a:r>
              <a:rPr lang="en-US" dirty="0"/>
              <a:t>(</a:t>
            </a:r>
            <a:r>
              <a:rPr lang="en-US" dirty="0">
                <a:solidFill>
                  <a:srgbClr val="FF0000"/>
                </a:solidFill>
              </a:rPr>
              <a:t>ALARA</a:t>
            </a:r>
            <a:r>
              <a:rPr lang="en-US" dirty="0"/>
              <a:t>) </a:t>
            </a:r>
            <a:r>
              <a:rPr lang="en-US" dirty="0" smtClean="0"/>
              <a:t>principle</a:t>
            </a:r>
          </a:p>
          <a:p>
            <a:pPr lvl="1"/>
            <a:r>
              <a:rPr lang="en-US" dirty="0" smtClean="0"/>
              <a:t>Considered </a:t>
            </a:r>
            <a:r>
              <a:rPr lang="en-US" dirty="0"/>
              <a:t>as embedded in radiologic “</a:t>
            </a:r>
            <a:r>
              <a:rPr lang="en-US" dirty="0" smtClean="0"/>
              <a:t>technical and </a:t>
            </a:r>
            <a:r>
              <a:rPr lang="en-US" dirty="0"/>
              <a:t>clinical expertise</a:t>
            </a:r>
            <a:r>
              <a:rPr lang="en-US" dirty="0" smtClean="0"/>
              <a:t>”</a:t>
            </a:r>
          </a:p>
          <a:p>
            <a:pPr lvl="1"/>
            <a:r>
              <a:rPr lang="en-US" dirty="0"/>
              <a:t>Regarded as </a:t>
            </a:r>
            <a:r>
              <a:rPr lang="en-US" dirty="0" smtClean="0"/>
              <a:t>“</a:t>
            </a:r>
            <a:r>
              <a:rPr lang="en-US" i="1" dirty="0" smtClean="0"/>
              <a:t>fourth dimension” </a:t>
            </a:r>
            <a:r>
              <a:rPr lang="en-US" dirty="0"/>
              <a:t>of EBR, due to the increasing relevance of </a:t>
            </a:r>
            <a:r>
              <a:rPr lang="en-US" dirty="0" smtClean="0"/>
              <a:t>radioprotection issues </a:t>
            </a:r>
            <a:r>
              <a:rPr lang="en-US" dirty="0"/>
              <a:t>in radiologic thinking and practice</a:t>
            </a:r>
          </a:p>
        </p:txBody>
      </p:sp>
    </p:spTree>
    <p:extLst>
      <p:ext uri="{BB962C8B-B14F-4D97-AF65-F5344CB8AC3E}">
        <p14:creationId xmlns:p14="http://schemas.microsoft.com/office/powerpoint/2010/main" val="203810434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Evidence Based Radiology (EBR)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401" y="1581711"/>
            <a:ext cx="6823197" cy="5208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24357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Health </a:t>
            </a:r>
            <a:r>
              <a:rPr lang="en-US" dirty="0" smtClean="0"/>
              <a:t>Technology Assessment (</a:t>
            </a:r>
            <a:r>
              <a:rPr lang="en-US" dirty="0"/>
              <a:t>HTA) in R</a:t>
            </a:r>
            <a:r>
              <a:rPr lang="en-US" dirty="0" smtClean="0"/>
              <a:t>adiology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HTA in EBM and EBR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is </a:t>
            </a:r>
            <a:r>
              <a:rPr lang="en-US" dirty="0" smtClean="0"/>
              <a:t>the </a:t>
            </a:r>
            <a:r>
              <a:rPr lang="en-US" dirty="0"/>
              <a:t>evidence produced? </a:t>
            </a:r>
            <a:endParaRPr lang="en-US" dirty="0" smtClean="0"/>
          </a:p>
          <a:p>
            <a:pPr lvl="1"/>
            <a:r>
              <a:rPr lang="en-US" dirty="0"/>
              <a:t>W</a:t>
            </a:r>
            <a:r>
              <a:rPr lang="en-US" dirty="0" smtClean="0"/>
              <a:t>hich methods should </a:t>
            </a:r>
            <a:r>
              <a:rPr lang="en-US" dirty="0"/>
              <a:t>be used to demonstrate the value of a diagnostic imaging technology</a:t>
            </a:r>
            <a:r>
              <a:rPr lang="en-US" dirty="0" smtClean="0"/>
              <a:t>?</a:t>
            </a:r>
          </a:p>
          <a:p>
            <a:r>
              <a:rPr lang="en-US" dirty="0" smtClean="0"/>
              <a:t>HTA should answer the following four fundamental questions:</a:t>
            </a:r>
          </a:p>
          <a:p>
            <a:pPr lvl="1"/>
            <a:r>
              <a:rPr lang="en-US" dirty="0" smtClean="0"/>
              <a:t>Does </a:t>
            </a:r>
            <a:r>
              <a:rPr lang="en-US" dirty="0"/>
              <a:t>it work?</a:t>
            </a:r>
          </a:p>
          <a:p>
            <a:pPr lvl="1"/>
            <a:r>
              <a:rPr lang="en-US" dirty="0" smtClean="0"/>
              <a:t>For </a:t>
            </a:r>
            <a:r>
              <a:rPr lang="en-US" dirty="0"/>
              <a:t>whom?</a:t>
            </a:r>
          </a:p>
          <a:p>
            <a:pPr lvl="1"/>
            <a:r>
              <a:rPr lang="en-US" dirty="0" smtClean="0"/>
              <a:t>At </a:t>
            </a:r>
            <a:r>
              <a:rPr lang="en-US" dirty="0"/>
              <a:t>what cost?</a:t>
            </a:r>
          </a:p>
          <a:p>
            <a:pPr lvl="1"/>
            <a:r>
              <a:rPr lang="en-US" dirty="0" smtClean="0"/>
              <a:t>How </a:t>
            </a:r>
            <a:r>
              <a:rPr lang="en-US" dirty="0"/>
              <a:t>does it compare with alternatives?</a:t>
            </a:r>
          </a:p>
        </p:txBody>
      </p:sp>
    </p:spTree>
    <p:extLst>
      <p:ext uri="{BB962C8B-B14F-4D97-AF65-F5344CB8AC3E}">
        <p14:creationId xmlns:p14="http://schemas.microsoft.com/office/powerpoint/2010/main" val="1546788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Efficacy </a:t>
            </a:r>
          </a:p>
          <a:p>
            <a:pPr lvl="1"/>
            <a:r>
              <a:rPr lang="en-US" dirty="0" smtClean="0"/>
              <a:t>Reflects </a:t>
            </a:r>
            <a:r>
              <a:rPr lang="en-US" dirty="0"/>
              <a:t>the performance of medical </a:t>
            </a:r>
            <a:r>
              <a:rPr lang="en-US" dirty="0" smtClean="0"/>
              <a:t>technology under </a:t>
            </a:r>
            <a:r>
              <a:rPr lang="en-US" dirty="0"/>
              <a:t>ideal conditions, </a:t>
            </a:r>
            <a:endParaRPr lang="en-US" dirty="0" smtClean="0"/>
          </a:p>
          <a:p>
            <a:r>
              <a:rPr lang="en-US" dirty="0" smtClean="0"/>
              <a:t>Effectiveness </a:t>
            </a:r>
          </a:p>
          <a:p>
            <a:pPr lvl="1"/>
            <a:r>
              <a:rPr lang="en-US" dirty="0" smtClean="0"/>
              <a:t>Evaluates </a:t>
            </a:r>
            <a:r>
              <a:rPr lang="en-US" dirty="0"/>
              <a:t>the same performance </a:t>
            </a:r>
            <a:r>
              <a:rPr lang="en-US" dirty="0" smtClean="0"/>
              <a:t>under ordinary conditions</a:t>
            </a:r>
          </a:p>
          <a:p>
            <a:r>
              <a:rPr lang="en-US" dirty="0"/>
              <a:t>E</a:t>
            </a:r>
            <a:r>
              <a:rPr lang="en-US" dirty="0" smtClean="0"/>
              <a:t>fficiency </a:t>
            </a:r>
          </a:p>
          <a:p>
            <a:pPr lvl="1"/>
            <a:r>
              <a:rPr lang="en-US" dirty="0"/>
              <a:t>M</a:t>
            </a:r>
            <a:r>
              <a:rPr lang="en-US" dirty="0" smtClean="0"/>
              <a:t>easures </a:t>
            </a:r>
            <a:r>
              <a:rPr lang="en-US" dirty="0"/>
              <a:t>the </a:t>
            </a:r>
            <a:r>
              <a:rPr lang="en-US" dirty="0" smtClean="0"/>
              <a:t>cost-effectiveness</a:t>
            </a:r>
          </a:p>
          <a:p>
            <a:r>
              <a:rPr lang="en-US" dirty="0"/>
              <a:t>To evaluate the impact of the results of </a:t>
            </a:r>
            <a:r>
              <a:rPr lang="en-US" dirty="0" smtClean="0"/>
              <a:t>studies (i.e</a:t>
            </a:r>
            <a:r>
              <a:rPr lang="en-US" dirty="0"/>
              <a:t>. the level at which </a:t>
            </a:r>
            <a:r>
              <a:rPr lang="en-US" dirty="0" smtClean="0"/>
              <a:t>the HTA </a:t>
            </a:r>
            <a:r>
              <a:rPr lang="en-US" dirty="0"/>
              <a:t>was </a:t>
            </a:r>
            <a:r>
              <a:rPr lang="en-US" dirty="0" smtClean="0"/>
              <a:t>performed) </a:t>
            </a:r>
            <a:r>
              <a:rPr lang="en-US" dirty="0"/>
              <a:t>we need a hierarchy of </a:t>
            </a:r>
            <a:r>
              <a:rPr lang="en-US" dirty="0" smtClean="0"/>
              <a:t>values</a:t>
            </a:r>
          </a:p>
          <a:p>
            <a:pPr lvl="1"/>
            <a:r>
              <a:rPr lang="en-US" dirty="0"/>
              <a:t>Such a hierarchy has </a:t>
            </a:r>
            <a:r>
              <a:rPr lang="en-US" dirty="0" smtClean="0"/>
              <a:t>been proposed </a:t>
            </a:r>
            <a:r>
              <a:rPr lang="en-US" dirty="0"/>
              <a:t>for diagnostic tests and also accepted for diagnostic imaging </a:t>
            </a:r>
            <a:r>
              <a:rPr lang="en-US" dirty="0" smtClean="0"/>
              <a:t>modalities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08232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HTA: The Six-Level Scale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428" y="1582616"/>
            <a:ext cx="6699144" cy="5107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296304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HTA: The Six-Level Scale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This </a:t>
            </a:r>
            <a:r>
              <a:rPr lang="en-US" dirty="0"/>
              <a:t>hierarchical order is a one-way logical </a:t>
            </a:r>
            <a:r>
              <a:rPr lang="en-US" dirty="0" smtClean="0"/>
              <a:t>chain</a:t>
            </a:r>
          </a:p>
          <a:p>
            <a:pPr lvl="1"/>
            <a:r>
              <a:rPr lang="en-US" dirty="0" smtClean="0"/>
              <a:t>A </a:t>
            </a:r>
            <a:r>
              <a:rPr lang="en-US" dirty="0"/>
              <a:t>positive </a:t>
            </a:r>
            <a:r>
              <a:rPr lang="en-US" dirty="0" smtClean="0"/>
              <a:t>effect at </a:t>
            </a:r>
            <a:r>
              <a:rPr lang="en-US" dirty="0"/>
              <a:t>any level generally implies a positive effect at all preceding levels but </a:t>
            </a:r>
            <a:r>
              <a:rPr lang="en-US" dirty="0" smtClean="0"/>
              <a:t>not vice versa</a:t>
            </a:r>
          </a:p>
          <a:p>
            <a:pPr lvl="1"/>
            <a:r>
              <a:rPr lang="en-US" dirty="0"/>
              <a:t>While a new diagnostic </a:t>
            </a:r>
            <a:r>
              <a:rPr lang="en-US" dirty="0" smtClean="0"/>
              <a:t>technology with </a:t>
            </a:r>
            <a:r>
              <a:rPr lang="en-US" dirty="0"/>
              <a:t>a positive impact on patient outcome probably has a better </a:t>
            </a:r>
            <a:r>
              <a:rPr lang="en-US" dirty="0" smtClean="0"/>
              <a:t>technical performance</a:t>
            </a:r>
            <a:r>
              <a:rPr lang="en-US" dirty="0"/>
              <a:t>, higher diagnostic accuracy, etc. compared with the </a:t>
            </a:r>
            <a:r>
              <a:rPr lang="en-US" dirty="0" smtClean="0"/>
              <a:t>standard technology</a:t>
            </a:r>
            <a:r>
              <a:rPr lang="en-US" dirty="0"/>
              <a:t>, </a:t>
            </a:r>
            <a:r>
              <a:rPr lang="en-US" i="1" dirty="0">
                <a:solidFill>
                  <a:srgbClr val="FF0000"/>
                </a:solidFill>
              </a:rPr>
              <a:t>there is no certainty that a radiologic test with a higher </a:t>
            </a:r>
            <a:r>
              <a:rPr lang="en-US" i="1" dirty="0" smtClean="0">
                <a:solidFill>
                  <a:srgbClr val="FF0000"/>
                </a:solidFill>
              </a:rPr>
              <a:t>diagnostic accuracy </a:t>
            </a:r>
            <a:r>
              <a:rPr lang="en-US" i="1" dirty="0">
                <a:solidFill>
                  <a:srgbClr val="FF0000"/>
                </a:solidFill>
              </a:rPr>
              <a:t>results in a better patient </a:t>
            </a:r>
            <a:r>
              <a:rPr lang="en-US" i="1" dirty="0" smtClean="0">
                <a:solidFill>
                  <a:srgbClr val="FF0000"/>
                </a:solidFill>
              </a:rPr>
              <a:t>outcome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US" dirty="0"/>
              <a:t>New equipment or a new imaging procedure should have extensive </a:t>
            </a:r>
            <a:r>
              <a:rPr lang="en-US" dirty="0" smtClean="0"/>
              <a:t>HTA assessment </a:t>
            </a:r>
            <a:r>
              <a:rPr lang="en-US" dirty="0"/>
              <a:t>before it is adopted in routine </a:t>
            </a:r>
            <a:r>
              <a:rPr lang="en-US" dirty="0" smtClean="0"/>
              <a:t>practice</a:t>
            </a:r>
          </a:p>
          <a:p>
            <a:pPr lvl="1"/>
            <a:r>
              <a:rPr lang="en-US" dirty="0" smtClean="0"/>
              <a:t>Shortage of </a:t>
            </a:r>
            <a:r>
              <a:rPr lang="en-US" dirty="0"/>
              <a:t>coherent and consistent scientific evidence in the radiology </a:t>
            </a:r>
            <a:r>
              <a:rPr lang="en-US" dirty="0" smtClean="0"/>
              <a:t>literature!</a:t>
            </a:r>
          </a:p>
          <a:p>
            <a:pPr lvl="1"/>
            <a:r>
              <a:rPr lang="en-US" dirty="0" smtClean="0"/>
              <a:t>Example: lack of evidence in well-established Cranial CT for head injuries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4076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Reasons for </a:t>
            </a:r>
            <a:r>
              <a:rPr lang="en-US" dirty="0" smtClean="0"/>
              <a:t>Shortage </a:t>
            </a:r>
            <a:r>
              <a:rPr lang="en-US" dirty="0"/>
              <a:t>of H</a:t>
            </a:r>
            <a:r>
              <a:rPr lang="en-US" dirty="0" smtClean="0"/>
              <a:t>igh Level Radiological Studies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Radiology </a:t>
            </a:r>
            <a:r>
              <a:rPr lang="en-US" dirty="0" smtClean="0"/>
              <a:t>was judged </a:t>
            </a:r>
            <a:r>
              <a:rPr lang="en-US" dirty="0"/>
              <a:t>as the most rapidly evolving specialty in </a:t>
            </a:r>
            <a:r>
              <a:rPr lang="en-US" dirty="0" smtClean="0"/>
              <a:t>medicine</a:t>
            </a:r>
          </a:p>
          <a:p>
            <a:pPr lvl="1"/>
            <a:r>
              <a:rPr lang="en-US" dirty="0" smtClean="0"/>
              <a:t>Level </a:t>
            </a:r>
            <a:r>
              <a:rPr lang="en-US" dirty="0"/>
              <a:t>5 and 6 studies entail long performance times, huge </a:t>
            </a:r>
            <a:r>
              <a:rPr lang="en-US" dirty="0" smtClean="0"/>
              <a:t>economic costs</a:t>
            </a:r>
            <a:r>
              <a:rPr lang="en-US" dirty="0"/>
              <a:t>, a high degree of organization and management for </a:t>
            </a:r>
            <a:r>
              <a:rPr lang="en-US" dirty="0" smtClean="0"/>
              <a:t>longitudinal data </a:t>
            </a:r>
            <a:r>
              <a:rPr lang="en-US" dirty="0"/>
              <a:t>gathering on patient outcomes, and often require a randomized </a:t>
            </a:r>
            <a:r>
              <a:rPr lang="en-US" dirty="0" smtClean="0"/>
              <a:t>study design </a:t>
            </a:r>
            <a:r>
              <a:rPr lang="en-US" dirty="0"/>
              <a:t>(by way of example, the average time for 59 studies in radiation </a:t>
            </a:r>
            <a:r>
              <a:rPr lang="en-US" dirty="0" smtClean="0"/>
              <a:t>oncology up </a:t>
            </a:r>
            <a:r>
              <a:rPr lang="en-US" dirty="0"/>
              <a:t>to publication of the results reviewed in 2005 was about 11 </a:t>
            </a:r>
            <a:r>
              <a:rPr lang="en-US" dirty="0" smtClean="0"/>
              <a:t>years)</a:t>
            </a:r>
          </a:p>
          <a:p>
            <a:pPr lvl="1"/>
            <a:r>
              <a:rPr lang="en-US" dirty="0" smtClean="0"/>
              <a:t>Two </a:t>
            </a:r>
            <a:r>
              <a:rPr lang="en-US" dirty="0"/>
              <a:t>essential needs: full </a:t>
            </a:r>
            <a:r>
              <a:rPr lang="en-US" dirty="0" smtClean="0"/>
              <a:t>cooperation with </a:t>
            </a:r>
            <a:r>
              <a:rPr lang="en-US" dirty="0"/>
              <a:t>clinicians who manage the patient before and after a </a:t>
            </a:r>
            <a:r>
              <a:rPr lang="en-US" dirty="0" smtClean="0"/>
              <a:t>diagnostic examination</a:t>
            </a:r>
            <a:r>
              <a:rPr lang="en-US" dirty="0"/>
              <a:t>, and </a:t>
            </a:r>
            <a:r>
              <a:rPr lang="en-US" dirty="0" smtClean="0"/>
              <a:t>methodological </a:t>
            </a:r>
            <a:r>
              <a:rPr lang="en-US" dirty="0"/>
              <a:t>and statistical expertise regarding </a:t>
            </a:r>
            <a:r>
              <a:rPr lang="en-US" dirty="0" smtClean="0"/>
              <a:t>randomized controlled trials</a:t>
            </a:r>
          </a:p>
          <a:p>
            <a:r>
              <a:rPr lang="en-US" dirty="0" smtClean="0"/>
              <a:t>Two alternatives </a:t>
            </a:r>
            <a:r>
              <a:rPr lang="en-US" dirty="0"/>
              <a:t>to clinical trials and meta-analyses </a:t>
            </a:r>
            <a:r>
              <a:rPr lang="en-US" dirty="0" smtClean="0"/>
              <a:t>exist</a:t>
            </a:r>
          </a:p>
          <a:p>
            <a:pPr lvl="1"/>
            <a:r>
              <a:rPr lang="en-US" dirty="0" smtClean="0"/>
              <a:t>They </a:t>
            </a:r>
            <a:r>
              <a:rPr lang="en-US" dirty="0"/>
              <a:t>are the </a:t>
            </a:r>
            <a:r>
              <a:rPr lang="en-US" dirty="0" smtClean="0"/>
              <a:t>so called “</a:t>
            </a:r>
            <a:r>
              <a:rPr lang="en-US" dirty="0"/>
              <a:t>pragmatic” </a:t>
            </a:r>
            <a:r>
              <a:rPr lang="en-US" dirty="0" smtClean="0"/>
              <a:t>studies </a:t>
            </a:r>
            <a:r>
              <a:rPr lang="en-US" dirty="0"/>
              <a:t>and “decision analysis”</a:t>
            </a:r>
          </a:p>
        </p:txBody>
      </p:sp>
    </p:spTree>
    <p:extLst>
      <p:ext uri="{BB962C8B-B14F-4D97-AF65-F5344CB8AC3E}">
        <p14:creationId xmlns:p14="http://schemas.microsoft.com/office/powerpoint/2010/main" val="42835830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Alternatives </a:t>
            </a:r>
            <a:r>
              <a:rPr lang="en-US" dirty="0"/>
              <a:t>to </a:t>
            </a:r>
            <a:r>
              <a:rPr lang="en-US" dirty="0" smtClean="0"/>
              <a:t>Clinical Trials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 </a:t>
            </a:r>
            <a:r>
              <a:rPr lang="en-US" i="1" dirty="0">
                <a:solidFill>
                  <a:srgbClr val="C00000"/>
                </a:solidFill>
              </a:rPr>
              <a:t>pragmatic</a:t>
            </a:r>
            <a:r>
              <a:rPr lang="en-US" dirty="0"/>
              <a:t> study proposes the concurrent development, assessment, </a:t>
            </a:r>
            <a:r>
              <a:rPr lang="en-US" dirty="0" smtClean="0"/>
              <a:t>and implementation </a:t>
            </a:r>
            <a:r>
              <a:rPr lang="en-US" dirty="0"/>
              <a:t>of new diagnostic </a:t>
            </a:r>
            <a:r>
              <a:rPr lang="en-US" dirty="0" smtClean="0"/>
              <a:t>technologies</a:t>
            </a:r>
          </a:p>
          <a:p>
            <a:pPr lvl="1"/>
            <a:r>
              <a:rPr lang="en-US" dirty="0"/>
              <a:t>T</a:t>
            </a:r>
            <a:r>
              <a:rPr lang="en-US" dirty="0" smtClean="0"/>
              <a:t>his </a:t>
            </a:r>
            <a:r>
              <a:rPr lang="en-US" dirty="0"/>
              <a:t>seems to demonstrate the potential </a:t>
            </a:r>
            <a:r>
              <a:rPr lang="en-US" dirty="0" smtClean="0"/>
              <a:t>for responding </a:t>
            </a:r>
            <a:r>
              <a:rPr lang="en-US" dirty="0"/>
              <a:t>to the dual demand of the increasing pace of technologic </a:t>
            </a:r>
            <a:r>
              <a:rPr lang="en-US" dirty="0" smtClean="0"/>
              <a:t>development in </a:t>
            </a:r>
            <a:r>
              <a:rPr lang="en-US" dirty="0"/>
              <a:t>radiology and the need to attain higher levels of radiologic studies, </a:t>
            </a:r>
            <a:r>
              <a:rPr lang="en-US" dirty="0" smtClean="0"/>
              <a:t>thus in </a:t>
            </a:r>
            <a:r>
              <a:rPr lang="en-US" dirty="0"/>
              <a:t>a single approach obtaining data on diagnostic confidence, effect on </a:t>
            </a:r>
            <a:r>
              <a:rPr lang="en-US" dirty="0" smtClean="0"/>
              <a:t>therapy planning</a:t>
            </a:r>
            <a:r>
              <a:rPr lang="en-US" dirty="0"/>
              <a:t>, patient outcome measures and cost-effectiveness </a:t>
            </a:r>
            <a:r>
              <a:rPr lang="en-US" dirty="0" smtClean="0"/>
              <a:t>analysis</a:t>
            </a:r>
          </a:p>
          <a:p>
            <a:r>
              <a:rPr lang="en-US" i="1" dirty="0">
                <a:solidFill>
                  <a:srgbClr val="C00000"/>
                </a:solidFill>
              </a:rPr>
              <a:t>Decision analysis</a:t>
            </a:r>
            <a:r>
              <a:rPr lang="en-US" dirty="0"/>
              <a:t>, based on deductive reasoning, tries to overcome </a:t>
            </a:r>
            <a:r>
              <a:rPr lang="en-US" dirty="0" smtClean="0"/>
              <a:t>limited external </a:t>
            </a:r>
            <a:r>
              <a:rPr lang="en-US" dirty="0"/>
              <a:t>validity associated with clinical </a:t>
            </a:r>
            <a:r>
              <a:rPr lang="en-US" dirty="0" smtClean="0"/>
              <a:t>trials</a:t>
            </a:r>
          </a:p>
          <a:p>
            <a:pPr lvl="1"/>
            <a:r>
              <a:rPr lang="en-US" dirty="0"/>
              <a:t>Different diagnostic or </a:t>
            </a:r>
            <a:r>
              <a:rPr lang="en-US" dirty="0" smtClean="0"/>
              <a:t>therapeutic alternatives </a:t>
            </a:r>
            <a:r>
              <a:rPr lang="en-US" dirty="0"/>
              <a:t>are visually represented by means of a decision tree </a:t>
            </a:r>
            <a:r>
              <a:rPr lang="en-US" dirty="0" smtClean="0"/>
              <a:t>and dedicated </a:t>
            </a:r>
            <a:r>
              <a:rPr lang="en-US" dirty="0"/>
              <a:t>statistical methods are used (e.g. Markov model, Monte Carlo simulation)</a:t>
            </a:r>
          </a:p>
        </p:txBody>
      </p:sp>
    </p:spTree>
    <p:extLst>
      <p:ext uri="{BB962C8B-B14F-4D97-AF65-F5344CB8AC3E}">
        <p14:creationId xmlns:p14="http://schemas.microsoft.com/office/powerpoint/2010/main" val="37169438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Recommended Reference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i="1" dirty="0"/>
              <a:t>Biostatistics for Radiologists: Planning, Performing, and Writing a Radiologic </a:t>
            </a:r>
            <a:r>
              <a:rPr lang="en-US" i="1" dirty="0" smtClean="0"/>
              <a:t>Study</a:t>
            </a:r>
            <a:r>
              <a:rPr lang="en-US" dirty="0" smtClean="0"/>
              <a:t>, by </a:t>
            </a:r>
            <a:r>
              <a:rPr lang="it-IT" dirty="0"/>
              <a:t>Francesco Sardanelli </a:t>
            </a:r>
            <a:r>
              <a:rPr lang="it-IT" dirty="0" smtClean="0"/>
              <a:t>and Giovanni </a:t>
            </a:r>
            <a:r>
              <a:rPr lang="it-IT" dirty="0"/>
              <a:t>Di </a:t>
            </a:r>
            <a:r>
              <a:rPr lang="it-IT" dirty="0" smtClean="0"/>
              <a:t>Leo, Springer, 2009.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6112" y="2921000"/>
            <a:ext cx="2731775" cy="3796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0767822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Assignments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Report on the available mammography databases </a:t>
            </a:r>
          </a:p>
          <a:p>
            <a:pPr lvl="1"/>
            <a:r>
              <a:rPr lang="en-US" dirty="0" smtClean="0"/>
              <a:t>Describe the image characteristics in each (resolution, number of bits, source, etc.)</a:t>
            </a:r>
            <a:endParaRPr lang="en-US" dirty="0"/>
          </a:p>
          <a:p>
            <a:pPr lvl="1"/>
            <a:r>
              <a:rPr lang="en-US" dirty="0" smtClean="0"/>
              <a:t>Describe the available pathologies in these databases and how to find them in the images</a:t>
            </a:r>
          </a:p>
          <a:p>
            <a:pPr lvl="1"/>
            <a:r>
              <a:rPr lang="en-US" dirty="0" smtClean="0"/>
              <a:t>Download sample images from each and write a simple program to read and display them on the software of your choice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Evidence-Based Medicine (EBM)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200"/>
            <a:ext cx="8443430" cy="44958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Clinical practice </a:t>
            </a:r>
            <a:r>
              <a:rPr lang="en-US" dirty="0"/>
              <a:t>should be based on </a:t>
            </a:r>
            <a:r>
              <a:rPr lang="en-US" dirty="0" smtClean="0"/>
              <a:t>the critical </a:t>
            </a:r>
            <a:r>
              <a:rPr lang="en-US" dirty="0"/>
              <a:t>evaluation of the results obtained from medical scientific </a:t>
            </a:r>
            <a:r>
              <a:rPr lang="en-US" dirty="0" smtClean="0"/>
              <a:t>research</a:t>
            </a:r>
          </a:p>
          <a:p>
            <a:r>
              <a:rPr lang="en-US" dirty="0"/>
              <a:t>This notion </a:t>
            </a:r>
            <a:r>
              <a:rPr lang="en-US" dirty="0" smtClean="0"/>
              <a:t>of </a:t>
            </a:r>
            <a:r>
              <a:rPr lang="en-US" dirty="0"/>
              <a:t>a clinical practice based on the results (the evidence) given </a:t>
            </a:r>
            <a:r>
              <a:rPr lang="en-US" dirty="0" smtClean="0"/>
              <a:t>by the </a:t>
            </a:r>
            <a:r>
              <a:rPr lang="en-US" dirty="0"/>
              <a:t>research </a:t>
            </a:r>
            <a:r>
              <a:rPr lang="en-US" dirty="0" smtClean="0"/>
              <a:t>has </a:t>
            </a:r>
            <a:r>
              <a:rPr lang="en-US" dirty="0"/>
              <a:t>engendered </a:t>
            </a:r>
            <a:r>
              <a:rPr lang="en-US" dirty="0" smtClean="0"/>
              <a:t>the discipline of </a:t>
            </a:r>
            <a:r>
              <a:rPr lang="en-US" dirty="0"/>
              <a:t>evidence-based medicine (EBM</a:t>
            </a:r>
            <a:r>
              <a:rPr lang="en-US" dirty="0" smtClean="0"/>
              <a:t>)</a:t>
            </a:r>
          </a:p>
          <a:p>
            <a:pPr lvl="1"/>
            <a:r>
              <a:rPr lang="en-US" dirty="0"/>
              <a:t>Also referred to as evidence-based </a:t>
            </a:r>
            <a:r>
              <a:rPr lang="en-US" dirty="0" smtClean="0"/>
              <a:t>healthcare </a:t>
            </a:r>
            <a:r>
              <a:rPr lang="en-US" dirty="0"/>
              <a:t>or evidence-based </a:t>
            </a:r>
            <a:r>
              <a:rPr lang="en-US" dirty="0" smtClean="0"/>
              <a:t>practice</a:t>
            </a:r>
          </a:p>
          <a:p>
            <a:r>
              <a:rPr lang="en-US" dirty="0"/>
              <a:t>In this context the term </a:t>
            </a:r>
            <a:r>
              <a:rPr lang="en-US" i="1" dirty="0">
                <a:solidFill>
                  <a:srgbClr val="C00000"/>
                </a:solidFill>
              </a:rPr>
              <a:t>evidence</a:t>
            </a:r>
            <a:r>
              <a:rPr lang="en-US" dirty="0"/>
              <a:t> is more closely </a:t>
            </a:r>
            <a:r>
              <a:rPr lang="en-US" dirty="0" smtClean="0"/>
              <a:t>associated with </a:t>
            </a:r>
            <a:r>
              <a:rPr lang="en-US" dirty="0"/>
              <a:t>the concepts of proof, demonstration, or testability than simply with </a:t>
            </a:r>
            <a:r>
              <a:rPr lang="en-US" dirty="0" smtClean="0"/>
              <a:t>visibility or clarity</a:t>
            </a:r>
          </a:p>
          <a:p>
            <a:r>
              <a:rPr lang="en-US" dirty="0" smtClean="0"/>
              <a:t>In </a:t>
            </a:r>
            <a:r>
              <a:rPr lang="en-US" dirty="0"/>
              <a:t>fact, the general meaning of the new discipline suggests </a:t>
            </a:r>
            <a:r>
              <a:rPr lang="en-US" dirty="0" smtClean="0"/>
              <a:t>a clinical </a:t>
            </a:r>
            <a:r>
              <a:rPr lang="en-US" dirty="0"/>
              <a:t>practice no longer based on bequeathed knowledge, on opinions</a:t>
            </a:r>
            <a:r>
              <a:rPr lang="en-US" dirty="0" smtClean="0"/>
              <a:t>, impressions</a:t>
            </a:r>
            <a:r>
              <a:rPr lang="en-US" dirty="0"/>
              <a:t>, and perceptions, but on demonstrable </a:t>
            </a:r>
            <a:r>
              <a:rPr lang="en-US" dirty="0" smtClean="0"/>
              <a:t>proofs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9848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Evidence-Based Medicine (EBM)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Definitions of EBM:</a:t>
            </a:r>
          </a:p>
          <a:p>
            <a:pPr lvl="1"/>
            <a:r>
              <a:rPr lang="en-US" dirty="0" smtClean="0"/>
              <a:t>“The </a:t>
            </a:r>
            <a:r>
              <a:rPr lang="en-US" dirty="0"/>
              <a:t>systematic application of the best evidence to evaluate the </a:t>
            </a:r>
            <a:r>
              <a:rPr lang="en-US" dirty="0" smtClean="0"/>
              <a:t>available options </a:t>
            </a:r>
            <a:r>
              <a:rPr lang="en-US" dirty="0"/>
              <a:t>and decision making in clinical management and policy settings</a:t>
            </a:r>
            <a:r>
              <a:rPr lang="en-US" dirty="0" smtClean="0"/>
              <a:t>”</a:t>
            </a:r>
            <a:endParaRPr lang="en-US" dirty="0"/>
          </a:p>
          <a:p>
            <a:pPr lvl="1"/>
            <a:r>
              <a:rPr lang="en-US" dirty="0" smtClean="0"/>
              <a:t>“Integrating </a:t>
            </a:r>
            <a:r>
              <a:rPr lang="en-US" dirty="0"/>
              <a:t>clinical expertise with the best available external clinical </a:t>
            </a:r>
            <a:r>
              <a:rPr lang="en-US" dirty="0" smtClean="0"/>
              <a:t>evidence from </a:t>
            </a:r>
            <a:r>
              <a:rPr lang="en-US" dirty="0"/>
              <a:t>research</a:t>
            </a:r>
            <a:r>
              <a:rPr lang="en-US" dirty="0" smtClean="0"/>
              <a:t>”</a:t>
            </a:r>
          </a:p>
          <a:p>
            <a:r>
              <a:rPr lang="en-US" dirty="0" smtClean="0"/>
              <a:t>EBM </a:t>
            </a:r>
            <a:r>
              <a:rPr lang="en-US" dirty="0"/>
              <a:t>is the conscientious, explicit, and judicious use </a:t>
            </a:r>
            <a:r>
              <a:rPr lang="en-US" dirty="0" smtClean="0"/>
              <a:t>of current </a:t>
            </a:r>
            <a:r>
              <a:rPr lang="en-US" dirty="0"/>
              <a:t>best evidence in making decisions about the care of individual </a:t>
            </a:r>
            <a:r>
              <a:rPr lang="en-US" dirty="0" smtClean="0"/>
              <a:t>patients</a:t>
            </a:r>
            <a:endParaRPr lang="en-US" dirty="0"/>
          </a:p>
          <a:p>
            <a:r>
              <a:rPr lang="en-US" dirty="0" smtClean="0"/>
              <a:t>EBM </a:t>
            </a:r>
            <a:r>
              <a:rPr lang="en-US" dirty="0"/>
              <a:t>is the use of mathematical estimates of the risk, </a:t>
            </a:r>
            <a:r>
              <a:rPr lang="en-US" dirty="0" smtClean="0"/>
              <a:t>of benefit </a:t>
            </a:r>
            <a:r>
              <a:rPr lang="en-US" dirty="0"/>
              <a:t>and harm, derived from high-quality research on population samples</a:t>
            </a:r>
            <a:r>
              <a:rPr lang="en-US" dirty="0" smtClean="0"/>
              <a:t>, to </a:t>
            </a:r>
            <a:r>
              <a:rPr lang="en-US" dirty="0"/>
              <a:t>inform clinical decision making in the diagnosis, investigation or </a:t>
            </a:r>
            <a:r>
              <a:rPr lang="en-US" dirty="0" smtClean="0"/>
              <a:t>management of </a:t>
            </a:r>
            <a:r>
              <a:rPr lang="en-US" dirty="0"/>
              <a:t>individual patients</a:t>
            </a:r>
          </a:p>
        </p:txBody>
      </p:sp>
    </p:spTree>
    <p:extLst>
      <p:ext uri="{BB962C8B-B14F-4D97-AF65-F5344CB8AC3E}">
        <p14:creationId xmlns:p14="http://schemas.microsoft.com/office/powerpoint/2010/main" val="44525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Evidence-Based Medicine (EBM)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/>
              <a:t>EBM is not only the combination of current best available </a:t>
            </a:r>
            <a:r>
              <a:rPr lang="en-US" dirty="0" smtClean="0"/>
              <a:t>external evidence </a:t>
            </a:r>
            <a:r>
              <a:rPr lang="en-US" dirty="0"/>
              <a:t>and individual clinical expertise. A third factor must be </a:t>
            </a:r>
            <a:r>
              <a:rPr lang="en-US" dirty="0" smtClean="0"/>
              <a:t>included in </a:t>
            </a:r>
            <a:r>
              <a:rPr lang="en-US" dirty="0"/>
              <a:t>EBM: </a:t>
            </a:r>
            <a:r>
              <a:rPr lang="en-US" i="1" dirty="0">
                <a:solidFill>
                  <a:srgbClr val="C00000"/>
                </a:solidFill>
              </a:rPr>
              <a:t>p</a:t>
            </a:r>
            <a:r>
              <a:rPr lang="en-US" i="1" dirty="0" smtClean="0">
                <a:solidFill>
                  <a:srgbClr val="C00000"/>
                </a:solidFill>
              </a:rPr>
              <a:t>atient’s </a:t>
            </a:r>
            <a:r>
              <a:rPr lang="en-US" i="1" dirty="0">
                <a:solidFill>
                  <a:srgbClr val="C00000"/>
                </a:solidFill>
              </a:rPr>
              <a:t>values and </a:t>
            </a:r>
            <a:r>
              <a:rPr lang="en-US" i="1" dirty="0" smtClean="0">
                <a:solidFill>
                  <a:srgbClr val="C00000"/>
                </a:solidFill>
              </a:rPr>
              <a:t>choice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528" y="2829431"/>
            <a:ext cx="6124941" cy="36749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53385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Evidence-Based Medicine (EBM)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4653944" cy="4495800"/>
          </a:xfrm>
        </p:spPr>
        <p:txBody>
          <a:bodyPr/>
          <a:lstStyle/>
          <a:p>
            <a:r>
              <a:rPr lang="en-US" dirty="0" smtClean="0"/>
              <a:t>Two approaches:</a:t>
            </a:r>
          </a:p>
          <a:p>
            <a:pPr lvl="1"/>
            <a:r>
              <a:rPr lang="en-US" dirty="0" smtClean="0"/>
              <a:t>Top-Down</a:t>
            </a:r>
          </a:p>
          <a:p>
            <a:pPr lvl="1"/>
            <a:r>
              <a:rPr lang="en-US" dirty="0" smtClean="0"/>
              <a:t>Bottom-Up</a:t>
            </a:r>
          </a:p>
          <a:p>
            <a:r>
              <a:rPr lang="en-US" dirty="0" smtClean="0"/>
              <a:t>General </a:t>
            </a:r>
            <a:r>
              <a:rPr lang="en-US" dirty="0"/>
              <a:t>EBM </a:t>
            </a:r>
            <a:r>
              <a:rPr lang="en-US" dirty="0" smtClean="0"/>
              <a:t>aim: </a:t>
            </a:r>
            <a:r>
              <a:rPr lang="en-US" i="1" dirty="0">
                <a:solidFill>
                  <a:srgbClr val="C00000"/>
                </a:solidFill>
              </a:rPr>
              <a:t>“to maximize the quality </a:t>
            </a:r>
            <a:r>
              <a:rPr lang="en-US" i="1" dirty="0" smtClean="0">
                <a:solidFill>
                  <a:srgbClr val="C00000"/>
                </a:solidFill>
              </a:rPr>
              <a:t>and quantity </a:t>
            </a:r>
            <a:r>
              <a:rPr lang="en-US" i="1" dirty="0">
                <a:solidFill>
                  <a:srgbClr val="C00000"/>
                </a:solidFill>
              </a:rPr>
              <a:t>of life for the individual patient”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740" y="1529861"/>
            <a:ext cx="3807303" cy="498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086386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EBM Limitations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en-US" dirty="0" smtClean="0"/>
              <a:t>Judged </a:t>
            </a:r>
            <a:r>
              <a:rPr lang="en-US" dirty="0"/>
              <a:t>as </a:t>
            </a:r>
            <a:r>
              <a:rPr lang="en-US" dirty="0" smtClean="0"/>
              <a:t>unproven</a:t>
            </a:r>
          </a:p>
          <a:p>
            <a:r>
              <a:rPr lang="en-US" dirty="0" smtClean="0"/>
              <a:t>Very </a:t>
            </a:r>
            <a:r>
              <a:rPr lang="en-US" dirty="0"/>
              <a:t>time-consuming (and therefore expensive</a:t>
            </a:r>
            <a:r>
              <a:rPr lang="en-US" dirty="0" smtClean="0"/>
              <a:t>)</a:t>
            </a:r>
          </a:p>
          <a:p>
            <a:r>
              <a:rPr lang="en-US" dirty="0" smtClean="0"/>
              <a:t>Narrowing the </a:t>
            </a:r>
            <a:r>
              <a:rPr lang="en-US" dirty="0"/>
              <a:t>research agenda and patients’ </a:t>
            </a:r>
            <a:r>
              <a:rPr lang="en-US" dirty="0" smtClean="0"/>
              <a:t>options </a:t>
            </a:r>
          </a:p>
          <a:p>
            <a:r>
              <a:rPr lang="en-US" dirty="0" smtClean="0"/>
              <a:t>Threatening professional autonomy </a:t>
            </a:r>
            <a:r>
              <a:rPr lang="en-US" dirty="0"/>
              <a:t>and clinical </a:t>
            </a:r>
            <a:r>
              <a:rPr lang="en-US" dirty="0" smtClean="0"/>
              <a:t>freedom</a:t>
            </a:r>
          </a:p>
          <a:p>
            <a:r>
              <a:rPr lang="en-US" dirty="0" smtClean="0"/>
              <a:t>Large clinical areas </a:t>
            </a:r>
            <a:r>
              <a:rPr lang="en-US" dirty="0"/>
              <a:t>– radiology being one of them – have not been sufficiently explored </a:t>
            </a:r>
            <a:r>
              <a:rPr lang="en-US" dirty="0" smtClean="0"/>
              <a:t>by studies </a:t>
            </a:r>
            <a:r>
              <a:rPr lang="en-US" dirty="0"/>
              <a:t>according to EBM </a:t>
            </a:r>
            <a:r>
              <a:rPr lang="en-US" dirty="0" smtClean="0"/>
              <a:t>criteria</a:t>
            </a:r>
          </a:p>
          <a:p>
            <a:pPr lvl="1"/>
            <a:r>
              <a:rPr lang="en-US" dirty="0" smtClean="0"/>
              <a:t>Real </a:t>
            </a:r>
            <a:r>
              <a:rPr lang="en-US" dirty="0"/>
              <a:t>patients can be </a:t>
            </a:r>
            <a:r>
              <a:rPr lang="en-US" dirty="0" smtClean="0"/>
              <a:t>totally different </a:t>
            </a:r>
            <a:r>
              <a:rPr lang="en-US" dirty="0"/>
              <a:t>from those described in </a:t>
            </a:r>
            <a:r>
              <a:rPr lang="en-US" dirty="0" smtClean="0"/>
              <a:t>literature</a:t>
            </a:r>
          </a:p>
          <a:p>
            <a:pPr lvl="1"/>
            <a:r>
              <a:rPr lang="en-US" dirty="0" smtClean="0"/>
              <a:t>Makes clinical trials not directly applicable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41867" y="5403165"/>
            <a:ext cx="8255000" cy="830997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</a:rPr>
              <a:t>All these </a:t>
            </a:r>
            <a:r>
              <a:rPr lang="en-US" sz="2400" dirty="0">
                <a:solidFill>
                  <a:srgbClr val="FF0000"/>
                </a:solidFill>
              </a:rPr>
              <a:t>limitations appear more as problems due to </a:t>
            </a:r>
            <a:r>
              <a:rPr lang="en-US" sz="2400" dirty="0" smtClean="0">
                <a:solidFill>
                  <a:srgbClr val="FF0000"/>
                </a:solidFill>
              </a:rPr>
              <a:t>still limited development </a:t>
            </a:r>
            <a:r>
              <a:rPr lang="en-US" sz="2400" dirty="0">
                <a:solidFill>
                  <a:srgbClr val="FF0000"/>
                </a:solidFill>
              </a:rPr>
              <a:t>and application of EBM </a:t>
            </a:r>
            <a:r>
              <a:rPr lang="en-US" sz="2400" dirty="0" smtClean="0">
                <a:solidFill>
                  <a:srgbClr val="FF0000"/>
                </a:solidFill>
              </a:rPr>
              <a:t>than intrinsic </a:t>
            </a:r>
            <a:r>
              <a:rPr lang="en-US" sz="2400" dirty="0">
                <a:solidFill>
                  <a:srgbClr val="FF0000"/>
                </a:solidFill>
              </a:rPr>
              <a:t>EBM </a:t>
            </a:r>
            <a:r>
              <a:rPr lang="en-US" sz="2400" dirty="0" smtClean="0">
                <a:solidFill>
                  <a:srgbClr val="FF0000"/>
                </a:solidFill>
              </a:rPr>
              <a:t>limitations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110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Evidence-Based Radiology </a:t>
            </a:r>
            <a:r>
              <a:rPr lang="en-US" dirty="0"/>
              <a:t>(EBR)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12647" y="1600200"/>
            <a:ext cx="8395885" cy="4495800"/>
          </a:xfrm>
        </p:spPr>
        <p:txBody>
          <a:bodyPr>
            <a:normAutofit fontScale="92500"/>
          </a:bodyPr>
          <a:lstStyle/>
          <a:p>
            <a:r>
              <a:rPr lang="en-US" dirty="0"/>
              <a:t>Delayed </a:t>
            </a:r>
            <a:r>
              <a:rPr lang="en-US" dirty="0" smtClean="0"/>
              <a:t>diffusion </a:t>
            </a:r>
            <a:r>
              <a:rPr lang="en-US" dirty="0"/>
              <a:t>of EBM in </a:t>
            </a:r>
            <a:r>
              <a:rPr lang="en-US" dirty="0" smtClean="0"/>
              <a:t>radiology</a:t>
            </a:r>
          </a:p>
          <a:p>
            <a:pPr lvl="1"/>
            <a:r>
              <a:rPr lang="en-US" dirty="0" smtClean="0"/>
              <a:t>Only appeared in the literature starting in 1996</a:t>
            </a:r>
          </a:p>
          <a:p>
            <a:r>
              <a:rPr lang="en-US" dirty="0" smtClean="0"/>
              <a:t>Only </a:t>
            </a:r>
            <a:r>
              <a:rPr lang="en-US" dirty="0"/>
              <a:t>around 30% of what constitutes ‘imaging knowledge’ is substantiated </a:t>
            </a:r>
            <a:r>
              <a:rPr lang="en-US" dirty="0" smtClean="0"/>
              <a:t>by reliable </a:t>
            </a:r>
            <a:r>
              <a:rPr lang="en-US" dirty="0"/>
              <a:t>scientific </a:t>
            </a:r>
            <a:r>
              <a:rPr lang="en-US" dirty="0" smtClean="0"/>
              <a:t>inquiry </a:t>
            </a:r>
          </a:p>
          <a:p>
            <a:r>
              <a:rPr lang="en-US" dirty="0" smtClean="0"/>
              <a:t>Estimated </a:t>
            </a:r>
            <a:r>
              <a:rPr lang="en-US" dirty="0"/>
              <a:t>less than 10% of standard imaging procedures is supported by </a:t>
            </a:r>
            <a:r>
              <a:rPr lang="en-US" dirty="0" smtClean="0"/>
              <a:t>sufficient randomized </a:t>
            </a:r>
            <a:r>
              <a:rPr lang="en-US" dirty="0"/>
              <a:t>controlled trials, meta-analyses or systematic </a:t>
            </a:r>
            <a:r>
              <a:rPr lang="en-US" dirty="0" smtClean="0"/>
              <a:t>reviews</a:t>
            </a:r>
          </a:p>
          <a:p>
            <a:r>
              <a:rPr lang="en-US" dirty="0" smtClean="0"/>
              <a:t>Comparison </a:t>
            </a:r>
            <a:r>
              <a:rPr lang="en-US" dirty="0"/>
              <a:t>between two diagnostic imaging modalities is </a:t>
            </a:r>
            <a:r>
              <a:rPr lang="en-US" dirty="0" smtClean="0"/>
              <a:t>markedly different </a:t>
            </a:r>
            <a:r>
              <a:rPr lang="en-US" dirty="0"/>
              <a:t>from the well-known comparison between two treatments, </a:t>
            </a:r>
            <a:r>
              <a:rPr lang="en-US" dirty="0" smtClean="0"/>
              <a:t>typically between </a:t>
            </a:r>
            <a:r>
              <a:rPr lang="en-US" dirty="0"/>
              <a:t>a new drug and a placebo or standard </a:t>
            </a:r>
            <a:r>
              <a:rPr lang="en-US" dirty="0" smtClean="0"/>
              <a:t>care </a:t>
            </a:r>
          </a:p>
          <a:p>
            <a:pPr lvl="1"/>
            <a:r>
              <a:rPr lang="en-US" dirty="0"/>
              <a:t>C</a:t>
            </a:r>
            <a:r>
              <a:rPr lang="en-US" dirty="0" smtClean="0"/>
              <a:t>lassic </a:t>
            </a:r>
            <a:r>
              <a:rPr lang="en-US" dirty="0"/>
              <a:t>design </a:t>
            </a:r>
            <a:r>
              <a:rPr lang="en-US" dirty="0" smtClean="0"/>
              <a:t>of </a:t>
            </a:r>
            <a:r>
              <a:rPr lang="en-US" dirty="0"/>
              <a:t>randomized controlled trial is not the standard for radiologic </a:t>
            </a:r>
            <a:r>
              <a:rPr lang="en-US" dirty="0" smtClean="0"/>
              <a:t>studies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5617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Particular </a:t>
            </a:r>
            <a:r>
              <a:rPr lang="en-US" dirty="0" smtClean="0"/>
              <a:t>Traits </a:t>
            </a:r>
            <a:r>
              <a:rPr lang="en-US" dirty="0"/>
              <a:t>of </a:t>
            </a:r>
            <a:r>
              <a:rPr lang="en-US" dirty="0" smtClean="0"/>
              <a:t>Radiology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Technical expertise</a:t>
            </a:r>
          </a:p>
          <a:p>
            <a:pPr lvl="1"/>
            <a:r>
              <a:rPr lang="en-US" dirty="0" smtClean="0"/>
              <a:t>Evaluation </a:t>
            </a:r>
            <a:r>
              <a:rPr lang="en-US" dirty="0"/>
              <a:t>of the diagnostic performance of imaging </a:t>
            </a:r>
            <a:r>
              <a:rPr lang="en-US" dirty="0" smtClean="0"/>
              <a:t>modalities must </a:t>
            </a:r>
            <a:r>
              <a:rPr lang="en-US" dirty="0"/>
              <a:t>be based on a deep insight of the technologies used for image </a:t>
            </a:r>
            <a:r>
              <a:rPr lang="en-US" dirty="0" smtClean="0"/>
              <a:t>generation and postprocessing</a:t>
            </a:r>
          </a:p>
          <a:p>
            <a:pPr lvl="1"/>
            <a:r>
              <a:rPr lang="en-US" dirty="0" smtClean="0"/>
              <a:t>Technical </a:t>
            </a:r>
            <a:r>
              <a:rPr lang="en-US" dirty="0"/>
              <a:t>expertise has to be combined with </a:t>
            </a:r>
            <a:r>
              <a:rPr lang="en-US" dirty="0" smtClean="0"/>
              <a:t>clinical expertise </a:t>
            </a:r>
            <a:r>
              <a:rPr lang="en-US" dirty="0"/>
              <a:t>in judging when and how the best available external evidence can </a:t>
            </a:r>
            <a:r>
              <a:rPr lang="en-US" dirty="0" smtClean="0"/>
              <a:t>be applied </a:t>
            </a:r>
            <a:r>
              <a:rPr lang="en-US" dirty="0"/>
              <a:t>in clinical </a:t>
            </a:r>
            <a:r>
              <a:rPr lang="en-US" dirty="0" smtClean="0"/>
              <a:t>practice</a:t>
            </a:r>
          </a:p>
          <a:p>
            <a:pPr lvl="2"/>
            <a:r>
              <a:rPr lang="en-US" dirty="0" smtClean="0"/>
              <a:t>This </a:t>
            </a:r>
            <a:r>
              <a:rPr lang="en-US" dirty="0"/>
              <a:t>aspect is just as important as “clinical expertise</a:t>
            </a:r>
            <a:r>
              <a:rPr lang="en-US" dirty="0" smtClean="0"/>
              <a:t>”</a:t>
            </a:r>
          </a:p>
          <a:p>
            <a:pPr lvl="1"/>
            <a:r>
              <a:rPr lang="en-US" dirty="0"/>
              <a:t>Example: consequences </a:t>
            </a:r>
            <a:r>
              <a:rPr lang="en-US" dirty="0" smtClean="0"/>
              <a:t>of ignoring </a:t>
            </a:r>
            <a:r>
              <a:rPr lang="en-US" dirty="0"/>
              <a:t>a technical detail such as slice thickness in evaluating the </a:t>
            </a:r>
            <a:r>
              <a:rPr lang="en-US" dirty="0" smtClean="0"/>
              <a:t>diagnostic </a:t>
            </a:r>
            <a:r>
              <a:rPr lang="en-US" dirty="0"/>
              <a:t>performance of MRI: using </a:t>
            </a:r>
            <a:r>
              <a:rPr lang="en-US" dirty="0" smtClean="0"/>
              <a:t>a 3-mm </a:t>
            </a:r>
            <a:r>
              <a:rPr lang="en-US" dirty="0"/>
              <a:t>instead of a 5-mm thickness, the diagnostic performance </a:t>
            </a:r>
            <a:r>
              <a:rPr lang="en-US" dirty="0" smtClean="0"/>
              <a:t>for detection of </a:t>
            </a:r>
            <a:r>
              <a:rPr lang="en-US" dirty="0" err="1"/>
              <a:t>choledocholithiasis</a:t>
            </a:r>
            <a:r>
              <a:rPr lang="en-US" dirty="0"/>
              <a:t> changed from 0.57 sensitivity and 1.0 specificity to 0.92 sensitivity and 0.97 specificity</a:t>
            </a:r>
          </a:p>
        </p:txBody>
      </p:sp>
    </p:spTree>
    <p:extLst>
      <p:ext uri="{BB962C8B-B14F-4D97-AF65-F5344CB8AC3E}">
        <p14:creationId xmlns:p14="http://schemas.microsoft.com/office/powerpoint/2010/main" val="30587945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Custom 5">
      <a:dk1>
        <a:srgbClr val="FFFFFF"/>
      </a:dk1>
      <a:lt1>
        <a:sysClr val="window" lastClr="FFFFFF"/>
      </a:lt1>
      <a:dk2>
        <a:srgbClr val="FFFFFF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923</TotalTime>
  <Words>1545</Words>
  <Application>Microsoft Office PowerPoint</Application>
  <PresentationFormat>On-screen Show (4:3)</PresentationFormat>
  <Paragraphs>108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Tw Cen MT</vt:lpstr>
      <vt:lpstr>Wingdings</vt:lpstr>
      <vt:lpstr>Wingdings 2</vt:lpstr>
      <vt:lpstr>Median</vt:lpstr>
      <vt:lpstr>Computer Aided Diagnosis: Evidence-Based Medicine</vt:lpstr>
      <vt:lpstr>Recommended Reference</vt:lpstr>
      <vt:lpstr>Evidence-Based Medicine (EBM)</vt:lpstr>
      <vt:lpstr>Evidence-Based Medicine (EBM)</vt:lpstr>
      <vt:lpstr>Evidence-Based Medicine (EBM)</vt:lpstr>
      <vt:lpstr>Evidence-Based Medicine (EBM)</vt:lpstr>
      <vt:lpstr>EBM Limitations</vt:lpstr>
      <vt:lpstr>Evidence-Based Radiology (EBR)</vt:lpstr>
      <vt:lpstr>Particular Traits of Radiology</vt:lpstr>
      <vt:lpstr>Particular Traits of Radiology</vt:lpstr>
      <vt:lpstr>Particular Traits of Radiology</vt:lpstr>
      <vt:lpstr>Particular Traits of Radiology</vt:lpstr>
      <vt:lpstr>Evidence Based Radiology (EBR)</vt:lpstr>
      <vt:lpstr>Health Technology Assessment (HTA) in Radiology</vt:lpstr>
      <vt:lpstr>HTA</vt:lpstr>
      <vt:lpstr>HTA: The Six-Level Scale</vt:lpstr>
      <vt:lpstr>HTA: The Six-Level Scale</vt:lpstr>
      <vt:lpstr>Reasons for Shortage of High Level Radiological Studies</vt:lpstr>
      <vt:lpstr>Alternatives to Clinical Trials </vt:lpstr>
      <vt:lpstr>Assignments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Human Factors Engineering: Design of Medical Devices</dc:title>
  <dc:creator>Yasser</dc:creator>
  <cp:lastModifiedBy>ياسر مصطفى ابراهيم قدح</cp:lastModifiedBy>
  <cp:revision>174</cp:revision>
  <dcterms:created xsi:type="dcterms:W3CDTF">2006-08-16T00:00:00Z</dcterms:created>
  <dcterms:modified xsi:type="dcterms:W3CDTF">2016-01-25T11:19:21Z</dcterms:modified>
</cp:coreProperties>
</file>