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13" r:id="rId2"/>
    <p:sldId id="315" r:id="rId3"/>
    <p:sldId id="287" r:id="rId4"/>
    <p:sldId id="310" r:id="rId5"/>
    <p:sldId id="288" r:id="rId6"/>
    <p:sldId id="302" r:id="rId7"/>
    <p:sldId id="303" r:id="rId8"/>
    <p:sldId id="305" r:id="rId9"/>
    <p:sldId id="306" r:id="rId10"/>
    <p:sldId id="307" r:id="rId11"/>
    <p:sldId id="308" r:id="rId12"/>
    <p:sldId id="309" r:id="rId13"/>
    <p:sldId id="311" r:id="rId14"/>
    <p:sldId id="312" r:id="rId15"/>
    <p:sldId id="28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209800"/>
            <a:ext cx="7467601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Computer Aided Diagnosis: </a:t>
            </a:r>
            <a:r>
              <a:rPr lang="en-US" dirty="0" smtClean="0">
                <a:solidFill>
                  <a:srgbClr val="C00000"/>
                </a:solidFill>
              </a:rPr>
              <a:t>Feature Selection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Prof. Yasser Mostafa Kadah – www.k-space.org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98363"/>
            <a:ext cx="1828800" cy="221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654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Pearson’s linear correlation coefficient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Computes the correlation between a given pair of features</a:t>
            </a:r>
          </a:p>
          <a:p>
            <a:r>
              <a:rPr lang="en-US" dirty="0" smtClean="0"/>
              <a:t>Computing formula: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The </a:t>
            </a:r>
            <a:r>
              <a:rPr lang="en-US" dirty="0"/>
              <a:t>value of r lies between 1 and 1, </a:t>
            </a:r>
            <a:r>
              <a:rPr lang="en-US" dirty="0" smtClean="0"/>
              <a:t>inclusive</a:t>
            </a:r>
          </a:p>
          <a:p>
            <a:pPr lvl="1"/>
            <a:r>
              <a:rPr lang="en-US" dirty="0"/>
              <a:t>V</a:t>
            </a:r>
            <a:r>
              <a:rPr lang="en-US" dirty="0" smtClean="0"/>
              <a:t>alue </a:t>
            </a:r>
            <a:r>
              <a:rPr lang="en-US" dirty="0"/>
              <a:t>of </a:t>
            </a:r>
            <a:r>
              <a:rPr lang="en-US" dirty="0" smtClean="0"/>
              <a:t>1 is called “</a:t>
            </a:r>
            <a:r>
              <a:rPr lang="en-US" dirty="0"/>
              <a:t>complete positive </a:t>
            </a:r>
            <a:r>
              <a:rPr lang="en-US" dirty="0" smtClean="0"/>
              <a:t>correlation”: straight line y = c x</a:t>
            </a:r>
          </a:p>
          <a:p>
            <a:pPr lvl="1"/>
            <a:r>
              <a:rPr lang="en-US" dirty="0" smtClean="0"/>
              <a:t>Value of -1</a:t>
            </a:r>
            <a:r>
              <a:rPr lang="en-US" dirty="0"/>
              <a:t> </a:t>
            </a:r>
            <a:r>
              <a:rPr lang="en-US" dirty="0" smtClean="0"/>
              <a:t>is called “</a:t>
            </a:r>
            <a:r>
              <a:rPr lang="en-US" dirty="0"/>
              <a:t>complete negative </a:t>
            </a:r>
            <a:r>
              <a:rPr lang="en-US" dirty="0" smtClean="0"/>
              <a:t>correlation”: straight line y= -c </a:t>
            </a:r>
            <a:r>
              <a:rPr lang="en-US" dirty="0"/>
              <a:t>x</a:t>
            </a:r>
            <a:endParaRPr lang="en-US" dirty="0" smtClean="0"/>
          </a:p>
          <a:p>
            <a:pPr lvl="1"/>
            <a:r>
              <a:rPr lang="en-US" dirty="0" smtClean="0"/>
              <a:t> </a:t>
            </a:r>
            <a:r>
              <a:rPr lang="en-US" dirty="0"/>
              <a:t>V</a:t>
            </a:r>
            <a:r>
              <a:rPr lang="en-US" dirty="0" smtClean="0"/>
              <a:t>alue </a:t>
            </a:r>
            <a:r>
              <a:rPr lang="en-US" dirty="0"/>
              <a:t>of r near zero indicates that the variables </a:t>
            </a:r>
            <a:r>
              <a:rPr lang="en-US" dirty="0" smtClean="0"/>
              <a:t>x and </a:t>
            </a:r>
            <a:r>
              <a:rPr lang="en-US" dirty="0"/>
              <a:t>y are </a:t>
            </a:r>
            <a:r>
              <a:rPr lang="en-US" i="1" dirty="0"/>
              <a:t>uncorrelated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0370" y="2557462"/>
            <a:ext cx="5038725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01389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Principal Component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Computes the eigenvalue decomposition of the matrix of features</a:t>
            </a:r>
          </a:p>
          <a:p>
            <a:pPr lvl="1"/>
            <a:r>
              <a:rPr lang="en-US" dirty="0" smtClean="0"/>
              <a:t>Rank of matrix = number of independent features</a:t>
            </a:r>
          </a:p>
          <a:p>
            <a:pPr lvl="1"/>
            <a:r>
              <a:rPr lang="en-US" dirty="0" smtClean="0"/>
              <a:t>Directions of principal components may have different performance in classification</a:t>
            </a:r>
          </a:p>
          <a:p>
            <a:endParaRPr lang="en-US" dirty="0"/>
          </a:p>
        </p:txBody>
      </p:sp>
      <p:pic>
        <p:nvPicPr>
          <p:cNvPr id="6148" name="Picture 4" descr="http://users.ics.aalto.fi/jhollmen/dippa/img6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075" y="3871385"/>
            <a:ext cx="2384888" cy="186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://www.peltarion.com/doc/images/PCA_ellipse_axes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917" y="3843867"/>
            <a:ext cx="2394314" cy="1939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8" y="3683001"/>
            <a:ext cx="3825875" cy="267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50524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Retrospective Assessment of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Retrospective: evaluation after seeing the classification results based on these features</a:t>
            </a:r>
          </a:p>
          <a:p>
            <a:r>
              <a:rPr lang="en-US" dirty="0" smtClean="0"/>
              <a:t>Basic idea: use for classification and then choose the features that produce the best results</a:t>
            </a:r>
          </a:p>
          <a:p>
            <a:pPr lvl="1"/>
            <a:r>
              <a:rPr lang="en-US" dirty="0" smtClean="0"/>
              <a:t>Exhaustive search</a:t>
            </a:r>
          </a:p>
          <a:p>
            <a:pPr lvl="1"/>
            <a:r>
              <a:rPr lang="en-US" dirty="0" smtClean="0"/>
              <a:t>Branch </a:t>
            </a:r>
            <a:r>
              <a:rPr lang="en-US" dirty="0"/>
              <a:t>and Bound Algorithm</a:t>
            </a:r>
          </a:p>
          <a:p>
            <a:pPr lvl="1"/>
            <a:r>
              <a:rPr lang="en-US" dirty="0" smtClean="0"/>
              <a:t>Max-Min </a:t>
            </a:r>
            <a:r>
              <a:rPr lang="en-US" dirty="0"/>
              <a:t>Feature Selection</a:t>
            </a:r>
          </a:p>
          <a:p>
            <a:pPr lvl="1"/>
            <a:r>
              <a:rPr lang="en-US" dirty="0" smtClean="0"/>
              <a:t>Sequential </a:t>
            </a:r>
            <a:r>
              <a:rPr lang="en-US" dirty="0"/>
              <a:t>Forward and Sequential Backward Selection</a:t>
            </a:r>
          </a:p>
          <a:p>
            <a:pPr lvl="1"/>
            <a:r>
              <a:rPr lang="en-US" dirty="0" smtClean="0"/>
              <a:t>Fisher's </a:t>
            </a:r>
            <a:r>
              <a:rPr lang="en-US" dirty="0"/>
              <a:t>Linear Discriminant</a:t>
            </a:r>
          </a:p>
          <a:p>
            <a:pPr marL="365760" lvl="1" indent="0">
              <a:buNone/>
            </a:pPr>
            <a:r>
              <a:rPr lang="en-US" dirty="0" smtClean="0"/>
              <a:t>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9895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txBody>
          <a:bodyPr/>
          <a:lstStyle/>
          <a:p>
            <a:r>
              <a:rPr lang="en-US" dirty="0" smtClean="0"/>
              <a:t>Exhaustive Search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Let y with y = [</a:t>
            </a:r>
            <a:r>
              <a:rPr lang="en-US" dirty="0" smtClean="0"/>
              <a:t>y</a:t>
            </a:r>
            <a:r>
              <a:rPr lang="en-US" baseline="-25000" dirty="0" smtClean="0"/>
              <a:t>1</a:t>
            </a:r>
            <a:r>
              <a:rPr lang="en-US" dirty="0" smtClean="0"/>
              <a:t>,y</a:t>
            </a:r>
            <a:r>
              <a:rPr lang="en-US" baseline="-25000" dirty="0" smtClean="0"/>
              <a:t>2</a:t>
            </a:r>
            <a:r>
              <a:rPr lang="en-US" dirty="0" smtClean="0"/>
              <a:t>, … , </a:t>
            </a:r>
            <a:r>
              <a:rPr lang="en-US" dirty="0" err="1" smtClean="0"/>
              <a:t>y</a:t>
            </a:r>
            <a:r>
              <a:rPr lang="en-US" baseline="-25000" dirty="0" err="1" smtClean="0"/>
              <a:t>D</a:t>
            </a:r>
            <a:r>
              <a:rPr lang="en-US" dirty="0" smtClean="0"/>
              <a:t>] </a:t>
            </a:r>
            <a:r>
              <a:rPr lang="en-US" dirty="0"/>
              <a:t>be a pattern </a:t>
            </a:r>
            <a:r>
              <a:rPr lang="en-US" dirty="0" smtClean="0"/>
              <a:t>vector, exhaustive </a:t>
            </a:r>
            <a:r>
              <a:rPr lang="en-US" dirty="0"/>
              <a:t>search </a:t>
            </a:r>
            <a:r>
              <a:rPr lang="en-US" dirty="0" smtClean="0"/>
              <a:t>selects the </a:t>
            </a:r>
            <a:r>
              <a:rPr lang="en-US" b="1" dirty="0"/>
              <a:t>d</a:t>
            </a:r>
            <a:r>
              <a:rPr lang="en-US" dirty="0"/>
              <a:t> best features out of the maximal available features </a:t>
            </a:r>
            <a:r>
              <a:rPr lang="en-US" b="1" dirty="0"/>
              <a:t>D</a:t>
            </a:r>
            <a:r>
              <a:rPr lang="en-US" dirty="0"/>
              <a:t> as to </a:t>
            </a:r>
            <a:r>
              <a:rPr lang="en-US" dirty="0" smtClean="0"/>
              <a:t>minimize the </a:t>
            </a:r>
            <a:r>
              <a:rPr lang="en-US" dirty="0"/>
              <a:t>classification </a:t>
            </a:r>
            <a:r>
              <a:rPr lang="en-US" dirty="0" smtClean="0"/>
              <a:t>error</a:t>
            </a:r>
            <a:endParaRPr lang="en-US" dirty="0"/>
          </a:p>
          <a:p>
            <a:r>
              <a:rPr lang="en-US" dirty="0"/>
              <a:t>The resulting number of total combinations </a:t>
            </a:r>
            <a:r>
              <a:rPr lang="en-US" dirty="0" smtClean="0"/>
              <a:t>is: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Main advantage: guaranteed best answer</a:t>
            </a:r>
          </a:p>
          <a:p>
            <a:r>
              <a:rPr lang="en-US" dirty="0" smtClean="0"/>
              <a:t>Main </a:t>
            </a:r>
            <a:r>
              <a:rPr lang="en-US" dirty="0"/>
              <a:t>disadvantage of exhaustive </a:t>
            </a:r>
            <a:r>
              <a:rPr lang="en-US" dirty="0" smtClean="0"/>
              <a:t>search </a:t>
            </a:r>
            <a:r>
              <a:rPr lang="en-US" dirty="0"/>
              <a:t>is that the total </a:t>
            </a:r>
            <a:r>
              <a:rPr lang="en-US" dirty="0" smtClean="0"/>
              <a:t>number of </a:t>
            </a:r>
            <a:r>
              <a:rPr lang="en-US" dirty="0"/>
              <a:t>combinations increases exponentially with the dimension of the </a:t>
            </a:r>
            <a:r>
              <a:rPr lang="en-US" dirty="0" smtClean="0"/>
              <a:t>feature vector</a:t>
            </a:r>
            <a:endParaRPr lang="en-US" dirty="0"/>
          </a:p>
          <a:p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0324" y="3217325"/>
            <a:ext cx="2583351" cy="1010708"/>
          </a:xfrm>
          <a:prstGeom prst="rect">
            <a:avLst/>
          </a:prstGeom>
          <a:noFill/>
          <a:ln w="19050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25110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Branch </a:t>
            </a:r>
            <a:r>
              <a:rPr lang="en-US" dirty="0"/>
              <a:t>and Bound </a:t>
            </a:r>
            <a:r>
              <a:rPr lang="en-US" dirty="0" smtClean="0"/>
              <a:t>Algorithm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Solves the problem of huge </a:t>
            </a:r>
            <a:r>
              <a:rPr lang="en-US" dirty="0"/>
              <a:t>computational cost associated with the exhaustive </a:t>
            </a:r>
            <a:r>
              <a:rPr lang="en-US" dirty="0" smtClean="0"/>
              <a:t>search</a:t>
            </a:r>
            <a:endParaRPr lang="en-US" dirty="0"/>
          </a:p>
          <a:p>
            <a:r>
              <a:rPr lang="en-US" dirty="0" smtClean="0"/>
              <a:t>New technique to </a:t>
            </a:r>
            <a:r>
              <a:rPr lang="en-US" dirty="0"/>
              <a:t>determine the optimal </a:t>
            </a:r>
            <a:r>
              <a:rPr lang="en-US" dirty="0" smtClean="0"/>
              <a:t>feature set </a:t>
            </a:r>
            <a:r>
              <a:rPr lang="en-US" dirty="0"/>
              <a:t>without explicit evaluation of </a:t>
            </a:r>
            <a:r>
              <a:rPr lang="en-US" dirty="0" smtClean="0"/>
              <a:t>all </a:t>
            </a:r>
            <a:r>
              <a:rPr lang="en-US" dirty="0"/>
              <a:t>possible combinations of d </a:t>
            </a:r>
            <a:r>
              <a:rPr lang="en-US" dirty="0" smtClean="0"/>
              <a:t>features</a:t>
            </a:r>
            <a:endParaRPr lang="en-US" dirty="0"/>
          </a:p>
          <a:p>
            <a:r>
              <a:rPr lang="en-US" dirty="0" smtClean="0"/>
              <a:t>This </a:t>
            </a:r>
            <a:r>
              <a:rPr lang="en-US" dirty="0"/>
              <a:t>technique is applicable when the </a:t>
            </a:r>
            <a:r>
              <a:rPr lang="en-US" dirty="0" err="1"/>
              <a:t>separability</a:t>
            </a:r>
            <a:r>
              <a:rPr lang="en-US" dirty="0"/>
              <a:t> criterion is </a:t>
            </a:r>
            <a:r>
              <a:rPr lang="en-US" dirty="0" smtClean="0"/>
              <a:t>monotonic: </a:t>
            </a:r>
          </a:p>
          <a:p>
            <a:endParaRPr lang="en-US" dirty="0" smtClean="0"/>
          </a:p>
          <a:p>
            <a:r>
              <a:rPr lang="en-US" dirty="0" smtClean="0"/>
              <a:t>Combinatorial optimization</a:t>
            </a:r>
          </a:p>
          <a:p>
            <a:r>
              <a:rPr lang="en-US" dirty="0" smtClean="0"/>
              <a:t>Efficient computation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415896"/>
            <a:ext cx="4346575" cy="212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4720" y="3708401"/>
            <a:ext cx="5536739" cy="395288"/>
          </a:xfrm>
          <a:prstGeom prst="rect">
            <a:avLst/>
          </a:prstGeom>
          <a:noFill/>
          <a:ln w="9525">
            <a:solidFill>
              <a:srgbClr val="C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691954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Apply 2 feature selection methods to the features obtained from previous tasks and compare their results</a:t>
            </a:r>
          </a:p>
          <a:p>
            <a:r>
              <a:rPr lang="en-US" dirty="0" smtClean="0"/>
              <a:t>Add a random data vector as a feature to your extracted features and report how your feature selection strategy was able to detect that it is irrelevant</a:t>
            </a:r>
          </a:p>
          <a:p>
            <a:r>
              <a:rPr lang="en-US" dirty="0"/>
              <a:t>Add a </a:t>
            </a:r>
            <a:r>
              <a:rPr lang="en-US" dirty="0" smtClean="0"/>
              <a:t>new feature as the sum of two existing features to </a:t>
            </a:r>
            <a:r>
              <a:rPr lang="en-US" dirty="0"/>
              <a:t>your extracted features and report how your feature selection strategy was able to detect that </a:t>
            </a:r>
            <a:r>
              <a:rPr lang="en-US" dirty="0" smtClean="0"/>
              <a:t>this new feature is dependent</a:t>
            </a:r>
            <a:endParaRPr lang="en-US" dirty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Recommended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i="1" dirty="0" smtClean="0"/>
              <a:t>Recent </a:t>
            </a:r>
            <a:r>
              <a:rPr lang="en-US" i="1" dirty="0"/>
              <a:t>Advances in Breast Imaging, Mammography, and Computer-Aided Diagnosis of Breast </a:t>
            </a:r>
            <a:r>
              <a:rPr lang="en-US" i="1" dirty="0" smtClean="0"/>
              <a:t>Cancer, Editors: </a:t>
            </a:r>
            <a:r>
              <a:rPr lang="en-US" i="1" dirty="0" err="1"/>
              <a:t>Jasjit</a:t>
            </a:r>
            <a:r>
              <a:rPr lang="en-US" i="1" dirty="0"/>
              <a:t> S. </a:t>
            </a:r>
            <a:r>
              <a:rPr lang="en-US" i="1" dirty="0" err="1" smtClean="0"/>
              <a:t>Suri</a:t>
            </a:r>
            <a:r>
              <a:rPr lang="en-US" i="1" dirty="0" smtClean="0"/>
              <a:t> and  </a:t>
            </a:r>
            <a:r>
              <a:rPr lang="en-US" i="1" dirty="0" err="1"/>
              <a:t>Rangaraj</a:t>
            </a:r>
            <a:r>
              <a:rPr lang="en-US" i="1" dirty="0"/>
              <a:t> M. </a:t>
            </a:r>
            <a:r>
              <a:rPr lang="en-US" i="1" dirty="0" err="1" smtClean="0"/>
              <a:t>Rangayyan</a:t>
            </a:r>
            <a:r>
              <a:rPr lang="en-US" i="1" dirty="0" smtClean="0"/>
              <a:t>, SPIE Press, 2006.</a:t>
            </a: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C:\Users\Yasser\Desktop\PM1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516" y="3012243"/>
            <a:ext cx="2484967" cy="354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617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194" y="1521069"/>
            <a:ext cx="5276146" cy="533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02423" y="4914900"/>
            <a:ext cx="5328139" cy="641838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30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Extraction and Selection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Feature extraction and selection in pattern recognition are based </a:t>
            </a:r>
            <a:r>
              <a:rPr lang="en-US" dirty="0" smtClean="0"/>
              <a:t>on finding </a:t>
            </a:r>
            <a:r>
              <a:rPr lang="en-US" dirty="0"/>
              <a:t>mathematical methods for reducing dimensionality of pattern  </a:t>
            </a:r>
            <a:r>
              <a:rPr lang="en-US" dirty="0" smtClean="0"/>
              <a:t>Representation</a:t>
            </a:r>
          </a:p>
          <a:p>
            <a:r>
              <a:rPr lang="en-US" dirty="0" smtClean="0"/>
              <a:t>A </a:t>
            </a:r>
            <a:r>
              <a:rPr lang="en-US" dirty="0"/>
              <a:t>lower-dimensional representation based on </a:t>
            </a:r>
            <a:r>
              <a:rPr lang="en-US" dirty="0" smtClean="0"/>
              <a:t>independent pattern descriptors is important </a:t>
            </a:r>
          </a:p>
          <a:p>
            <a:pPr lvl="1"/>
            <a:r>
              <a:rPr lang="en-US" dirty="0" smtClean="0"/>
              <a:t>Plays crucial </a:t>
            </a:r>
            <a:r>
              <a:rPr lang="en-US" dirty="0"/>
              <a:t>role in determining </a:t>
            </a:r>
            <a:r>
              <a:rPr lang="en-US" dirty="0" smtClean="0"/>
              <a:t>separating properties </a:t>
            </a:r>
            <a:r>
              <a:rPr lang="en-US" dirty="0"/>
              <a:t>of pattern </a:t>
            </a:r>
            <a:r>
              <a:rPr lang="en-US" dirty="0" smtClean="0"/>
              <a:t>classes </a:t>
            </a:r>
          </a:p>
          <a:p>
            <a:r>
              <a:rPr lang="en-US" dirty="0" smtClean="0"/>
              <a:t>The </a:t>
            </a:r>
            <a:r>
              <a:rPr lang="en-US" dirty="0"/>
              <a:t>choice of features, attributes, or </a:t>
            </a:r>
            <a:r>
              <a:rPr lang="en-US" dirty="0" smtClean="0"/>
              <a:t>measurements to be included has </a:t>
            </a:r>
            <a:r>
              <a:rPr lang="en-US" dirty="0"/>
              <a:t>an important influence </a:t>
            </a:r>
            <a:r>
              <a:rPr lang="en-US" dirty="0" smtClean="0"/>
              <a:t>on:</a:t>
            </a:r>
            <a:endParaRPr lang="en-US" dirty="0"/>
          </a:p>
          <a:p>
            <a:pPr lvl="1"/>
            <a:r>
              <a:rPr lang="en-US" dirty="0"/>
              <a:t>A</a:t>
            </a:r>
            <a:r>
              <a:rPr lang="en-US" dirty="0" smtClean="0"/>
              <a:t>ccuracy </a:t>
            </a:r>
            <a:r>
              <a:rPr lang="en-US" dirty="0"/>
              <a:t>of </a:t>
            </a:r>
            <a:r>
              <a:rPr lang="en-US" dirty="0" smtClean="0"/>
              <a:t>classification</a:t>
            </a:r>
            <a:endParaRPr lang="en-US" dirty="0"/>
          </a:p>
          <a:p>
            <a:pPr lvl="1"/>
            <a:r>
              <a:rPr lang="en-US" dirty="0"/>
              <a:t>T</a:t>
            </a:r>
            <a:r>
              <a:rPr lang="en-US" dirty="0" smtClean="0"/>
              <a:t>ime </a:t>
            </a:r>
            <a:r>
              <a:rPr lang="en-US" dirty="0"/>
              <a:t>needed for </a:t>
            </a:r>
            <a:r>
              <a:rPr lang="en-US" dirty="0" smtClean="0"/>
              <a:t>classification</a:t>
            </a:r>
            <a:endParaRPr lang="en-US" dirty="0"/>
          </a:p>
          <a:p>
            <a:pPr lvl="1"/>
            <a:r>
              <a:rPr lang="en-US" dirty="0"/>
              <a:t>N</a:t>
            </a:r>
            <a:r>
              <a:rPr lang="en-US" dirty="0" smtClean="0"/>
              <a:t>umber </a:t>
            </a:r>
            <a:r>
              <a:rPr lang="en-US" dirty="0"/>
              <a:t>of examples needed for </a:t>
            </a:r>
            <a:r>
              <a:rPr lang="en-US" dirty="0" smtClean="0"/>
              <a:t>learning</a:t>
            </a:r>
            <a:endParaRPr lang="en-US" dirty="0"/>
          </a:p>
          <a:p>
            <a:pPr lvl="1"/>
            <a:r>
              <a:rPr lang="en-US" dirty="0"/>
              <a:t>C</a:t>
            </a:r>
            <a:r>
              <a:rPr lang="en-US" dirty="0" smtClean="0"/>
              <a:t>ost </a:t>
            </a:r>
            <a:r>
              <a:rPr lang="en-US" dirty="0"/>
              <a:t>of performing </a:t>
            </a:r>
            <a:r>
              <a:rPr lang="en-US" dirty="0" smtClean="0"/>
              <a:t>classification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5432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Selection Goal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Features extracted from images need not represent significant information to diagnosis</a:t>
            </a:r>
          </a:p>
          <a:p>
            <a:pPr lvl="1"/>
            <a:r>
              <a:rPr lang="en-US" dirty="0" smtClean="0"/>
              <a:t>May describe aspects of no relevance to the pathology of interest</a:t>
            </a:r>
          </a:p>
          <a:p>
            <a:pPr lvl="1"/>
            <a:r>
              <a:rPr lang="en-US" dirty="0" smtClean="0"/>
              <a:t>May vary a lot with acquisition settings (pose, processing, etc.)</a:t>
            </a:r>
          </a:p>
          <a:p>
            <a:r>
              <a:rPr lang="en-US" dirty="0" smtClean="0"/>
              <a:t>Several problems should be mitigated in feature selection</a:t>
            </a:r>
          </a:p>
          <a:p>
            <a:pPr lvl="1"/>
            <a:r>
              <a:rPr lang="en-US" dirty="0" smtClean="0"/>
              <a:t>Features that do not correlate with pathology</a:t>
            </a:r>
          </a:p>
          <a:p>
            <a:pPr lvl="1"/>
            <a:r>
              <a:rPr lang="en-US" dirty="0" smtClean="0"/>
              <a:t>Features that are not independent </a:t>
            </a:r>
          </a:p>
          <a:p>
            <a:r>
              <a:rPr lang="en-US" dirty="0" smtClean="0"/>
              <a:t>Building classifiers with features that are not properly selected will cause problems in the training phase and will not yield the best overall classification accuracy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358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Statistical Significance of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Idea: if the feature changes consistently with pathology, then the hypothesis of a statistically significant difference between the set of values for normal and abnormal cases will be true</a:t>
            </a:r>
          </a:p>
          <a:p>
            <a:pPr lvl="1"/>
            <a:r>
              <a:rPr lang="en-US" dirty="0" smtClean="0"/>
              <a:t>Inferential Statistical tests like Student t-test should detect a difference</a:t>
            </a:r>
          </a:p>
        </p:txBody>
      </p:sp>
      <p:pic>
        <p:nvPicPr>
          <p:cNvPr id="7" name="Picture 2" descr="http://nursingplanet.com/biostatistics/t-tes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0988" y="3606800"/>
            <a:ext cx="3502024" cy="2463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51162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</a:t>
            </a:r>
            <a:r>
              <a:rPr lang="en-US" dirty="0" smtClean="0"/>
              <a:t>Significance </a:t>
            </a:r>
            <a:r>
              <a:rPr lang="en-US" dirty="0"/>
              <a:t>of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Student t-test steps:</a:t>
            </a:r>
            <a:endParaRPr lang="en-US" dirty="0"/>
          </a:p>
          <a:p>
            <a:pPr lvl="1"/>
            <a:r>
              <a:rPr lang="en-US" dirty="0"/>
              <a:t>Consider a particular feature of interest</a:t>
            </a:r>
          </a:p>
          <a:p>
            <a:pPr lvl="1"/>
            <a:r>
              <a:rPr lang="en-US" dirty="0"/>
              <a:t>Divide the values into two sets for normal and abnormal cases</a:t>
            </a:r>
          </a:p>
          <a:p>
            <a:pPr lvl="1"/>
            <a:r>
              <a:rPr lang="en-US" dirty="0"/>
              <a:t>Compute the mean and standard deviation for both sets</a:t>
            </a:r>
          </a:p>
          <a:p>
            <a:pPr lvl="1"/>
            <a:r>
              <a:rPr lang="en-US" dirty="0"/>
              <a:t>Use the t-test to compute the p-value of the null hypothesis that both sets do not have a statistically significant difference</a:t>
            </a:r>
          </a:p>
          <a:p>
            <a:pPr lvl="1"/>
            <a:r>
              <a:rPr lang="en-US" dirty="0"/>
              <a:t>The feature is suitable if the p-value is small (e.g., 0.05, 0.01, etc</a:t>
            </a:r>
            <a:r>
              <a:rPr lang="en-US" dirty="0" smtClean="0"/>
              <a:t>.)</a:t>
            </a:r>
          </a:p>
          <a:p>
            <a:endParaRPr lang="en-US" dirty="0" smtClean="0"/>
          </a:p>
        </p:txBody>
      </p:sp>
      <p:pic>
        <p:nvPicPr>
          <p:cNvPr id="5" name="Picture 4" descr="http://www.socialresearchmethods.net/kb/Assets/images/stat_t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0437" y="4494352"/>
            <a:ext cx="2143125" cy="200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83085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Significance of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Important to keep in mind that large difference in value does not mean statistical significance</a:t>
            </a:r>
          </a:p>
          <a:p>
            <a:pPr lvl="1"/>
            <a:r>
              <a:rPr lang="en-US" dirty="0"/>
              <a:t>Data dispersion is a key factor 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General form: multiple groups</a:t>
            </a:r>
          </a:p>
          <a:p>
            <a:pPr lvl="1"/>
            <a:r>
              <a:rPr lang="en-US" dirty="0" smtClean="0"/>
              <a:t>Diagnosis not detection</a:t>
            </a:r>
          </a:p>
          <a:p>
            <a:pPr lvl="1"/>
            <a:r>
              <a:rPr lang="en-US" dirty="0" smtClean="0"/>
              <a:t>More general inferential statistics</a:t>
            </a:r>
          </a:p>
          <a:p>
            <a:pPr lvl="1"/>
            <a:endParaRPr lang="en-US" dirty="0"/>
          </a:p>
          <a:p>
            <a:r>
              <a:rPr lang="en-US" dirty="0" smtClean="0"/>
              <a:t>Nonparametric methods</a:t>
            </a:r>
          </a:p>
          <a:p>
            <a:pPr lvl="1"/>
            <a:r>
              <a:rPr lang="en-US" dirty="0"/>
              <a:t>Kolmogorov-Smirnov </a:t>
            </a:r>
            <a:r>
              <a:rPr lang="en-US" dirty="0" smtClean="0"/>
              <a:t>test</a:t>
            </a:r>
          </a:p>
          <a:p>
            <a:pPr lvl="1"/>
            <a:r>
              <a:rPr lang="en-US" dirty="0" smtClean="0"/>
              <a:t>Wilcoxon signed rank test </a:t>
            </a:r>
            <a:endParaRPr lang="en-US" dirty="0"/>
          </a:p>
        </p:txBody>
      </p:sp>
      <p:pic>
        <p:nvPicPr>
          <p:cNvPr id="5" name="Picture 2" descr="http://www.socialresearchmethods.net/kb/Assets/images/stat_t2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867" y="2042582"/>
            <a:ext cx="2954866" cy="198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7" name="Picture 1" descr="group difference tes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241800"/>
            <a:ext cx="3810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85715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Assessment of Feature Independence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Some features may end up being dependent </a:t>
            </a:r>
          </a:p>
          <a:p>
            <a:pPr lvl="1"/>
            <a:r>
              <a:rPr lang="en-US" dirty="0" smtClean="0"/>
              <a:t>Example: feature computed as a constant factor of another</a:t>
            </a:r>
          </a:p>
          <a:p>
            <a:pPr lvl="1"/>
            <a:r>
              <a:rPr lang="en-US" dirty="0" smtClean="0"/>
              <a:t>Only one of them should be included as the input to classification stage</a:t>
            </a:r>
          </a:p>
          <a:p>
            <a:r>
              <a:rPr lang="en-US" dirty="0" smtClean="0"/>
              <a:t>Several methods can help identify such dependence</a:t>
            </a:r>
          </a:p>
          <a:p>
            <a:pPr lvl="1"/>
            <a:r>
              <a:rPr lang="en-US" dirty="0" smtClean="0"/>
              <a:t>Pearson’s linear correlation coefficient</a:t>
            </a:r>
          </a:p>
          <a:p>
            <a:pPr lvl="1"/>
            <a:r>
              <a:rPr lang="en-US" dirty="0" smtClean="0"/>
              <a:t>Principal component analysis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86546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5">
      <a:dk1>
        <a:srgbClr val="FFFFFF"/>
      </a:dk1>
      <a:lt1>
        <a:sysClr val="window" lastClr="FFFFFF"/>
      </a:lt1>
      <a:dk2>
        <a:srgbClr val="FFFFFF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2679</TotalTime>
  <Words>776</Words>
  <Application>Microsoft Office PowerPoint</Application>
  <PresentationFormat>On-screen Show (4:3)</PresentationFormat>
  <Paragraphs>94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Tw Cen MT</vt:lpstr>
      <vt:lpstr>Wingdings</vt:lpstr>
      <vt:lpstr>Wingdings 2</vt:lpstr>
      <vt:lpstr>Median</vt:lpstr>
      <vt:lpstr>Computer Aided Diagnosis: Feature Selection</vt:lpstr>
      <vt:lpstr>Recommended Reference</vt:lpstr>
      <vt:lpstr>CAD</vt:lpstr>
      <vt:lpstr>Feature Extraction and Selection</vt:lpstr>
      <vt:lpstr>Feature Selection Goal</vt:lpstr>
      <vt:lpstr>Statistical Significance of Features</vt:lpstr>
      <vt:lpstr>Statistical Significance of Features</vt:lpstr>
      <vt:lpstr>Statistical Significance of Features</vt:lpstr>
      <vt:lpstr>Assessment of Feature Independence </vt:lpstr>
      <vt:lpstr>Pearson’s linear correlation coefficient</vt:lpstr>
      <vt:lpstr>Principal Component Analysis</vt:lpstr>
      <vt:lpstr>Retrospective Assessment of Features</vt:lpstr>
      <vt:lpstr>Exhaustive Search</vt:lpstr>
      <vt:lpstr>Branch and Bound Algorithm</vt:lpstr>
      <vt:lpstr>Assignments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Factors Engineering: Design of Medical Devices</dc:title>
  <dc:creator>Yasser</dc:creator>
  <cp:lastModifiedBy>ياسر مصطفى ابراهيم قدح</cp:lastModifiedBy>
  <cp:revision>293</cp:revision>
  <dcterms:created xsi:type="dcterms:W3CDTF">2006-08-16T00:00:00Z</dcterms:created>
  <dcterms:modified xsi:type="dcterms:W3CDTF">2016-01-25T11:21:07Z</dcterms:modified>
</cp:coreProperties>
</file>