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22" r:id="rId2"/>
    <p:sldId id="324" r:id="rId3"/>
    <p:sldId id="287" r:id="rId4"/>
    <p:sldId id="310" r:id="rId5"/>
    <p:sldId id="316" r:id="rId6"/>
    <p:sldId id="317" r:id="rId7"/>
    <p:sldId id="320" r:id="rId8"/>
    <p:sldId id="313" r:id="rId9"/>
    <p:sldId id="314" r:id="rId10"/>
    <p:sldId id="319" r:id="rId11"/>
    <p:sldId id="321" r:id="rId12"/>
    <p:sldId id="28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//upload.wikimedia.org/wikipedia/commons/e/e7/KnnClassification.sv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209800"/>
            <a:ext cx="7467601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Computer Aided Diagnosis: </a:t>
            </a:r>
            <a:r>
              <a:rPr lang="en-US" dirty="0" smtClean="0">
                <a:solidFill>
                  <a:srgbClr val="C00000"/>
                </a:solidFill>
              </a:rPr>
              <a:t>Classification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Prof. Yasser Mostafa Kadah – www.k-space.org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98363"/>
            <a:ext cx="1828800" cy="221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5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Discriminant Analysis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Idea: Find the best separation surface between clusters based</a:t>
            </a:r>
          </a:p>
          <a:p>
            <a:r>
              <a:rPr lang="en-US" dirty="0" smtClean="0"/>
              <a:t>Generalization of Naïve Bayesian classifier which is a linear version of it</a:t>
            </a:r>
          </a:p>
          <a:p>
            <a:pPr lvl="1"/>
            <a:r>
              <a:rPr lang="en-US" dirty="0" smtClean="0"/>
              <a:t>Linear: LDA</a:t>
            </a:r>
          </a:p>
          <a:p>
            <a:pPr lvl="1"/>
            <a:r>
              <a:rPr lang="en-US" dirty="0" smtClean="0"/>
              <a:t>Quadratic: QDA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r>
              <a:rPr lang="en-US" dirty="0" err="1" smtClean="0"/>
              <a:t>Matlab</a:t>
            </a:r>
            <a:r>
              <a:rPr lang="en-US" dirty="0"/>
              <a:t> </a:t>
            </a:r>
            <a:r>
              <a:rPr lang="en-US" dirty="0" smtClean="0"/>
              <a:t>function “classify”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marL="365760" lvl="1" indent="0">
              <a:buNone/>
            </a:pPr>
            <a:endParaRPr lang="en-US" dirty="0" smtClean="0"/>
          </a:p>
        </p:txBody>
      </p:sp>
      <p:pic>
        <p:nvPicPr>
          <p:cNvPr id="1026" name="Picture 2" descr="http://www.mathworks.com/help/stats/classify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2599" y="2926291"/>
            <a:ext cx="4495800" cy="3790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1488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Things to Watch for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Feature normalization is important and can improve training and classification results</a:t>
            </a:r>
          </a:p>
          <a:p>
            <a:r>
              <a:rPr lang="en-US" dirty="0" smtClean="0"/>
              <a:t>Independent training and testing data is a must</a:t>
            </a:r>
          </a:p>
          <a:p>
            <a:pPr lvl="1"/>
            <a:r>
              <a:rPr lang="en-US" dirty="0" smtClean="0"/>
              <a:t>Half and half for example</a:t>
            </a:r>
          </a:p>
          <a:p>
            <a:pPr lvl="1"/>
            <a:r>
              <a:rPr lang="en-US" dirty="0" smtClean="0"/>
              <a:t>Leave-one-out cross validation can be used for </a:t>
            </a:r>
            <a:r>
              <a:rPr lang="en-US" smtClean="0"/>
              <a:t>small data sets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29509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Apply 2 classification methods to the selected features obtained from previous tasks and compare their results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Recommended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 smtClean="0"/>
              <a:t>Recent </a:t>
            </a:r>
            <a:r>
              <a:rPr lang="en-US" i="1" dirty="0"/>
              <a:t>Advances in Breast Imaging, Mammography, and Computer-Aided Diagnosis of Breast </a:t>
            </a:r>
            <a:r>
              <a:rPr lang="en-US" i="1" dirty="0" smtClean="0"/>
              <a:t>Cancer, Editors: </a:t>
            </a:r>
            <a:r>
              <a:rPr lang="en-US" i="1" dirty="0" err="1"/>
              <a:t>Jasjit</a:t>
            </a:r>
            <a:r>
              <a:rPr lang="en-US" i="1" dirty="0"/>
              <a:t> S. </a:t>
            </a:r>
            <a:r>
              <a:rPr lang="en-US" i="1" dirty="0" err="1" smtClean="0"/>
              <a:t>Suri</a:t>
            </a:r>
            <a:r>
              <a:rPr lang="en-US" i="1" dirty="0" smtClean="0"/>
              <a:t> and  </a:t>
            </a:r>
            <a:r>
              <a:rPr lang="en-US" i="1" dirty="0" err="1"/>
              <a:t>Rangaraj</a:t>
            </a:r>
            <a:r>
              <a:rPr lang="en-US" i="1" dirty="0"/>
              <a:t> M. </a:t>
            </a:r>
            <a:r>
              <a:rPr lang="en-US" i="1" dirty="0" err="1" smtClean="0"/>
              <a:t>Rangayyan</a:t>
            </a:r>
            <a:r>
              <a:rPr lang="en-US" i="1" dirty="0" smtClean="0"/>
              <a:t>, SPIE Press, 2006.</a:t>
            </a: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Yasser\Desktop\PM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516" y="3012243"/>
            <a:ext cx="2484967" cy="354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61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194" y="1521069"/>
            <a:ext cx="5276146" cy="533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02423" y="5592260"/>
            <a:ext cx="5328139" cy="64183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0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Classification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There is a visible difference between normal and abnormal images</a:t>
            </a:r>
          </a:p>
          <a:p>
            <a:pPr lvl="1"/>
            <a:r>
              <a:rPr lang="en-US" dirty="0" smtClean="0"/>
              <a:t>If you cannot see consistent differences, you cannot program a CAD system to see them</a:t>
            </a:r>
          </a:p>
          <a:p>
            <a:pPr lvl="1"/>
            <a:r>
              <a:rPr lang="en-US" dirty="0" smtClean="0"/>
              <a:t>Training set with normal and abnormal cases of interest</a:t>
            </a:r>
          </a:p>
          <a:p>
            <a:r>
              <a:rPr lang="en-US" dirty="0" smtClean="0"/>
              <a:t>Features selected describe such difference effectively  </a:t>
            </a:r>
          </a:p>
          <a:p>
            <a:pPr lvl="1"/>
            <a:r>
              <a:rPr lang="en-US" dirty="0" smtClean="0"/>
              <a:t>Irrelevant features will only confuse and misguide the CAD system</a:t>
            </a:r>
          </a:p>
          <a:p>
            <a:r>
              <a:rPr lang="en-US" dirty="0" smtClean="0"/>
              <a:t>Normal and abnormal cases form distinct clusters that are somewhat apart according to a distance measure</a:t>
            </a:r>
          </a:p>
          <a:p>
            <a:pPr lvl="1"/>
            <a:r>
              <a:rPr lang="en-US" dirty="0" smtClean="0"/>
              <a:t>Cases from the same pathology are represented by points in feature space that with smaller distance separation than with cases from other pathologies</a:t>
            </a:r>
          </a:p>
          <a:p>
            <a:pPr lvl="1"/>
            <a:r>
              <a:rPr lang="en-US" dirty="0" smtClean="0"/>
              <a:t>“Intra-cluster” distance is significantly smaller than “Inter-cluster” distance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432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Classifiers: Model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Parametric classification</a:t>
            </a:r>
          </a:p>
          <a:p>
            <a:pPr lvl="1"/>
            <a:r>
              <a:rPr lang="en-US" dirty="0" smtClean="0"/>
              <a:t>Assumed a certain distribution for data clusters (e.g., Gaussian)</a:t>
            </a:r>
          </a:p>
          <a:p>
            <a:pPr lvl="1"/>
            <a:r>
              <a:rPr lang="en-US" dirty="0" smtClean="0"/>
              <a:t>Estimates model parameters from the data</a:t>
            </a:r>
          </a:p>
          <a:p>
            <a:pPr lvl="1"/>
            <a:r>
              <a:rPr lang="en-US" dirty="0" smtClean="0"/>
              <a:t>Uses this a priori information to design the classification method and estimate its parameters</a:t>
            </a:r>
          </a:p>
          <a:p>
            <a:pPr lvl="1"/>
            <a:r>
              <a:rPr lang="en-US" dirty="0" smtClean="0"/>
              <a:t>Good if model is correct but bad if not (difficult to know ahead)</a:t>
            </a:r>
            <a:endParaRPr lang="en-US" dirty="0"/>
          </a:p>
          <a:p>
            <a:r>
              <a:rPr lang="en-US" dirty="0" smtClean="0"/>
              <a:t>Non-Parametric classification</a:t>
            </a:r>
          </a:p>
          <a:p>
            <a:pPr lvl="1"/>
            <a:r>
              <a:rPr lang="en-US" dirty="0" smtClean="0"/>
              <a:t>Does not assume or impose any model on the data</a:t>
            </a:r>
          </a:p>
          <a:p>
            <a:pPr lvl="1"/>
            <a:r>
              <a:rPr lang="en-US" dirty="0" smtClean="0"/>
              <a:t>“Model-Free” or “Data-Dependent”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5021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Classifiers: Learning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Supervised classifiers</a:t>
            </a:r>
          </a:p>
          <a:p>
            <a:pPr lvl="1"/>
            <a:r>
              <a:rPr lang="en-US" dirty="0" smtClean="0"/>
              <a:t>Classifiers are trained with data samples of known labels</a:t>
            </a:r>
          </a:p>
          <a:p>
            <a:pPr lvl="1"/>
            <a:r>
              <a:rPr lang="en-US" dirty="0" smtClean="0"/>
              <a:t>Number of clusters known a priori and cannot be changed</a:t>
            </a:r>
            <a:endParaRPr lang="en-US" dirty="0"/>
          </a:p>
          <a:p>
            <a:pPr lvl="1"/>
            <a:r>
              <a:rPr lang="en-US" dirty="0" smtClean="0"/>
              <a:t>Relies on “trainer” to provide the correct information </a:t>
            </a:r>
          </a:p>
          <a:p>
            <a:endParaRPr lang="en-US" dirty="0"/>
          </a:p>
          <a:p>
            <a:r>
              <a:rPr lang="en-US" dirty="0" smtClean="0"/>
              <a:t>Unsupervised classifiers</a:t>
            </a:r>
          </a:p>
          <a:p>
            <a:pPr lvl="1"/>
            <a:r>
              <a:rPr lang="en-US" dirty="0" smtClean="0"/>
              <a:t>Classifiers are trained with data samples with unknown labels</a:t>
            </a:r>
          </a:p>
          <a:p>
            <a:pPr lvl="1"/>
            <a:r>
              <a:rPr lang="en-US" dirty="0" smtClean="0"/>
              <a:t>Discover underlying clusters according to particular criteria</a:t>
            </a:r>
          </a:p>
          <a:p>
            <a:pPr lvl="1"/>
            <a:r>
              <a:rPr lang="en-US" dirty="0" smtClean="0"/>
              <a:t>Interesting to identify new clusters representing sub-classes within large normal or pathological classes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87173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Minimum Distance Classifier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Idea: Compute the distance between unknown case and the center of known clusters and assign the case to the closest cluster</a:t>
            </a:r>
          </a:p>
          <a:p>
            <a:pPr lvl="1"/>
            <a:r>
              <a:rPr lang="en-US" dirty="0" smtClean="0"/>
              <a:t>How to compute cluster centers</a:t>
            </a:r>
          </a:p>
          <a:p>
            <a:pPr lvl="1"/>
            <a:r>
              <a:rPr lang="en-US" dirty="0" smtClean="0"/>
              <a:t>Distance computation</a:t>
            </a:r>
          </a:p>
          <a:p>
            <a:pPr lvl="1"/>
            <a:r>
              <a:rPr lang="en-US" dirty="0" smtClean="0"/>
              <a:t>Simple but not good in many cases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2766064"/>
            <a:ext cx="4250268" cy="3458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92083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K-Voting Nearest Neighbor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7" y="1600200"/>
            <a:ext cx="8235019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Assumption: an unknown case is likely to belong to the class of its neighbors in space</a:t>
            </a:r>
          </a:p>
          <a:p>
            <a:r>
              <a:rPr lang="en-US" dirty="0" smtClean="0"/>
              <a:t>Idea: Find the K neighbors of the unknown case and make a majority vote among them and assign the case to the pathology of the majority</a:t>
            </a:r>
          </a:p>
          <a:p>
            <a:pPr lvl="1"/>
            <a:r>
              <a:rPr lang="en-US" dirty="0" smtClean="0"/>
              <a:t>Select K in such a way to avoid “ties”: e.g., odd number for binary classification </a:t>
            </a:r>
          </a:p>
          <a:p>
            <a:pPr lvl="1"/>
            <a:r>
              <a:rPr lang="en-US" dirty="0" smtClean="0"/>
              <a:t>Special case: K=1 – Nearest Neighbor Classifier</a:t>
            </a:r>
          </a:p>
          <a:p>
            <a:pPr lvl="1"/>
            <a:endParaRPr lang="en-US" dirty="0"/>
          </a:p>
          <a:p>
            <a:pPr marL="365760" lvl="1" indent="0">
              <a:buNone/>
            </a:pPr>
            <a:endParaRPr lang="en-US" dirty="0"/>
          </a:p>
          <a:p>
            <a:pPr lvl="1"/>
            <a:r>
              <a:rPr lang="en-US" dirty="0" err="1"/>
              <a:t>Matlab</a:t>
            </a:r>
            <a:r>
              <a:rPr lang="en-US" dirty="0"/>
              <a:t> function </a:t>
            </a:r>
            <a:r>
              <a:rPr lang="en-US" dirty="0" smtClean="0"/>
              <a:t>“</a:t>
            </a:r>
            <a:r>
              <a:rPr lang="en-US" dirty="0" err="1" smtClean="0"/>
              <a:t>knnclassify</a:t>
            </a:r>
            <a:r>
              <a:rPr lang="en-US" dirty="0" smtClean="0"/>
              <a:t>”</a:t>
            </a:r>
          </a:p>
          <a:p>
            <a:pPr marL="365760" lvl="1" indent="0">
              <a:buNone/>
            </a:pPr>
            <a:endParaRPr lang="en-US" dirty="0"/>
          </a:p>
        </p:txBody>
      </p:sp>
      <p:pic>
        <p:nvPicPr>
          <p:cNvPr id="4" name="Picture 2" descr="File:KnnClassification.sv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0322" y="4356099"/>
            <a:ext cx="2657475" cy="240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07591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Naïve Bayesian </a:t>
            </a:r>
            <a:r>
              <a:rPr lang="en-US" dirty="0" err="1" smtClean="0"/>
              <a:t>Classifer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Idea: Assign the unknown case to the class of largest posterior probability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P(y) is the </a:t>
            </a:r>
            <a:r>
              <a:rPr lang="en-US" i="1" dirty="0">
                <a:solidFill>
                  <a:srgbClr val="C00000"/>
                </a:solidFill>
              </a:rPr>
              <a:t>a priori </a:t>
            </a:r>
            <a:r>
              <a:rPr lang="en-US" dirty="0"/>
              <a:t>probability of y</a:t>
            </a:r>
          </a:p>
          <a:p>
            <a:pPr lvl="1"/>
            <a:r>
              <a:rPr lang="en-US" dirty="0"/>
              <a:t>P(x | y) is the likelihood function;</a:t>
            </a:r>
          </a:p>
          <a:p>
            <a:pPr lvl="1"/>
            <a:r>
              <a:rPr lang="en-US" dirty="0"/>
              <a:t>P(x) is the marginal probability </a:t>
            </a:r>
            <a:endParaRPr lang="en-US" dirty="0" smtClean="0"/>
          </a:p>
          <a:p>
            <a:pPr lvl="1"/>
            <a:r>
              <a:rPr lang="en-US" dirty="0" smtClean="0"/>
              <a:t>P(y </a:t>
            </a:r>
            <a:r>
              <a:rPr lang="en-US" dirty="0"/>
              <a:t>| x) is the </a:t>
            </a:r>
            <a:r>
              <a:rPr lang="en-US" i="1" dirty="0">
                <a:solidFill>
                  <a:srgbClr val="C00000"/>
                </a:solidFill>
              </a:rPr>
              <a:t>a posteriori </a:t>
            </a:r>
            <a:r>
              <a:rPr lang="en-US" dirty="0" smtClean="0"/>
              <a:t>probability</a:t>
            </a:r>
            <a:endParaRPr lang="en-US" dirty="0"/>
          </a:p>
          <a:p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951" y="2486025"/>
            <a:ext cx="2694516" cy="721179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0" name="Group 19"/>
          <p:cNvGrpSpPr/>
          <p:nvPr/>
        </p:nvGrpSpPr>
        <p:grpSpPr>
          <a:xfrm>
            <a:off x="5936734" y="2689535"/>
            <a:ext cx="3218487" cy="3063482"/>
            <a:chOff x="5936734" y="2689535"/>
            <a:chExt cx="3218487" cy="3063482"/>
          </a:xfrm>
        </p:grpSpPr>
        <p:pic>
          <p:nvPicPr>
            <p:cNvPr id="4" name="Picture 3" descr="http://www.socialresearchmethods.net/kb/Assets/images/stat_t1.gif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58466" y="3324048"/>
              <a:ext cx="2516376" cy="234861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" name="Straight Connector 6"/>
            <p:cNvCxnSpPr/>
            <p:nvPr/>
          </p:nvCxnSpPr>
          <p:spPr>
            <a:xfrm>
              <a:off x="7112002" y="3429000"/>
              <a:ext cx="8466" cy="1295400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8068735" y="3429000"/>
              <a:ext cx="8466" cy="1295400"/>
            </a:xfrm>
            <a:prstGeom prst="line">
              <a:avLst/>
            </a:prstGeom>
            <a:ln w="28575">
              <a:solidFill>
                <a:srgbClr val="C0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6079066" y="2692400"/>
              <a:ext cx="117352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Classified </a:t>
              </a:r>
            </a:p>
            <a:p>
              <a:r>
                <a:rPr lang="en-US" dirty="0" smtClean="0">
                  <a:solidFill>
                    <a:srgbClr val="FF0000"/>
                  </a:solidFill>
                </a:rPr>
                <a:t>as </a:t>
              </a:r>
              <a:r>
                <a:rPr lang="en-US" b="1" dirty="0" smtClean="0">
                  <a:solidFill>
                    <a:srgbClr val="FF0000"/>
                  </a:solidFill>
                </a:rPr>
                <a:t>Normal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7738038" y="2689535"/>
              <a:ext cx="141718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FF0000"/>
                  </a:solidFill>
                </a:rPr>
                <a:t>Classified </a:t>
              </a:r>
            </a:p>
            <a:p>
              <a:r>
                <a:rPr lang="en-US" dirty="0" smtClean="0">
                  <a:solidFill>
                    <a:srgbClr val="FF0000"/>
                  </a:solidFill>
                </a:rPr>
                <a:t>as </a:t>
              </a:r>
              <a:r>
                <a:rPr lang="en-US" b="1" dirty="0" smtClean="0">
                  <a:solidFill>
                    <a:srgbClr val="FF0000"/>
                  </a:solidFill>
                </a:rPr>
                <a:t>Abnormal</a:t>
              </a:r>
              <a:endParaRPr lang="en-US" b="1" dirty="0">
                <a:solidFill>
                  <a:srgbClr val="FF0000"/>
                </a:solidFill>
              </a:endParaRPr>
            </a:p>
          </p:txBody>
        </p:sp>
        <p:cxnSp>
          <p:nvCxnSpPr>
            <p:cNvPr id="13" name="Straight Arrow Connector 12"/>
            <p:cNvCxnSpPr>
              <a:stCxn id="10" idx="2"/>
            </p:cNvCxnSpPr>
            <p:nvPr/>
          </p:nvCxnSpPr>
          <p:spPr>
            <a:xfrm>
              <a:off x="6665829" y="3338731"/>
              <a:ext cx="403838" cy="285002"/>
            </a:xfrm>
            <a:prstGeom prst="straightConnector1">
              <a:avLst/>
            </a:prstGeom>
            <a:ln w="28575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>
              <a:stCxn id="11" idx="2"/>
            </p:cNvCxnSpPr>
            <p:nvPr/>
          </p:nvCxnSpPr>
          <p:spPr>
            <a:xfrm flipH="1">
              <a:off x="8102602" y="3335866"/>
              <a:ext cx="344028" cy="254001"/>
            </a:xfrm>
            <a:prstGeom prst="straightConnector1">
              <a:avLst/>
            </a:prstGeom>
            <a:ln w="28575">
              <a:solidFill>
                <a:srgbClr val="C00000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/>
            <p:cNvSpPr txBox="1"/>
            <p:nvPr/>
          </p:nvSpPr>
          <p:spPr>
            <a:xfrm>
              <a:off x="6282267" y="4913554"/>
              <a:ext cx="1202265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</a:rPr>
                <a:t>Normal</a:t>
              </a:r>
            </a:p>
            <a:p>
              <a:pPr algn="ctr"/>
              <a:r>
                <a:rPr lang="en-US" sz="2400" dirty="0" smtClean="0">
                  <a:solidFill>
                    <a:schemeClr val="bg1"/>
                  </a:solidFill>
                </a:rPr>
                <a:t>Group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7662333" y="4922020"/>
              <a:ext cx="1388533" cy="830997"/>
            </a:xfrm>
            <a:prstGeom prst="rect">
              <a:avLst/>
            </a:prstGeom>
            <a:solidFill>
              <a:srgbClr val="00206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 smtClean="0">
                  <a:solidFill>
                    <a:schemeClr val="bg1"/>
                  </a:solidFill>
                </a:rPr>
                <a:t>Abnormal</a:t>
              </a:r>
            </a:p>
            <a:p>
              <a:pPr algn="ctr"/>
              <a:r>
                <a:rPr lang="en-US" sz="2400" dirty="0" smtClean="0">
                  <a:solidFill>
                    <a:schemeClr val="bg1"/>
                  </a:solidFill>
                </a:rPr>
                <a:t>Group</a:t>
              </a:r>
              <a:endParaRPr lang="en-US" sz="2400" dirty="0">
                <a:solidFill>
                  <a:schemeClr val="bg1"/>
                </a:solidFill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16200000">
              <a:off x="5215467" y="4018280"/>
              <a:ext cx="18118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>
                  <a:solidFill>
                    <a:srgbClr val="002060"/>
                  </a:solidFill>
                </a:rPr>
                <a:t>Poster Probability</a:t>
              </a:r>
              <a:endParaRPr lang="en-US" dirty="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237301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5">
      <a:dk1>
        <a:srgbClr val="FFFFFF"/>
      </a:dk1>
      <a:lt1>
        <a:sysClr val="window" lastClr="FFFFFF"/>
      </a:lt1>
      <a:dk2>
        <a:srgbClr val="FFFFFF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2765</TotalTime>
  <Words>555</Words>
  <Application>Microsoft Office PowerPoint</Application>
  <PresentationFormat>On-screen Show (4:3)</PresentationFormat>
  <Paragraphs>83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Tw Cen MT</vt:lpstr>
      <vt:lpstr>Wingdings</vt:lpstr>
      <vt:lpstr>Wingdings 2</vt:lpstr>
      <vt:lpstr>Median</vt:lpstr>
      <vt:lpstr>Computer Aided Diagnosis: Classification</vt:lpstr>
      <vt:lpstr>Recommended Reference</vt:lpstr>
      <vt:lpstr>CAD</vt:lpstr>
      <vt:lpstr>Classification Assumptions</vt:lpstr>
      <vt:lpstr>Classifiers: Model </vt:lpstr>
      <vt:lpstr>Classifiers: Learning</vt:lpstr>
      <vt:lpstr>Minimum Distance Classifier</vt:lpstr>
      <vt:lpstr>K-Voting Nearest Neighbor</vt:lpstr>
      <vt:lpstr>Naïve Bayesian Classifer</vt:lpstr>
      <vt:lpstr>Discriminant Analysis </vt:lpstr>
      <vt:lpstr>Things to Watch for</vt:lpstr>
      <vt:lpstr>Assignments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Factors Engineering: Design of Medical Devices</dc:title>
  <dc:creator>Yasser</dc:creator>
  <cp:lastModifiedBy>ياسر مصطفى ابراهيم قدح</cp:lastModifiedBy>
  <cp:revision>313</cp:revision>
  <dcterms:created xsi:type="dcterms:W3CDTF">2006-08-16T00:00:00Z</dcterms:created>
  <dcterms:modified xsi:type="dcterms:W3CDTF">2016-01-25T11:21:26Z</dcterms:modified>
</cp:coreProperties>
</file>