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97" r:id="rId2"/>
    <p:sldId id="298" r:id="rId3"/>
    <p:sldId id="285" r:id="rId4"/>
    <p:sldId id="286" r:id="rId5"/>
    <p:sldId id="287" r:id="rId6"/>
    <p:sldId id="288" r:id="rId7"/>
    <p:sldId id="294" r:id="rId8"/>
    <p:sldId id="295" r:id="rId9"/>
    <p:sldId id="296" r:id="rId10"/>
    <p:sldId id="289" r:id="rId11"/>
    <p:sldId id="293" r:id="rId12"/>
    <p:sldId id="290" r:id="rId13"/>
    <p:sldId id="291" r:id="rId14"/>
    <p:sldId id="292" r:id="rId15"/>
    <p:sldId id="28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6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2209800"/>
            <a:ext cx="7467601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Computer Aided Diagnosis: </a:t>
            </a:r>
            <a:r>
              <a:rPr lang="en-US" dirty="0" smtClean="0">
                <a:solidFill>
                  <a:srgbClr val="C00000"/>
                </a:solidFill>
              </a:rPr>
              <a:t>CAD overview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098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Evaluation of CAD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319837" cy="4495800"/>
          </a:xfrm>
        </p:spPr>
        <p:txBody>
          <a:bodyPr>
            <a:normAutofit/>
          </a:bodyPr>
          <a:lstStyle/>
          <a:p>
            <a:r>
              <a:rPr lang="en-US" dirty="0"/>
              <a:t>G</a:t>
            </a:r>
            <a:r>
              <a:rPr lang="en-US" dirty="0" smtClean="0"/>
              <a:t>raph shows </a:t>
            </a:r>
            <a:r>
              <a:rPr lang="en-US" dirty="0"/>
              <a:t>two ROC curves </a:t>
            </a:r>
            <a:r>
              <a:rPr lang="en-US" dirty="0" smtClean="0"/>
              <a:t>with </a:t>
            </a:r>
            <a:r>
              <a:rPr lang="en-US" dirty="0"/>
              <a:t>equal </a:t>
            </a:r>
            <a:r>
              <a:rPr lang="en-US" dirty="0" smtClean="0"/>
              <a:t>AUC, </a:t>
            </a:r>
            <a:r>
              <a:rPr lang="en-US" dirty="0"/>
              <a:t>but the curves </a:t>
            </a:r>
            <a:r>
              <a:rPr lang="en-US" dirty="0" smtClean="0"/>
              <a:t>cross</a:t>
            </a:r>
            <a:endParaRPr lang="en-US" dirty="0"/>
          </a:p>
          <a:p>
            <a:pPr lvl="1"/>
            <a:r>
              <a:rPr lang="en-US" dirty="0"/>
              <a:t>One system is superior if high sensitivity is desirable, </a:t>
            </a:r>
            <a:r>
              <a:rPr lang="en-US" dirty="0" smtClean="0"/>
              <a:t>while the </a:t>
            </a:r>
            <a:r>
              <a:rPr lang="en-US" dirty="0"/>
              <a:t>other system would be preferred for high </a:t>
            </a:r>
            <a:r>
              <a:rPr lang="en-US" dirty="0" smtClean="0"/>
              <a:t>specificity </a:t>
            </a:r>
          </a:p>
          <a:p>
            <a:pPr lvl="1"/>
            <a:r>
              <a:rPr lang="en-US" dirty="0" smtClean="0"/>
              <a:t>“</a:t>
            </a:r>
            <a:r>
              <a:rPr lang="en-US" dirty="0" smtClean="0">
                <a:solidFill>
                  <a:srgbClr val="FF0000"/>
                </a:solidFill>
              </a:rPr>
              <a:t>Partial </a:t>
            </a:r>
            <a:r>
              <a:rPr lang="en-US" dirty="0">
                <a:solidFill>
                  <a:srgbClr val="FF0000"/>
                </a:solidFill>
              </a:rPr>
              <a:t>area under </a:t>
            </a:r>
            <a:r>
              <a:rPr lang="en-US" dirty="0" smtClean="0">
                <a:solidFill>
                  <a:srgbClr val="FF0000"/>
                </a:solidFill>
              </a:rPr>
              <a:t>ROC</a:t>
            </a:r>
            <a:r>
              <a:rPr lang="en-US" dirty="0" smtClean="0"/>
              <a:t>” (</a:t>
            </a:r>
            <a:r>
              <a:rPr lang="en-US" dirty="0" err="1"/>
              <a:t>pAUC</a:t>
            </a:r>
            <a:r>
              <a:rPr lang="en-US" dirty="0"/>
              <a:t>), where it is assumed that high sensitivity is </a:t>
            </a:r>
            <a:r>
              <a:rPr lang="en-US" dirty="0" smtClean="0"/>
              <a:t>desirable is shown in color for </a:t>
            </a:r>
            <a:r>
              <a:rPr lang="en-US" baseline="-25000" dirty="0" smtClean="0"/>
              <a:t>0.9</a:t>
            </a:r>
            <a:r>
              <a:rPr lang="en-US" dirty="0" smtClean="0"/>
              <a:t>AUC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688" y="2570285"/>
            <a:ext cx="40767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22814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CADe as Pre-screen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As the performance of CADe schemes has improved</a:t>
            </a:r>
            <a:r>
              <a:rPr lang="en-US" dirty="0" smtClean="0"/>
              <a:t>, the </a:t>
            </a:r>
            <a:r>
              <a:rPr lang="en-US" dirty="0"/>
              <a:t>number of false detections has decreased </a:t>
            </a:r>
            <a:r>
              <a:rPr lang="en-US" dirty="0" smtClean="0"/>
              <a:t>while the </a:t>
            </a:r>
            <a:r>
              <a:rPr lang="en-US" dirty="0"/>
              <a:t>sensitivity has improved or remained the </a:t>
            </a:r>
            <a:r>
              <a:rPr lang="en-US" dirty="0" smtClean="0"/>
              <a:t>same</a:t>
            </a:r>
            <a:endParaRPr lang="en-US" dirty="0"/>
          </a:p>
          <a:p>
            <a:r>
              <a:rPr lang="en-US" dirty="0"/>
              <a:t>The performance of clinical CADe systems is now </a:t>
            </a:r>
            <a:r>
              <a:rPr lang="en-US" dirty="0" smtClean="0"/>
              <a:t>at the </a:t>
            </a:r>
            <a:r>
              <a:rPr lang="en-US" dirty="0"/>
              <a:t>point where it may be possible to use CADe as </a:t>
            </a:r>
            <a:r>
              <a:rPr lang="en-US" dirty="0" smtClean="0"/>
              <a:t>a pre-screener </a:t>
            </a:r>
            <a:r>
              <a:rPr lang="en-US" dirty="0"/>
              <a:t>of screening mammograms. </a:t>
            </a:r>
            <a:endParaRPr lang="en-US" dirty="0" smtClean="0"/>
          </a:p>
          <a:p>
            <a:pPr lvl="1"/>
            <a:r>
              <a:rPr lang="en-US" dirty="0" smtClean="0"/>
              <a:t>That </a:t>
            </a:r>
            <a:r>
              <a:rPr lang="en-US" dirty="0"/>
              <a:t>is</a:t>
            </a:r>
            <a:r>
              <a:rPr lang="en-US" dirty="0" smtClean="0"/>
              <a:t>, before </a:t>
            </a:r>
            <a:r>
              <a:rPr lang="en-US" dirty="0"/>
              <a:t>the cases are reviewed by a radiologist, a </a:t>
            </a:r>
            <a:r>
              <a:rPr lang="en-US" dirty="0" smtClean="0"/>
              <a:t>CADe scheme </a:t>
            </a:r>
            <a:r>
              <a:rPr lang="en-US" dirty="0"/>
              <a:t>is run and cases without any detections </a:t>
            </a:r>
            <a:r>
              <a:rPr lang="en-US" dirty="0" smtClean="0"/>
              <a:t>are considered </a:t>
            </a:r>
            <a:r>
              <a:rPr lang="en-US" dirty="0"/>
              <a:t>normal and not read by the </a:t>
            </a:r>
            <a:r>
              <a:rPr lang="en-US" dirty="0" smtClean="0"/>
              <a:t>radiologist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oal </a:t>
            </a:r>
            <a:r>
              <a:rPr lang="en-US" dirty="0"/>
              <a:t>here is to reduce the radiologists’ </a:t>
            </a:r>
            <a:r>
              <a:rPr lang="en-US" dirty="0" smtClean="0"/>
              <a:t>workload</a:t>
            </a:r>
          </a:p>
          <a:p>
            <a:pPr lvl="1"/>
            <a:r>
              <a:rPr lang="en-US" dirty="0"/>
              <a:t>CADe scheme </a:t>
            </a:r>
            <a:r>
              <a:rPr lang="en-US" dirty="0" smtClean="0"/>
              <a:t>will pre-screen </a:t>
            </a:r>
            <a:r>
              <a:rPr lang="en-US" dirty="0"/>
              <a:t>out “easy” </a:t>
            </a:r>
            <a:r>
              <a:rPr lang="en-US" dirty="0" smtClean="0"/>
              <a:t>cases</a:t>
            </a:r>
          </a:p>
          <a:p>
            <a:pPr lvl="1"/>
            <a:r>
              <a:rPr lang="en-US" dirty="0"/>
              <a:t>Problem: radiologists may become more exhausted, as </a:t>
            </a:r>
            <a:r>
              <a:rPr lang="en-US" dirty="0" smtClean="0"/>
              <a:t>every case </a:t>
            </a:r>
            <a:r>
              <a:rPr lang="en-US" dirty="0"/>
              <a:t>will be “</a:t>
            </a:r>
            <a:r>
              <a:rPr lang="en-US" dirty="0" smtClean="0"/>
              <a:t>difficult”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8409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Concurrent Reading with CADe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241206" cy="4495800"/>
          </a:xfrm>
        </p:spPr>
        <p:txBody>
          <a:bodyPr>
            <a:normAutofit fontScale="92500"/>
          </a:bodyPr>
          <a:lstStyle/>
          <a:p>
            <a:r>
              <a:rPr lang="en-US" dirty="0"/>
              <a:t>Currently, CADe is used as a second reader, where </a:t>
            </a:r>
            <a:r>
              <a:rPr lang="en-US" dirty="0" smtClean="0"/>
              <a:t>the radiologist </a:t>
            </a:r>
            <a:r>
              <a:rPr lang="en-US" dirty="0"/>
              <a:t>fi </a:t>
            </a:r>
            <a:r>
              <a:rPr lang="en-US" dirty="0" err="1"/>
              <a:t>rst</a:t>
            </a:r>
            <a:r>
              <a:rPr lang="en-US" dirty="0"/>
              <a:t> reads the images without CADe </a:t>
            </a:r>
            <a:r>
              <a:rPr lang="en-US" dirty="0" smtClean="0"/>
              <a:t>and then </a:t>
            </a:r>
            <a:r>
              <a:rPr lang="en-US" dirty="0"/>
              <a:t>re-reads with the knowledge of the CADe </a:t>
            </a:r>
            <a:r>
              <a:rPr lang="en-US" dirty="0" smtClean="0"/>
              <a:t>findings</a:t>
            </a:r>
            <a:endParaRPr lang="en-US" dirty="0"/>
          </a:p>
          <a:p>
            <a:r>
              <a:rPr lang="en-US" dirty="0"/>
              <a:t>An alternative paradigm is to have CADe as </a:t>
            </a:r>
            <a:r>
              <a:rPr lang="en-US" dirty="0" smtClean="0"/>
              <a:t>the first </a:t>
            </a:r>
            <a:r>
              <a:rPr lang="en-US" dirty="0"/>
              <a:t>reader and have the radiologist verify (i.e., </a:t>
            </a:r>
            <a:r>
              <a:rPr lang="en-US" dirty="0" smtClean="0"/>
              <a:t>accept or </a:t>
            </a:r>
            <a:r>
              <a:rPr lang="en-US" dirty="0"/>
              <a:t>reject) each CADe </a:t>
            </a:r>
            <a:r>
              <a:rPr lang="en-US" dirty="0" smtClean="0"/>
              <a:t>prompt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this to be effective</a:t>
            </a:r>
            <a:r>
              <a:rPr lang="en-US" dirty="0" smtClean="0"/>
              <a:t>, the </a:t>
            </a:r>
            <a:r>
              <a:rPr lang="en-US" dirty="0"/>
              <a:t>sensitivity of the CADe system must be very </a:t>
            </a:r>
            <a:r>
              <a:rPr lang="en-US" dirty="0" smtClean="0"/>
              <a:t>high</a:t>
            </a:r>
            <a:endParaRPr lang="en-US" dirty="0"/>
          </a:p>
          <a:p>
            <a:pPr lvl="1"/>
            <a:r>
              <a:rPr lang="en-US" dirty="0"/>
              <a:t>For mass detection, which is a very </a:t>
            </a:r>
            <a:r>
              <a:rPr lang="en-US" dirty="0" smtClean="0"/>
              <a:t>difficult </a:t>
            </a:r>
            <a:r>
              <a:rPr lang="en-US" dirty="0"/>
              <a:t>task, </a:t>
            </a:r>
            <a:r>
              <a:rPr lang="en-US" dirty="0" smtClean="0"/>
              <a:t>sensitivity </a:t>
            </a:r>
            <a:r>
              <a:rPr lang="en-US" dirty="0"/>
              <a:t>is not high </a:t>
            </a:r>
            <a:r>
              <a:rPr lang="en-US" dirty="0" smtClean="0"/>
              <a:t>enough</a:t>
            </a:r>
          </a:p>
          <a:p>
            <a:pPr lvl="1"/>
            <a:r>
              <a:rPr lang="en-US" dirty="0" smtClean="0"/>
              <a:t>For clustered microcalcification detection, sensitivity </a:t>
            </a:r>
            <a:r>
              <a:rPr lang="en-US" dirty="0"/>
              <a:t>is </a:t>
            </a:r>
            <a:r>
              <a:rPr lang="en-US" dirty="0" smtClean="0"/>
              <a:t>approximately 98% </a:t>
            </a:r>
          </a:p>
          <a:p>
            <a:r>
              <a:rPr lang="en-US" dirty="0"/>
              <a:t>A</a:t>
            </a:r>
            <a:r>
              <a:rPr lang="en-US" dirty="0" smtClean="0"/>
              <a:t>t </a:t>
            </a:r>
            <a:r>
              <a:rPr lang="en-US" dirty="0"/>
              <a:t>this level of performance, it </a:t>
            </a:r>
            <a:r>
              <a:rPr lang="en-US" dirty="0" smtClean="0"/>
              <a:t>is conceivable </a:t>
            </a:r>
            <a:r>
              <a:rPr lang="en-US" dirty="0"/>
              <a:t>that CADe could be the </a:t>
            </a:r>
            <a:r>
              <a:rPr lang="en-US" dirty="0" smtClean="0"/>
              <a:t>first </a:t>
            </a:r>
            <a:r>
              <a:rPr lang="en-US" dirty="0"/>
              <a:t>reader, </a:t>
            </a:r>
            <a:r>
              <a:rPr lang="en-US" dirty="0" smtClean="0"/>
              <a:t>which is </a:t>
            </a:r>
            <a:r>
              <a:rPr lang="en-US" dirty="0"/>
              <a:t>sometimes referred to as </a:t>
            </a:r>
            <a:r>
              <a:rPr lang="en-US" i="1" dirty="0">
                <a:solidFill>
                  <a:srgbClr val="FF0000"/>
                </a:solidFill>
              </a:rPr>
              <a:t>concurrent </a:t>
            </a:r>
            <a:r>
              <a:rPr lang="en-US" i="1" dirty="0" smtClean="0">
                <a:solidFill>
                  <a:srgbClr val="FF0000"/>
                </a:solidFill>
              </a:rPr>
              <a:t>reading</a:t>
            </a:r>
          </a:p>
          <a:p>
            <a:pPr lvl="1"/>
            <a:r>
              <a:rPr lang="en-US" dirty="0" smtClean="0"/>
              <a:t>CADe finds </a:t>
            </a:r>
            <a:r>
              <a:rPr lang="en-US" dirty="0"/>
              <a:t>clustered </a:t>
            </a:r>
            <a:r>
              <a:rPr lang="en-US" dirty="0" smtClean="0"/>
              <a:t>microcalcifications </a:t>
            </a:r>
            <a:r>
              <a:rPr lang="en-US" dirty="0"/>
              <a:t>at </a:t>
            </a:r>
            <a:r>
              <a:rPr lang="en-US" dirty="0" smtClean="0"/>
              <a:t>very </a:t>
            </a:r>
            <a:r>
              <a:rPr lang="en-US" dirty="0"/>
              <a:t>high </a:t>
            </a:r>
            <a:r>
              <a:rPr lang="en-US" dirty="0" smtClean="0"/>
              <a:t>rate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633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Interactive CADe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Instead of presenting all the </a:t>
            </a:r>
            <a:r>
              <a:rPr lang="en-US" dirty="0" smtClean="0"/>
              <a:t>CADe detections </a:t>
            </a:r>
            <a:r>
              <a:rPr lang="en-US" dirty="0"/>
              <a:t>to the radiologist, the radiologist </a:t>
            </a:r>
            <a:r>
              <a:rPr lang="en-US" dirty="0" smtClean="0"/>
              <a:t>can mark </a:t>
            </a:r>
            <a:r>
              <a:rPr lang="en-US" dirty="0"/>
              <a:t>suspicious area on a softcopy display and if </a:t>
            </a:r>
            <a:r>
              <a:rPr lang="en-US" dirty="0" smtClean="0"/>
              <a:t>the area </a:t>
            </a:r>
            <a:r>
              <a:rPr lang="en-US" dirty="0"/>
              <a:t>was </a:t>
            </a:r>
            <a:r>
              <a:rPr lang="en-US" dirty="0" smtClean="0"/>
              <a:t>identified </a:t>
            </a:r>
            <a:r>
              <a:rPr lang="en-US" dirty="0"/>
              <a:t>by the computer, the </a:t>
            </a:r>
            <a:r>
              <a:rPr lang="en-US" dirty="0" smtClean="0"/>
              <a:t>computer’s likelihood </a:t>
            </a:r>
            <a:r>
              <a:rPr lang="en-US" dirty="0"/>
              <a:t>that the area contains a cancer is </a:t>
            </a:r>
            <a:r>
              <a:rPr lang="en-US" dirty="0" smtClean="0"/>
              <a:t>given</a:t>
            </a:r>
            <a:endParaRPr lang="en-US" dirty="0"/>
          </a:p>
          <a:p>
            <a:r>
              <a:rPr lang="en-US" dirty="0"/>
              <a:t>This information can be used by the radiologist </a:t>
            </a:r>
            <a:r>
              <a:rPr lang="en-US" dirty="0" smtClean="0"/>
              <a:t>in two </a:t>
            </a:r>
            <a:r>
              <a:rPr lang="en-US" dirty="0"/>
              <a:t>ways. If the CADe scheme has a high </a:t>
            </a:r>
            <a:r>
              <a:rPr lang="en-US" dirty="0" smtClean="0"/>
              <a:t>negative predictive </a:t>
            </a:r>
            <a:r>
              <a:rPr lang="en-US" dirty="0"/>
              <a:t>value, then if the area selected by the </a:t>
            </a:r>
            <a:r>
              <a:rPr lang="en-US" dirty="0" smtClean="0"/>
              <a:t>radiologist has </a:t>
            </a:r>
            <a:r>
              <a:rPr lang="en-US" dirty="0"/>
              <a:t>a low likelihood of malignancy or if </a:t>
            </a:r>
            <a:r>
              <a:rPr lang="en-US" dirty="0" smtClean="0"/>
              <a:t>the computer </a:t>
            </a:r>
            <a:r>
              <a:rPr lang="en-US" dirty="0"/>
              <a:t>did not select the region as suspicious</a:t>
            </a:r>
            <a:r>
              <a:rPr lang="en-US" dirty="0" smtClean="0"/>
              <a:t>, then </a:t>
            </a:r>
            <a:r>
              <a:rPr lang="en-US" dirty="0"/>
              <a:t>the radiologist may have selected a region </a:t>
            </a:r>
            <a:r>
              <a:rPr lang="en-US" dirty="0" smtClean="0"/>
              <a:t>that does </a:t>
            </a:r>
            <a:r>
              <a:rPr lang="en-US" dirty="0"/>
              <a:t>not contain an actual cancer. </a:t>
            </a:r>
            <a:endParaRPr lang="en-US" dirty="0" smtClean="0"/>
          </a:p>
          <a:p>
            <a:r>
              <a:rPr lang="en-US" dirty="0" smtClean="0"/>
              <a:t>If </a:t>
            </a:r>
            <a:r>
              <a:rPr lang="en-US" dirty="0"/>
              <a:t>the CADe </a:t>
            </a:r>
            <a:r>
              <a:rPr lang="en-US" dirty="0" smtClean="0"/>
              <a:t>scheme has </a:t>
            </a:r>
            <a:r>
              <a:rPr lang="en-US" dirty="0"/>
              <a:t>high PPV and if the region selected by the </a:t>
            </a:r>
            <a:r>
              <a:rPr lang="en-US" dirty="0" smtClean="0"/>
              <a:t>radiologist has </a:t>
            </a:r>
            <a:r>
              <a:rPr lang="en-US" dirty="0"/>
              <a:t>a high likelihood of malignancy, </a:t>
            </a:r>
            <a:r>
              <a:rPr lang="en-US" dirty="0" smtClean="0"/>
              <a:t>then there </a:t>
            </a:r>
            <a:r>
              <a:rPr lang="en-US" dirty="0"/>
              <a:t>is a high probability that the selected </a:t>
            </a:r>
            <a:r>
              <a:rPr lang="en-US" dirty="0" smtClean="0"/>
              <a:t>region contains </a:t>
            </a:r>
            <a:r>
              <a:rPr lang="en-US" dirty="0"/>
              <a:t>a cancer. </a:t>
            </a:r>
            <a:endParaRPr lang="en-US" dirty="0" smtClean="0"/>
          </a:p>
          <a:p>
            <a:r>
              <a:rPr lang="en-US" dirty="0" smtClean="0"/>
              <a:t>Researchers </a:t>
            </a:r>
            <a:r>
              <a:rPr lang="en-US" dirty="0"/>
              <a:t>achieved high </a:t>
            </a:r>
            <a:r>
              <a:rPr lang="en-US" dirty="0" smtClean="0"/>
              <a:t>PPV by </a:t>
            </a:r>
            <a:r>
              <a:rPr lang="en-US" dirty="0"/>
              <a:t>operating the CADe scheme at a low false </a:t>
            </a:r>
            <a:r>
              <a:rPr lang="en-US" dirty="0" smtClean="0"/>
              <a:t>detection rate </a:t>
            </a:r>
            <a:r>
              <a:rPr lang="en-US" dirty="0"/>
              <a:t>of 0.1 per image. They have shown </a:t>
            </a:r>
            <a:r>
              <a:rPr lang="en-US" dirty="0" smtClean="0"/>
              <a:t>previously that </a:t>
            </a:r>
            <a:r>
              <a:rPr lang="en-US" dirty="0"/>
              <a:t>at this false detection rate, the </a:t>
            </a:r>
            <a:r>
              <a:rPr lang="en-US" dirty="0" smtClean="0"/>
              <a:t>performance of </a:t>
            </a:r>
            <a:r>
              <a:rPr lang="en-US" dirty="0"/>
              <a:t>the CADe scheme was comparable with that of </a:t>
            </a:r>
            <a:r>
              <a:rPr lang="en-US" dirty="0" smtClean="0"/>
              <a:t>the radiologists</a:t>
            </a:r>
            <a:r>
              <a:rPr lang="en-US" dirty="0"/>
              <a:t>, if the analysis was restricted to </a:t>
            </a:r>
            <a:r>
              <a:rPr lang="en-US" dirty="0" smtClean="0"/>
              <a:t>detections that </a:t>
            </a:r>
            <a:r>
              <a:rPr lang="en-US" dirty="0"/>
              <a:t>were considered suspicious by the radiologists</a:t>
            </a:r>
          </a:p>
        </p:txBody>
      </p:sp>
    </p:spTree>
    <p:extLst>
      <p:ext uri="{BB962C8B-B14F-4D97-AF65-F5344CB8AC3E}">
        <p14:creationId xmlns:p14="http://schemas.microsoft.com/office/powerpoint/2010/main" val="41370388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CAD for </a:t>
            </a:r>
            <a:r>
              <a:rPr lang="en-US" dirty="0" err="1" smtClean="0"/>
              <a:t>Tomosynthesis</a:t>
            </a:r>
            <a:r>
              <a:rPr lang="en-US" dirty="0" smtClean="0"/>
              <a:t> and </a:t>
            </a:r>
            <a:r>
              <a:rPr lang="en-US" dirty="0"/>
              <a:t>Breast 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Like other modalities, X-ray imaging of </a:t>
            </a:r>
            <a:r>
              <a:rPr lang="en-US" dirty="0" smtClean="0"/>
              <a:t>breast is becoming 3D</a:t>
            </a:r>
          </a:p>
          <a:p>
            <a:r>
              <a:rPr lang="en-US" dirty="0" smtClean="0"/>
              <a:t>Breast </a:t>
            </a:r>
            <a:r>
              <a:rPr lang="en-US" dirty="0" err="1" smtClean="0"/>
              <a:t>tomosynthesis</a:t>
            </a:r>
            <a:r>
              <a:rPr lang="en-US" dirty="0" smtClean="0"/>
              <a:t> and </a:t>
            </a:r>
            <a:r>
              <a:rPr lang="en-US" dirty="0"/>
              <a:t>breast CT are emerging technologies </a:t>
            </a:r>
            <a:r>
              <a:rPr lang="en-US" dirty="0" smtClean="0"/>
              <a:t>that </a:t>
            </a:r>
            <a:r>
              <a:rPr lang="en-US" dirty="0"/>
              <a:t>have a large potential to improve screening and </a:t>
            </a:r>
            <a:r>
              <a:rPr lang="en-US" dirty="0" smtClean="0"/>
              <a:t>diagnosis</a:t>
            </a:r>
            <a:endParaRPr lang="en-US" dirty="0"/>
          </a:p>
          <a:p>
            <a:r>
              <a:rPr lang="en-US" dirty="0" smtClean="0"/>
              <a:t>One </a:t>
            </a:r>
            <a:r>
              <a:rPr lang="en-US" dirty="0"/>
              <a:t>of the potential </a:t>
            </a:r>
            <a:r>
              <a:rPr lang="en-US" dirty="0" smtClean="0"/>
              <a:t>drawbacks of </a:t>
            </a:r>
            <a:r>
              <a:rPr lang="en-US" dirty="0"/>
              <a:t>these technologies is that a large volume </a:t>
            </a:r>
            <a:r>
              <a:rPr lang="en-US" dirty="0" smtClean="0"/>
              <a:t>of images </a:t>
            </a:r>
            <a:r>
              <a:rPr lang="en-US" dirty="0"/>
              <a:t>is produced per </a:t>
            </a:r>
            <a:r>
              <a:rPr lang="en-US" dirty="0" smtClean="0"/>
              <a:t>breast</a:t>
            </a:r>
          </a:p>
          <a:p>
            <a:pPr lvl="1"/>
            <a:r>
              <a:rPr lang="en-US" dirty="0"/>
              <a:t>S</a:t>
            </a:r>
            <a:r>
              <a:rPr lang="en-US" dirty="0" smtClean="0"/>
              <a:t>creening </a:t>
            </a:r>
            <a:r>
              <a:rPr lang="en-US" dirty="0"/>
              <a:t>mammogram produces two images of </a:t>
            </a:r>
            <a:r>
              <a:rPr lang="en-US" dirty="0" smtClean="0"/>
              <a:t>each breast</a:t>
            </a:r>
            <a:r>
              <a:rPr lang="en-US" dirty="0"/>
              <a:t>, while a </a:t>
            </a:r>
            <a:r>
              <a:rPr lang="en-US" dirty="0" err="1"/>
              <a:t>tomosynthesis</a:t>
            </a:r>
            <a:r>
              <a:rPr lang="en-US" dirty="0"/>
              <a:t> exam could </a:t>
            </a:r>
            <a:r>
              <a:rPr lang="en-US" dirty="0" smtClean="0"/>
              <a:t>produce more </a:t>
            </a:r>
            <a:r>
              <a:rPr lang="en-US" dirty="0"/>
              <a:t>than 100 images of each </a:t>
            </a:r>
            <a:r>
              <a:rPr lang="en-US" dirty="0" smtClean="0"/>
              <a:t>breast with large amount of data that the radiologist needs to review</a:t>
            </a:r>
          </a:p>
          <a:p>
            <a:pPr lvl="1"/>
            <a:r>
              <a:rPr lang="en-US" dirty="0" smtClean="0"/>
              <a:t>CAD </a:t>
            </a:r>
            <a:r>
              <a:rPr lang="en-US" dirty="0"/>
              <a:t>may play an important role in assisting radiologists</a:t>
            </a:r>
            <a:r>
              <a:rPr lang="en-US" dirty="0" smtClean="0"/>
              <a:t>, so </a:t>
            </a:r>
            <a:r>
              <a:rPr lang="en-US" dirty="0"/>
              <a:t>that they do not overlook a cancer.</a:t>
            </a:r>
          </a:p>
        </p:txBody>
      </p:sp>
    </p:spTree>
    <p:extLst>
      <p:ext uri="{BB962C8B-B14F-4D97-AF65-F5344CB8AC3E}">
        <p14:creationId xmlns:p14="http://schemas.microsoft.com/office/powerpoint/2010/main" val="19827387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Read Chapter </a:t>
            </a:r>
            <a:r>
              <a:rPr lang="en-US" dirty="0"/>
              <a:t>6 entitled “Computer-aided Detection and </a:t>
            </a:r>
            <a:r>
              <a:rPr lang="en-US" dirty="0" smtClean="0"/>
              <a:t>Diagnosis” by Robert </a:t>
            </a:r>
            <a:r>
              <a:rPr lang="en-US" dirty="0"/>
              <a:t>M. Nishikawa</a:t>
            </a:r>
          </a:p>
          <a:p>
            <a:r>
              <a:rPr lang="en-US" dirty="0" smtClean="0"/>
              <a:t>Read the following paper and think about how to implement the first- and second-order grey level parameters using built-in </a:t>
            </a:r>
            <a:r>
              <a:rPr lang="en-US" dirty="0" err="1" smtClean="0"/>
              <a:t>Matlab</a:t>
            </a:r>
            <a:r>
              <a:rPr lang="en-US" dirty="0" smtClean="0"/>
              <a:t>/Octave functions and also the </a:t>
            </a:r>
            <a:r>
              <a:rPr lang="en-US" dirty="0" err="1" smtClean="0"/>
              <a:t>kNN</a:t>
            </a:r>
            <a:r>
              <a:rPr lang="en-US" dirty="0" smtClean="0"/>
              <a:t> classifier:</a:t>
            </a:r>
          </a:p>
          <a:p>
            <a:pPr marL="320040" lvl="1" indent="0">
              <a:buNone/>
            </a:pPr>
            <a:r>
              <a:rPr lang="en-US" dirty="0" smtClean="0"/>
              <a:t>Yasser </a:t>
            </a:r>
            <a:r>
              <a:rPr lang="en-US" dirty="0"/>
              <a:t>M. </a:t>
            </a:r>
            <a:r>
              <a:rPr lang="en-US" dirty="0" smtClean="0"/>
              <a:t>Kadah </a:t>
            </a:r>
            <a:r>
              <a:rPr lang="en-US" i="1" dirty="0" smtClean="0"/>
              <a:t>et al</a:t>
            </a:r>
            <a:r>
              <a:rPr lang="en-US" dirty="0" smtClean="0"/>
              <a:t>., </a:t>
            </a:r>
            <a:r>
              <a:rPr lang="en-US" dirty="0"/>
              <a:t>"Classification algorithms for quantitative tissue characterization of diffuse liver disease from ultrasound images," </a:t>
            </a:r>
            <a:r>
              <a:rPr lang="en-US" i="1" dirty="0"/>
              <a:t>IEEE Trans. Medical Imaging</a:t>
            </a:r>
            <a:r>
              <a:rPr lang="en-US" dirty="0"/>
              <a:t>, vol. 15, no. 4, pp. 466-478, August </a:t>
            </a:r>
            <a:r>
              <a:rPr lang="en-US" dirty="0" smtClean="0"/>
              <a:t>1996.</a:t>
            </a:r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 smtClean="0"/>
              <a:t>Digital Mammography</a:t>
            </a:r>
            <a:r>
              <a:rPr lang="en-US" dirty="0" smtClean="0"/>
              <a:t>, by </a:t>
            </a:r>
            <a:r>
              <a:rPr lang="de-DE" dirty="0"/>
              <a:t>U. Bick </a:t>
            </a:r>
            <a:r>
              <a:rPr lang="de-DE" dirty="0" smtClean="0"/>
              <a:t>and </a:t>
            </a:r>
            <a:r>
              <a:rPr lang="de-DE" dirty="0"/>
              <a:t>F. Diekmann (Eds.)</a:t>
            </a:r>
            <a:r>
              <a:rPr lang="it-IT" dirty="0" smtClean="0"/>
              <a:t>, Springer, 2010.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967" y="2590799"/>
            <a:ext cx="2748066" cy="41092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3922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Computer Aided Diagnosis (CAD)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Computer-aided diagnosis (CAD) </a:t>
            </a:r>
            <a:r>
              <a:rPr lang="en-US" dirty="0" smtClean="0"/>
              <a:t>is defined as a </a:t>
            </a:r>
            <a:r>
              <a:rPr lang="en-US" dirty="0"/>
              <a:t>diagnosis made by a radiologist who uses the </a:t>
            </a:r>
            <a:r>
              <a:rPr lang="en-US" dirty="0" smtClean="0"/>
              <a:t>output of </a:t>
            </a:r>
            <a:r>
              <a:rPr lang="en-US" dirty="0"/>
              <a:t>a computer analysis of the images when making </a:t>
            </a:r>
            <a:r>
              <a:rPr lang="en-US" dirty="0" smtClean="0"/>
              <a:t>his/her interpretation </a:t>
            </a:r>
          </a:p>
          <a:p>
            <a:r>
              <a:rPr lang="en-US" dirty="0" smtClean="0"/>
              <a:t>Computer-aided detection (CADe)</a:t>
            </a:r>
          </a:p>
          <a:p>
            <a:pPr lvl="1"/>
            <a:r>
              <a:rPr lang="en-US" dirty="0" smtClean="0"/>
              <a:t>Identify </a:t>
            </a:r>
            <a:r>
              <a:rPr lang="en-US" dirty="0"/>
              <a:t>and mark </a:t>
            </a:r>
            <a:r>
              <a:rPr lang="en-US" dirty="0" smtClean="0"/>
              <a:t>suspicious areas </a:t>
            </a:r>
            <a:r>
              <a:rPr lang="en-US" dirty="0"/>
              <a:t>in an </a:t>
            </a:r>
            <a:r>
              <a:rPr lang="en-US" dirty="0" smtClean="0"/>
              <a:t>image</a:t>
            </a:r>
          </a:p>
          <a:p>
            <a:pPr lvl="1"/>
            <a:r>
              <a:rPr lang="en-US" dirty="0"/>
              <a:t>G</a:t>
            </a:r>
            <a:r>
              <a:rPr lang="en-US" dirty="0" smtClean="0"/>
              <a:t>oal </a:t>
            </a:r>
            <a:r>
              <a:rPr lang="en-US" dirty="0"/>
              <a:t>of CADe </a:t>
            </a:r>
            <a:r>
              <a:rPr lang="en-US" dirty="0" smtClean="0"/>
              <a:t>is </a:t>
            </a:r>
            <a:r>
              <a:rPr lang="en-US" dirty="0"/>
              <a:t>to help radiologists avoid missing a </a:t>
            </a:r>
            <a:r>
              <a:rPr lang="en-US" dirty="0" smtClean="0"/>
              <a:t>cancer</a:t>
            </a:r>
          </a:p>
          <a:p>
            <a:pPr lvl="1"/>
            <a:r>
              <a:rPr lang="en-US" dirty="0" smtClean="0"/>
              <a:t>Used with “Screening Radiology”</a:t>
            </a:r>
            <a:endParaRPr lang="en-US" dirty="0"/>
          </a:p>
          <a:p>
            <a:r>
              <a:rPr lang="en-US" dirty="0" smtClean="0"/>
              <a:t>Computer-aided diagnosis (</a:t>
            </a:r>
            <a:r>
              <a:rPr lang="en-US" dirty="0" err="1"/>
              <a:t>CADx</a:t>
            </a:r>
            <a:r>
              <a:rPr lang="en-US" dirty="0" smtClean="0"/>
              <a:t>)</a:t>
            </a:r>
          </a:p>
          <a:p>
            <a:pPr lvl="1"/>
            <a:r>
              <a:rPr lang="en-US" dirty="0" err="1" smtClean="0"/>
              <a:t>CADx</a:t>
            </a:r>
            <a:r>
              <a:rPr lang="en-US" dirty="0" smtClean="0"/>
              <a:t> </a:t>
            </a:r>
            <a:r>
              <a:rPr lang="en-US" dirty="0"/>
              <a:t>help radiologists decide </a:t>
            </a:r>
            <a:r>
              <a:rPr lang="en-US" dirty="0" smtClean="0"/>
              <a:t>if a woman </a:t>
            </a:r>
            <a:r>
              <a:rPr lang="en-US" dirty="0"/>
              <a:t>should have a biopsy or </a:t>
            </a:r>
            <a:r>
              <a:rPr lang="en-US" dirty="0" smtClean="0"/>
              <a:t>not</a:t>
            </a:r>
          </a:p>
          <a:p>
            <a:pPr lvl="1"/>
            <a:r>
              <a:rPr lang="en-US" dirty="0" smtClean="0"/>
              <a:t>Report </a:t>
            </a:r>
            <a:r>
              <a:rPr lang="en-US" dirty="0"/>
              <a:t>the likelihood that a lesion is malignant</a:t>
            </a:r>
            <a:endParaRPr lang="en-US" dirty="0" smtClean="0"/>
          </a:p>
          <a:p>
            <a:pPr lvl="1"/>
            <a:r>
              <a:rPr lang="en-US" dirty="0" smtClean="0"/>
              <a:t>Used with “Clinical Radiology”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3876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 of CAD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Improving </a:t>
            </a:r>
            <a:r>
              <a:rPr lang="en-US" dirty="0"/>
              <a:t>radiologists’ </a:t>
            </a:r>
            <a:r>
              <a:rPr lang="en-US" dirty="0" smtClean="0"/>
              <a:t>performance</a:t>
            </a:r>
          </a:p>
          <a:p>
            <a:r>
              <a:rPr lang="en-US" dirty="0" smtClean="0"/>
              <a:t>Reduce </a:t>
            </a:r>
            <a:r>
              <a:rPr lang="en-US" dirty="0"/>
              <a:t>intra- and inter-variability </a:t>
            </a:r>
            <a:r>
              <a:rPr lang="en-US" dirty="0" smtClean="0"/>
              <a:t>of radiologists</a:t>
            </a:r>
          </a:p>
          <a:p>
            <a:r>
              <a:rPr lang="en-US" dirty="0" smtClean="0"/>
              <a:t>It </a:t>
            </a:r>
            <a:r>
              <a:rPr lang="en-US" dirty="0"/>
              <a:t>is </a:t>
            </a:r>
            <a:r>
              <a:rPr lang="en-US" dirty="0" smtClean="0"/>
              <a:t>also hoped </a:t>
            </a:r>
            <a:r>
              <a:rPr lang="en-US" dirty="0"/>
              <a:t>that CAD can </a:t>
            </a:r>
            <a:r>
              <a:rPr lang="en-US" dirty="0" smtClean="0"/>
              <a:t>improve radiologists</a:t>
            </a:r>
            <a:r>
              <a:rPr lang="en-US" dirty="0"/>
              <a:t>’ </a:t>
            </a:r>
            <a:r>
              <a:rPr lang="en-US" dirty="0" smtClean="0"/>
              <a:t>productivity</a:t>
            </a:r>
          </a:p>
          <a:p>
            <a:endParaRPr lang="en-US" dirty="0"/>
          </a:p>
          <a:p>
            <a:r>
              <a:rPr lang="en-US" dirty="0"/>
              <a:t>E</a:t>
            </a:r>
            <a:r>
              <a:rPr lang="en-US" dirty="0" smtClean="0"/>
              <a:t>stimating </a:t>
            </a:r>
            <a:r>
              <a:rPr lang="en-US" dirty="0"/>
              <a:t>the risk of a woman </a:t>
            </a:r>
            <a:r>
              <a:rPr lang="en-US" dirty="0" smtClean="0"/>
              <a:t>to develop </a:t>
            </a:r>
            <a:r>
              <a:rPr lang="en-US" dirty="0"/>
              <a:t>breast </a:t>
            </a:r>
            <a:r>
              <a:rPr lang="en-US" dirty="0" smtClean="0"/>
              <a:t>cancer (?)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93272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Methodology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194" y="1521069"/>
            <a:ext cx="5276146" cy="53369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3309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CADx</a:t>
            </a:r>
            <a:r>
              <a:rPr lang="en-US" dirty="0" smtClean="0"/>
              <a:t> User Interface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132" y="1537903"/>
            <a:ext cx="6035736" cy="52555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90483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Studies for CADe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50" y="1626577"/>
            <a:ext cx="8105775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53528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Studies for </a:t>
            </a:r>
            <a:r>
              <a:rPr lang="en-US" dirty="0" err="1" smtClean="0"/>
              <a:t>CADx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587" y="1603132"/>
            <a:ext cx="8124825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9079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Required Pixel Size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336619" cy="4495800"/>
          </a:xfrm>
        </p:spPr>
        <p:txBody>
          <a:bodyPr/>
          <a:lstStyle/>
          <a:p>
            <a:r>
              <a:rPr lang="en-US" dirty="0" smtClean="0"/>
              <a:t>Quality of digital </a:t>
            </a:r>
            <a:r>
              <a:rPr lang="en-US" dirty="0"/>
              <a:t>image will affect the performance of </a:t>
            </a:r>
            <a:r>
              <a:rPr lang="en-US" dirty="0" smtClean="0"/>
              <a:t>CAD</a:t>
            </a:r>
          </a:p>
          <a:p>
            <a:r>
              <a:rPr lang="en-US" dirty="0" smtClean="0"/>
              <a:t>Two image sources for CAD</a:t>
            </a:r>
          </a:p>
          <a:p>
            <a:pPr lvl="1"/>
            <a:r>
              <a:rPr lang="en-US" dirty="0" smtClean="0"/>
              <a:t>Digitized film mammograms</a:t>
            </a:r>
          </a:p>
          <a:p>
            <a:pPr lvl="1"/>
            <a:r>
              <a:rPr lang="en-US" dirty="0" smtClean="0"/>
              <a:t>Full field digital mammograms (FFDM)</a:t>
            </a:r>
          </a:p>
          <a:p>
            <a:r>
              <a:rPr lang="en-US" dirty="0" smtClean="0"/>
              <a:t>Most </a:t>
            </a:r>
            <a:r>
              <a:rPr lang="en-US" dirty="0"/>
              <a:t>important factor </a:t>
            </a:r>
            <a:r>
              <a:rPr lang="en-US" dirty="0" smtClean="0"/>
              <a:t>is the </a:t>
            </a:r>
            <a:r>
              <a:rPr lang="en-US" dirty="0"/>
              <a:t>pixel </a:t>
            </a:r>
            <a:r>
              <a:rPr lang="en-US" dirty="0" smtClean="0"/>
              <a:t>size</a:t>
            </a:r>
          </a:p>
          <a:p>
            <a:pPr lvl="1"/>
            <a:r>
              <a:rPr lang="en-US" dirty="0"/>
              <a:t>Consistent with the pixel size in </a:t>
            </a:r>
            <a:r>
              <a:rPr lang="en-US" dirty="0" smtClean="0"/>
              <a:t>full digital </a:t>
            </a:r>
            <a:r>
              <a:rPr lang="en-US" dirty="0"/>
              <a:t>mammograms, </a:t>
            </a:r>
            <a:r>
              <a:rPr lang="en-US" dirty="0" smtClean="0"/>
              <a:t>film </a:t>
            </a:r>
            <a:r>
              <a:rPr lang="en-US" dirty="0"/>
              <a:t>mammograms are </a:t>
            </a:r>
            <a:r>
              <a:rPr lang="en-US" dirty="0" smtClean="0"/>
              <a:t>digitized for </a:t>
            </a:r>
            <a:r>
              <a:rPr lang="en-US" dirty="0"/>
              <a:t>CAD with pixels ranging from </a:t>
            </a:r>
            <a:r>
              <a:rPr lang="en-US" dirty="0" smtClean="0"/>
              <a:t>50-100 </a:t>
            </a:r>
            <a:r>
              <a:rPr lang="en-US" dirty="0" smtClean="0">
                <a:sym typeface="Symbol"/>
              </a:rPr>
              <a:t></a:t>
            </a:r>
            <a:r>
              <a:rPr lang="en-US" dirty="0" smtClean="0"/>
              <a:t>m</a:t>
            </a:r>
          </a:p>
          <a:p>
            <a:pPr lvl="1"/>
            <a:r>
              <a:rPr lang="en-US" dirty="0"/>
              <a:t>I</a:t>
            </a:r>
            <a:r>
              <a:rPr lang="en-US" dirty="0" smtClean="0"/>
              <a:t>t </a:t>
            </a:r>
            <a:r>
              <a:rPr lang="en-US" dirty="0"/>
              <a:t>is generally believed </a:t>
            </a:r>
            <a:r>
              <a:rPr lang="en-US" dirty="0" smtClean="0"/>
              <a:t>that pixel </a:t>
            </a:r>
            <a:r>
              <a:rPr lang="en-US" dirty="0"/>
              <a:t>size is only important for </a:t>
            </a:r>
            <a:r>
              <a:rPr lang="en-US" dirty="0" smtClean="0"/>
              <a:t>microcalcifications and </a:t>
            </a:r>
            <a:r>
              <a:rPr lang="en-US" dirty="0"/>
              <a:t>not for masses</a:t>
            </a:r>
          </a:p>
        </p:txBody>
      </p:sp>
    </p:spTree>
    <p:extLst>
      <p:ext uri="{BB962C8B-B14F-4D97-AF65-F5344CB8AC3E}">
        <p14:creationId xmlns:p14="http://schemas.microsoft.com/office/powerpoint/2010/main" val="410559369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1996</TotalTime>
  <Words>964</Words>
  <Application>Microsoft Office PowerPoint</Application>
  <PresentationFormat>On-screen Show (4:3)</PresentationFormat>
  <Paragraphs>66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Symbol</vt:lpstr>
      <vt:lpstr>Tw Cen MT</vt:lpstr>
      <vt:lpstr>Wingdings</vt:lpstr>
      <vt:lpstr>Wingdings 2</vt:lpstr>
      <vt:lpstr>Median</vt:lpstr>
      <vt:lpstr>Computer Aided Diagnosis: CAD overview</vt:lpstr>
      <vt:lpstr>Recommended Reference</vt:lpstr>
      <vt:lpstr>Computer Aided Diagnosis (CAD)</vt:lpstr>
      <vt:lpstr>Goals of CAD</vt:lpstr>
      <vt:lpstr>Methodology</vt:lpstr>
      <vt:lpstr>Example CADx User Interface</vt:lpstr>
      <vt:lpstr>Clinical Studies for CADe</vt:lpstr>
      <vt:lpstr>Clinical Studies for CADx</vt:lpstr>
      <vt:lpstr>Required Pixel Size</vt:lpstr>
      <vt:lpstr>Evaluation of CAD Systems</vt:lpstr>
      <vt:lpstr>CADe as Pre-screen</vt:lpstr>
      <vt:lpstr>Concurrent Reading with CADe</vt:lpstr>
      <vt:lpstr>Interactive CADe</vt:lpstr>
      <vt:lpstr>CAD for Tomosynthesis and Breast CT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245</cp:revision>
  <dcterms:created xsi:type="dcterms:W3CDTF">2006-08-16T00:00:00Z</dcterms:created>
  <dcterms:modified xsi:type="dcterms:W3CDTF">2016-01-25T11:20:28Z</dcterms:modified>
</cp:coreProperties>
</file>