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313" r:id="rId2"/>
    <p:sldId id="314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300" r:id="rId17"/>
    <p:sldId id="301" r:id="rId18"/>
    <p:sldId id="298" r:id="rId19"/>
    <p:sldId id="299" r:id="rId20"/>
    <p:sldId id="302" r:id="rId21"/>
    <p:sldId id="303" r:id="rId22"/>
    <p:sldId id="304" r:id="rId23"/>
    <p:sldId id="305" r:id="rId24"/>
    <p:sldId id="307" r:id="rId25"/>
    <p:sldId id="306" r:id="rId26"/>
    <p:sldId id="308" r:id="rId27"/>
    <p:sldId id="309" r:id="rId28"/>
    <p:sldId id="310" r:id="rId29"/>
    <p:sldId id="312" r:id="rId30"/>
    <p:sldId id="311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0933" y="2209800"/>
            <a:ext cx="7298268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Computer Aided Diagnosis: </a:t>
            </a:r>
            <a:r>
              <a:rPr lang="en-US" dirty="0" smtClean="0">
                <a:solidFill>
                  <a:srgbClr val="C00000"/>
                </a:solidFill>
              </a:rPr>
              <a:t>Diagnostic Performance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64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Specificity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i="1" dirty="0">
                <a:solidFill>
                  <a:srgbClr val="C00000"/>
                </a:solidFill>
              </a:rPr>
              <a:t>Specificity</a:t>
            </a:r>
            <a:r>
              <a:rPr lang="en-US" dirty="0"/>
              <a:t>: the </a:t>
            </a:r>
            <a:r>
              <a:rPr lang="en-US" dirty="0" smtClean="0"/>
              <a:t>ability to </a:t>
            </a:r>
            <a:r>
              <a:rPr lang="en-US" dirty="0"/>
              <a:t>identify the </a:t>
            </a:r>
            <a:r>
              <a:rPr lang="en-US" dirty="0" smtClean="0"/>
              <a:t>absence of </a:t>
            </a:r>
            <a:r>
              <a:rPr lang="en-US" dirty="0"/>
              <a:t>a </a:t>
            </a:r>
            <a:r>
              <a:rPr lang="en-US" dirty="0" smtClean="0"/>
              <a:t>disease</a:t>
            </a:r>
          </a:p>
          <a:p>
            <a:r>
              <a:rPr lang="en-US" dirty="0" smtClean="0"/>
              <a:t>Example </a:t>
            </a:r>
            <a:r>
              <a:rPr lang="en-US" dirty="0"/>
              <a:t>[SOBUE ET AL, 2002]</a:t>
            </a:r>
            <a:r>
              <a:rPr lang="en-US" dirty="0" smtClean="0"/>
              <a:t>: Low-dose </a:t>
            </a:r>
            <a:r>
              <a:rPr lang="en-US" dirty="0"/>
              <a:t>CT screening for lung </a:t>
            </a:r>
            <a:r>
              <a:rPr lang="en-US" dirty="0" smtClean="0"/>
              <a:t>cancer: </a:t>
            </a:r>
            <a:r>
              <a:rPr lang="en-US" dirty="0"/>
              <a:t>Of </a:t>
            </a:r>
            <a:r>
              <a:rPr lang="en-US" dirty="0" smtClean="0"/>
              <a:t>a total </a:t>
            </a:r>
            <a:r>
              <a:rPr lang="en-US" dirty="0"/>
              <a:t>of 1611 asymptomatic subjects who undergo the first screening event</a:t>
            </a:r>
            <a:r>
              <a:rPr lang="en-US" dirty="0" smtClean="0"/>
              <a:t>, 186 </a:t>
            </a:r>
            <a:r>
              <a:rPr lang="en-US" dirty="0"/>
              <a:t>are found to be positive and are further studied with </a:t>
            </a:r>
            <a:r>
              <a:rPr lang="en-US" dirty="0" smtClean="0"/>
              <a:t>high-resolution scanning</a:t>
            </a:r>
            <a:r>
              <a:rPr lang="en-US" dirty="0"/>
              <a:t>; 21 of these undergo biopsy. Thirteen subjects are found to </a:t>
            </a:r>
            <a:r>
              <a:rPr lang="en-US" dirty="0" smtClean="0"/>
              <a:t>be affected </a:t>
            </a:r>
            <a:r>
              <a:rPr lang="en-US" dirty="0"/>
              <a:t>by lung cancer. There are no interval cancers (cancers </a:t>
            </a:r>
            <a:r>
              <a:rPr lang="en-US" dirty="0" smtClean="0"/>
              <a:t>detected between </a:t>
            </a:r>
            <a:r>
              <a:rPr lang="en-US" dirty="0"/>
              <a:t>the first and the second screening event). As a result there are </a:t>
            </a:r>
            <a:r>
              <a:rPr lang="en-US" dirty="0" smtClean="0"/>
              <a:t>1425 true </a:t>
            </a:r>
            <a:r>
              <a:rPr lang="en-US" dirty="0"/>
              <a:t>negatives </a:t>
            </a:r>
            <a:r>
              <a:rPr lang="en-US" dirty="0" smtClean="0"/>
              <a:t>(=1611-186) </a:t>
            </a:r>
            <a:r>
              <a:rPr lang="en-US" dirty="0"/>
              <a:t>and 173 false </a:t>
            </a:r>
            <a:r>
              <a:rPr lang="en-US" dirty="0" smtClean="0"/>
              <a:t>positives (=186-13) </a:t>
            </a:r>
          </a:p>
          <a:p>
            <a:pPr lvl="1"/>
            <a:r>
              <a:rPr lang="en-US" dirty="0" smtClean="0"/>
              <a:t>Specificity </a:t>
            </a:r>
            <a:r>
              <a:rPr lang="en-US" dirty="0"/>
              <a:t>is 1425/(1425+173</a:t>
            </a:r>
            <a:r>
              <a:rPr lang="en-US" dirty="0" smtClean="0"/>
              <a:t>)= </a:t>
            </a:r>
            <a:r>
              <a:rPr lang="en-US" dirty="0"/>
              <a:t>0.892 = 89.2</a:t>
            </a:r>
            <a:r>
              <a:rPr lang="en-US" dirty="0" smtClean="0"/>
              <a:t>%. 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this series only one </a:t>
            </a:r>
            <a:r>
              <a:rPr lang="en-US" dirty="0" smtClean="0"/>
              <a:t>possible lesion </a:t>
            </a:r>
            <a:r>
              <a:rPr lang="en-US" dirty="0"/>
              <a:t>is considered for each subject. Lesion and subject are </a:t>
            </a:r>
            <a:r>
              <a:rPr lang="en-US" dirty="0" smtClean="0"/>
              <a:t>coincident as </a:t>
            </a:r>
            <a:r>
              <a:rPr lang="en-US" dirty="0"/>
              <a:t>a statistical unit.</a:t>
            </a:r>
          </a:p>
        </p:txBody>
      </p:sp>
    </p:spTree>
    <p:extLst>
      <p:ext uri="{BB962C8B-B14F-4D97-AF65-F5344CB8AC3E}">
        <p14:creationId xmlns:p14="http://schemas.microsoft.com/office/powerpoint/2010/main" val="39893815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 on Different Measures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268885" cy="44958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Sensitivity and </a:t>
            </a:r>
            <a:r>
              <a:rPr lang="en-US" dirty="0" smtClean="0"/>
              <a:t>specificity: answers </a:t>
            </a:r>
            <a:r>
              <a:rPr lang="en-US" dirty="0"/>
              <a:t>to pretest </a:t>
            </a:r>
            <a:r>
              <a:rPr lang="en-US" dirty="0" smtClean="0"/>
              <a:t>questions</a:t>
            </a:r>
          </a:p>
          <a:p>
            <a:pPr lvl="1"/>
            <a:r>
              <a:rPr lang="en-US" dirty="0"/>
              <a:t>If the patient is affected by the disease, what is the probability that the </a:t>
            </a:r>
            <a:r>
              <a:rPr lang="en-US" dirty="0" smtClean="0"/>
              <a:t>examination produces </a:t>
            </a:r>
            <a:r>
              <a:rPr lang="en-US" dirty="0"/>
              <a:t>a positive result (sensitivity)?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the patient is not affected by the disease, what is the probability that </a:t>
            </a:r>
            <a:r>
              <a:rPr lang="en-US" dirty="0" smtClean="0"/>
              <a:t>the examination </a:t>
            </a:r>
            <a:r>
              <a:rPr lang="en-US" dirty="0"/>
              <a:t>produces a negative result (specificity</a:t>
            </a:r>
            <a:r>
              <a:rPr lang="en-US" dirty="0" smtClean="0"/>
              <a:t>)?</a:t>
            </a:r>
          </a:p>
          <a:p>
            <a:r>
              <a:rPr lang="en-US" dirty="0" smtClean="0"/>
              <a:t>Differentiation </a:t>
            </a:r>
            <a:r>
              <a:rPr lang="en-US" dirty="0"/>
              <a:t>between </a:t>
            </a:r>
            <a:r>
              <a:rPr lang="en-US" i="1" dirty="0">
                <a:solidFill>
                  <a:srgbClr val="C00000"/>
                </a:solidFill>
              </a:rPr>
              <a:t>sensitivity</a:t>
            </a:r>
            <a:r>
              <a:rPr lang="en-US" dirty="0"/>
              <a:t> and </a:t>
            </a:r>
            <a:r>
              <a:rPr lang="en-US" i="1" dirty="0">
                <a:solidFill>
                  <a:srgbClr val="C00000"/>
                </a:solidFill>
              </a:rPr>
              <a:t>specificity</a:t>
            </a:r>
            <a:r>
              <a:rPr lang="en-US" dirty="0"/>
              <a:t> as answers to pre-examination questions </a:t>
            </a:r>
            <a:r>
              <a:rPr lang="en-US" dirty="0" smtClean="0"/>
              <a:t>and </a:t>
            </a:r>
            <a:r>
              <a:rPr lang="en-US" i="1" dirty="0" smtClean="0">
                <a:solidFill>
                  <a:srgbClr val="C00000"/>
                </a:solidFill>
              </a:rPr>
              <a:t>predictive </a:t>
            </a:r>
            <a:r>
              <a:rPr lang="en-US" i="1" dirty="0">
                <a:solidFill>
                  <a:srgbClr val="C00000"/>
                </a:solidFill>
              </a:rPr>
              <a:t>values </a:t>
            </a:r>
            <a:r>
              <a:rPr lang="en-US" dirty="0"/>
              <a:t>as answers to post-examination questions</a:t>
            </a:r>
            <a:endParaRPr lang="en-US" dirty="0" smtClean="0"/>
          </a:p>
          <a:p>
            <a:r>
              <a:rPr lang="en-US" dirty="0"/>
              <a:t>Sensitivity and </a:t>
            </a:r>
            <a:r>
              <a:rPr lang="en-US" dirty="0" smtClean="0"/>
              <a:t>specificity do </a:t>
            </a:r>
            <a:r>
              <a:rPr lang="en-US" dirty="0"/>
              <a:t>not depend </a:t>
            </a:r>
            <a:r>
              <a:rPr lang="en-US" dirty="0" smtClean="0"/>
              <a:t>on disease prevalence</a:t>
            </a:r>
          </a:p>
          <a:p>
            <a:pPr lvl="1"/>
            <a:r>
              <a:rPr lang="en-US" i="1" dirty="0" smtClean="0">
                <a:solidFill>
                  <a:srgbClr val="C00000"/>
                </a:solidFill>
              </a:rPr>
              <a:t>Prevalence</a:t>
            </a:r>
            <a:r>
              <a:rPr lang="en-US" dirty="0" smtClean="0"/>
              <a:t> indicates proportion between </a:t>
            </a:r>
            <a:r>
              <a:rPr lang="en-US" dirty="0"/>
              <a:t>number of subjects affected </a:t>
            </a:r>
            <a:r>
              <a:rPr lang="en-US" dirty="0" smtClean="0"/>
              <a:t>by </a:t>
            </a:r>
            <a:r>
              <a:rPr lang="en-US" dirty="0"/>
              <a:t>disease </a:t>
            </a:r>
            <a:r>
              <a:rPr lang="en-US" dirty="0" smtClean="0"/>
              <a:t>and total </a:t>
            </a:r>
            <a:r>
              <a:rPr lang="en-US" dirty="0"/>
              <a:t>number of subjects of an entire population </a:t>
            </a:r>
            <a:r>
              <a:rPr lang="en-US" dirty="0" smtClean="0"/>
              <a:t>for </a:t>
            </a:r>
            <a:r>
              <a:rPr lang="en-US" dirty="0"/>
              <a:t>a defined time </a:t>
            </a:r>
            <a:r>
              <a:rPr lang="en-US" dirty="0" smtClean="0"/>
              <a:t>interval</a:t>
            </a:r>
          </a:p>
          <a:p>
            <a:pPr lvl="1"/>
            <a:r>
              <a:rPr lang="en-US" i="1" dirty="0" smtClean="0">
                <a:solidFill>
                  <a:srgbClr val="C00000"/>
                </a:solidFill>
              </a:rPr>
              <a:t>Incidence</a:t>
            </a:r>
            <a:r>
              <a:rPr lang="en-US" dirty="0" smtClean="0"/>
              <a:t> indicates </a:t>
            </a:r>
            <a:r>
              <a:rPr lang="en-US" dirty="0"/>
              <a:t>the number of subjects newly diagnosed as affected by the disease </a:t>
            </a:r>
            <a:r>
              <a:rPr lang="en-US" dirty="0" smtClean="0"/>
              <a:t>during a </a:t>
            </a:r>
            <a:r>
              <a:rPr lang="en-US" dirty="0"/>
              <a:t>defined time interval</a:t>
            </a:r>
          </a:p>
        </p:txBody>
      </p:sp>
    </p:spTree>
    <p:extLst>
      <p:ext uri="{BB962C8B-B14F-4D97-AF65-F5344CB8AC3E}">
        <p14:creationId xmlns:p14="http://schemas.microsoft.com/office/powerpoint/2010/main" val="3607729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Notes on Different Measures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8153400" cy="496993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Optimal </a:t>
            </a:r>
            <a:r>
              <a:rPr lang="en-US" dirty="0"/>
              <a:t>situation in clinical practice is when a </a:t>
            </a:r>
            <a:r>
              <a:rPr lang="en-US" dirty="0" smtClean="0"/>
              <a:t>single diagnostic </a:t>
            </a:r>
            <a:r>
              <a:rPr lang="en-US" dirty="0"/>
              <a:t>examination is available with levels of sensitivity or specificity </a:t>
            </a:r>
            <a:r>
              <a:rPr lang="en-US" dirty="0" smtClean="0"/>
              <a:t>high enough </a:t>
            </a:r>
            <a:r>
              <a:rPr lang="en-US" dirty="0"/>
              <a:t>to produce conclusive </a:t>
            </a:r>
            <a:r>
              <a:rPr lang="en-US" dirty="0" smtClean="0"/>
              <a:t>decision-making</a:t>
            </a:r>
          </a:p>
          <a:p>
            <a:r>
              <a:rPr lang="en-US" dirty="0" smtClean="0"/>
              <a:t>An </a:t>
            </a:r>
            <a:r>
              <a:rPr lang="en-US" dirty="0"/>
              <a:t>examination is </a:t>
            </a:r>
            <a:r>
              <a:rPr lang="en-US" dirty="0">
                <a:solidFill>
                  <a:srgbClr val="C00000"/>
                </a:solidFill>
              </a:rPr>
              <a:t>SNOUT</a:t>
            </a:r>
            <a:r>
              <a:rPr lang="en-US" dirty="0"/>
              <a:t> when its negative result excludes </a:t>
            </a:r>
            <a:r>
              <a:rPr lang="en-US" dirty="0" smtClean="0"/>
              <a:t>the possibility </a:t>
            </a:r>
            <a:r>
              <a:rPr lang="en-US" dirty="0"/>
              <a:t>of the presence of the disease </a:t>
            </a:r>
            <a:endParaRPr lang="en-US" dirty="0" smtClean="0"/>
          </a:p>
          <a:p>
            <a:pPr lvl="1"/>
            <a:r>
              <a:rPr lang="en-US" dirty="0" smtClean="0"/>
              <a:t>When </a:t>
            </a:r>
            <a:r>
              <a:rPr lang="en-US" dirty="0"/>
              <a:t>a test has a very high Sensitivity, </a:t>
            </a:r>
            <a:r>
              <a:rPr lang="en-US" dirty="0" smtClean="0"/>
              <a:t>a Negative </a:t>
            </a:r>
            <a:r>
              <a:rPr lang="en-US" dirty="0"/>
              <a:t>result rules OUT the </a:t>
            </a:r>
            <a:r>
              <a:rPr lang="en-US" dirty="0" smtClean="0"/>
              <a:t>diagnosis</a:t>
            </a:r>
          </a:p>
          <a:p>
            <a:r>
              <a:rPr lang="en-US" dirty="0"/>
              <a:t>An examination is </a:t>
            </a:r>
            <a:r>
              <a:rPr lang="en-US" dirty="0" smtClean="0">
                <a:solidFill>
                  <a:srgbClr val="C00000"/>
                </a:solidFill>
              </a:rPr>
              <a:t>SPIN</a:t>
            </a:r>
            <a:r>
              <a:rPr lang="en-US" dirty="0" smtClean="0"/>
              <a:t> </a:t>
            </a:r>
            <a:r>
              <a:rPr lang="en-US" dirty="0"/>
              <a:t>when its positive </a:t>
            </a:r>
            <a:r>
              <a:rPr lang="en-US" dirty="0" smtClean="0"/>
              <a:t>result definitely </a:t>
            </a:r>
            <a:r>
              <a:rPr lang="en-US" dirty="0"/>
              <a:t>confirms the presence of the disease </a:t>
            </a:r>
            <a:endParaRPr lang="en-US" dirty="0" smtClean="0"/>
          </a:p>
          <a:p>
            <a:pPr lvl="1"/>
            <a:r>
              <a:rPr lang="en-US" dirty="0" smtClean="0"/>
              <a:t>When </a:t>
            </a:r>
            <a:r>
              <a:rPr lang="en-US" dirty="0"/>
              <a:t>a test has a very </a:t>
            </a:r>
            <a:r>
              <a:rPr lang="en-US" dirty="0" smtClean="0"/>
              <a:t>high Specificity</a:t>
            </a:r>
            <a:r>
              <a:rPr lang="en-US" dirty="0"/>
              <a:t>, a positive result rules IN the </a:t>
            </a:r>
            <a:r>
              <a:rPr lang="en-US" dirty="0" smtClean="0"/>
              <a:t>diagnosis</a:t>
            </a:r>
          </a:p>
          <a:p>
            <a:r>
              <a:rPr lang="en-US" dirty="0"/>
              <a:t>In most situations, a </a:t>
            </a:r>
            <a:r>
              <a:rPr lang="en-US" dirty="0" smtClean="0"/>
              <a:t>certain degree </a:t>
            </a:r>
            <a:r>
              <a:rPr lang="en-US" dirty="0"/>
              <a:t>of certainty can be reached with a single diagnostic examination but not </a:t>
            </a:r>
            <a:r>
              <a:rPr lang="en-US" dirty="0" smtClean="0"/>
              <a:t>a definitive conclusion</a:t>
            </a:r>
          </a:p>
          <a:p>
            <a:pPr lvl="1"/>
            <a:r>
              <a:rPr lang="en-US" dirty="0" smtClean="0"/>
              <a:t>More </a:t>
            </a:r>
            <a:r>
              <a:rPr lang="en-US" dirty="0"/>
              <a:t>than one examination is generally needed</a:t>
            </a:r>
          </a:p>
        </p:txBody>
      </p:sp>
    </p:spTree>
    <p:extLst>
      <p:ext uri="{BB962C8B-B14F-4D97-AF65-F5344CB8AC3E}">
        <p14:creationId xmlns:p14="http://schemas.microsoft.com/office/powerpoint/2010/main" val="31708847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28152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Indicate </a:t>
            </a:r>
            <a:r>
              <a:rPr lang="en-US" dirty="0"/>
              <a:t>the reliability of </a:t>
            </a:r>
            <a:r>
              <a:rPr lang="en-US" dirty="0" smtClean="0"/>
              <a:t>positive </a:t>
            </a:r>
            <a:r>
              <a:rPr lang="en-US" dirty="0"/>
              <a:t>or negative result and answer questions posed after having </a:t>
            </a:r>
            <a:r>
              <a:rPr lang="en-US" dirty="0" smtClean="0"/>
              <a:t>performed the examination</a:t>
            </a:r>
          </a:p>
          <a:p>
            <a:pPr lvl="1"/>
            <a:r>
              <a:rPr lang="en-US" dirty="0"/>
              <a:t>If the result of the examination is positive, what is the probability that </a:t>
            </a:r>
            <a:r>
              <a:rPr lang="en-US" dirty="0" smtClean="0"/>
              <a:t>the patient </a:t>
            </a:r>
            <a:r>
              <a:rPr lang="en-US" dirty="0"/>
              <a:t>really is affected by the disease (positive predictive value)?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the result of the examination is negative, what is the probability that </a:t>
            </a:r>
            <a:r>
              <a:rPr lang="en-US" dirty="0" smtClean="0"/>
              <a:t>the patient </a:t>
            </a:r>
            <a:r>
              <a:rPr lang="en-US" dirty="0"/>
              <a:t>is really not affected by the disease (negative predictive value</a:t>
            </a:r>
            <a:r>
              <a:rPr lang="en-US" dirty="0" smtClean="0"/>
              <a:t>)?</a:t>
            </a:r>
          </a:p>
          <a:p>
            <a:r>
              <a:rPr lang="en-US" dirty="0"/>
              <a:t>Predictive values </a:t>
            </a:r>
            <a:r>
              <a:rPr lang="en-US" dirty="0" smtClean="0"/>
              <a:t>depend on </a:t>
            </a:r>
            <a:r>
              <a:rPr lang="en-US" dirty="0"/>
              <a:t>disease </a:t>
            </a:r>
            <a:r>
              <a:rPr lang="en-US" dirty="0" smtClean="0"/>
              <a:t>prevalence</a:t>
            </a:r>
          </a:p>
          <a:p>
            <a:pPr lvl="1"/>
            <a:r>
              <a:rPr lang="en-US" dirty="0" smtClean="0"/>
              <a:t>Positive </a:t>
            </a:r>
            <a:r>
              <a:rPr lang="en-US" dirty="0"/>
              <a:t>predictive value is directly related to disease prevalence</a:t>
            </a:r>
          </a:p>
          <a:p>
            <a:pPr lvl="1"/>
            <a:r>
              <a:rPr lang="en-US" dirty="0" smtClean="0"/>
              <a:t>Negative </a:t>
            </a:r>
            <a:r>
              <a:rPr lang="en-US" dirty="0"/>
              <a:t>predictive value is inversely related to disease </a:t>
            </a:r>
            <a:r>
              <a:rPr lang="en-US" dirty="0" smtClean="0"/>
              <a:t>prevalence</a:t>
            </a:r>
          </a:p>
          <a:p>
            <a:r>
              <a:rPr lang="en-US" dirty="0" smtClean="0"/>
              <a:t>Reliability </a:t>
            </a:r>
            <a:r>
              <a:rPr lang="en-US" dirty="0"/>
              <a:t>of </a:t>
            </a:r>
            <a:r>
              <a:rPr lang="en-US" dirty="0" smtClean="0"/>
              <a:t>reports </a:t>
            </a:r>
            <a:r>
              <a:rPr lang="en-US" dirty="0"/>
              <a:t>also </a:t>
            </a:r>
            <a:r>
              <a:rPr lang="en-US" dirty="0" smtClean="0"/>
              <a:t>depends on </a:t>
            </a:r>
            <a:r>
              <a:rPr lang="en-US" dirty="0"/>
              <a:t>patient selection </a:t>
            </a:r>
            <a:r>
              <a:rPr lang="en-US" dirty="0" smtClean="0"/>
              <a:t>by the </a:t>
            </a:r>
            <a:r>
              <a:rPr lang="en-US" dirty="0"/>
              <a:t>referring physicians</a:t>
            </a:r>
          </a:p>
        </p:txBody>
      </p:sp>
    </p:spTree>
    <p:extLst>
      <p:ext uri="{BB962C8B-B14F-4D97-AF65-F5344CB8AC3E}">
        <p14:creationId xmlns:p14="http://schemas.microsoft.com/office/powerpoint/2010/main" val="3040494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Predictive Values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</a:t>
            </a:r>
            <a:r>
              <a:rPr lang="en-US" dirty="0" smtClean="0"/>
              <a:t>disease can </a:t>
            </a:r>
            <a:r>
              <a:rPr lang="en-US" dirty="0"/>
              <a:t>affect a patient with different levels of severity (or stage) and the </a:t>
            </a:r>
            <a:r>
              <a:rPr lang="en-US" dirty="0" smtClean="0"/>
              <a:t>probability of </a:t>
            </a:r>
            <a:r>
              <a:rPr lang="en-US" dirty="0"/>
              <a:t>a positive result of an examination increases with the level of severity. </a:t>
            </a:r>
            <a:endParaRPr lang="en-US" dirty="0" smtClean="0"/>
          </a:p>
          <a:p>
            <a:pPr lvl="1"/>
            <a:r>
              <a:rPr lang="en-US" dirty="0"/>
              <a:t>L</a:t>
            </a:r>
            <a:r>
              <a:rPr lang="en-US" dirty="0" smtClean="0"/>
              <a:t>evel of </a:t>
            </a:r>
            <a:r>
              <a:rPr lang="en-US" dirty="0"/>
              <a:t>severity should be lower in subjects in whom the disease is diagnosed with </a:t>
            </a:r>
            <a:r>
              <a:rPr lang="en-US" dirty="0" smtClean="0"/>
              <a:t>periodic screening </a:t>
            </a:r>
            <a:r>
              <a:rPr lang="en-US" dirty="0"/>
              <a:t>than that found in symptomatic subjects in whom the disease </a:t>
            </a:r>
            <a:r>
              <a:rPr lang="en-US" dirty="0" smtClean="0"/>
              <a:t>is diagnosed </a:t>
            </a:r>
            <a:r>
              <a:rPr lang="en-US" dirty="0"/>
              <a:t>in clinical </a:t>
            </a:r>
            <a:r>
              <a:rPr lang="en-US" dirty="0" smtClean="0"/>
              <a:t>practice</a:t>
            </a:r>
          </a:p>
          <a:p>
            <a:r>
              <a:rPr lang="en-US" dirty="0" smtClean="0"/>
              <a:t>In </a:t>
            </a:r>
            <a:r>
              <a:rPr lang="en-US" dirty="0"/>
              <a:t>this way we observe a direct influence on </a:t>
            </a:r>
            <a:r>
              <a:rPr lang="en-US" dirty="0" smtClean="0"/>
              <a:t>sensitivity and </a:t>
            </a:r>
            <a:r>
              <a:rPr lang="en-US" dirty="0"/>
              <a:t>specificity: they are higher in symptomatic subjects than in </a:t>
            </a:r>
            <a:r>
              <a:rPr lang="en-US" dirty="0" smtClean="0"/>
              <a:t>asymptomatic subjects </a:t>
            </a:r>
            <a:r>
              <a:rPr lang="en-US" dirty="0"/>
              <a:t>in whom the disease is more likely in an early stage</a:t>
            </a:r>
          </a:p>
        </p:txBody>
      </p:sp>
    </p:spTree>
    <p:extLst>
      <p:ext uri="{BB962C8B-B14F-4D97-AF65-F5344CB8AC3E}">
        <p14:creationId xmlns:p14="http://schemas.microsoft.com/office/powerpoint/2010/main" val="117580666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Overall </a:t>
            </a:r>
            <a:r>
              <a:rPr lang="en-US" dirty="0" smtClean="0"/>
              <a:t>Accuracy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199"/>
            <a:ext cx="8353553" cy="4758267"/>
          </a:xfrm>
        </p:spPr>
        <p:txBody>
          <a:bodyPr>
            <a:normAutofit/>
          </a:bodyPr>
          <a:lstStyle/>
          <a:p>
            <a:r>
              <a:rPr lang="en-US" dirty="0" smtClean="0"/>
              <a:t>Ability </a:t>
            </a:r>
            <a:r>
              <a:rPr lang="en-US" dirty="0"/>
              <a:t>to </a:t>
            </a:r>
            <a:r>
              <a:rPr lang="en-US" dirty="0" smtClean="0"/>
              <a:t>correctly identify </a:t>
            </a:r>
            <a:r>
              <a:rPr lang="en-US" dirty="0"/>
              <a:t>the presence and </a:t>
            </a:r>
            <a:r>
              <a:rPr lang="en-US" dirty="0" smtClean="0"/>
              <a:t>the absence </a:t>
            </a:r>
            <a:r>
              <a:rPr lang="en-US" dirty="0"/>
              <a:t>of a </a:t>
            </a:r>
            <a:r>
              <a:rPr lang="en-US" dirty="0" smtClean="0"/>
              <a:t>disease</a:t>
            </a:r>
          </a:p>
          <a:p>
            <a:r>
              <a:rPr lang="en-US" dirty="0"/>
              <a:t>It answers the question: what </a:t>
            </a:r>
            <a:r>
              <a:rPr lang="en-US" dirty="0" smtClean="0"/>
              <a:t>is the </a:t>
            </a:r>
            <a:r>
              <a:rPr lang="en-US" dirty="0"/>
              <a:t>probability of a correct result? </a:t>
            </a:r>
            <a:endParaRPr lang="en-US" dirty="0" smtClean="0"/>
          </a:p>
          <a:p>
            <a:pPr lvl="1"/>
            <a:r>
              <a:rPr lang="en-US" dirty="0"/>
              <a:t>S</a:t>
            </a:r>
            <a:r>
              <a:rPr lang="en-US" dirty="0" smtClean="0"/>
              <a:t>omewhat </a:t>
            </a:r>
            <a:r>
              <a:rPr lang="en-US" dirty="0"/>
              <a:t>like a global index of </a:t>
            </a:r>
            <a:r>
              <a:rPr lang="en-US" dirty="0" smtClean="0"/>
              <a:t>diagnostic  performance</a:t>
            </a:r>
            <a:r>
              <a:rPr lang="en-US" dirty="0"/>
              <a:t>, but its linear distribution ranges between the sensitivity value </a:t>
            </a:r>
            <a:r>
              <a:rPr lang="en-US" dirty="0" smtClean="0"/>
              <a:t>and the </a:t>
            </a:r>
            <a:r>
              <a:rPr lang="en-US" dirty="0"/>
              <a:t>specificity value. </a:t>
            </a:r>
            <a:endParaRPr lang="en-US" dirty="0" smtClean="0"/>
          </a:p>
          <a:p>
            <a:pPr lvl="1"/>
            <a:r>
              <a:rPr lang="en-US" dirty="0" smtClean="0"/>
              <a:t>It </a:t>
            </a:r>
            <a:r>
              <a:rPr lang="en-US" dirty="0"/>
              <a:t>approaches the higher of the two with increasing </a:t>
            </a:r>
            <a:r>
              <a:rPr lang="en-US" dirty="0" smtClean="0"/>
              <a:t>disease prevalence </a:t>
            </a:r>
            <a:r>
              <a:rPr lang="en-US" dirty="0"/>
              <a:t>and approaches the lower of the two with decreasing disease prevalence.</a:t>
            </a:r>
          </a:p>
          <a:p>
            <a:r>
              <a:rPr lang="en-US" dirty="0"/>
              <a:t>In practice, it is a kind of “mean” between sensitivity and specificity </a:t>
            </a:r>
            <a:r>
              <a:rPr lang="en-US" dirty="0" smtClean="0"/>
              <a:t>which is </a:t>
            </a:r>
            <a:r>
              <a:rPr lang="en-US" dirty="0"/>
              <a:t>weighted for disease </a:t>
            </a:r>
            <a:r>
              <a:rPr lang="en-US" dirty="0" smtClean="0"/>
              <a:t>prevalence</a:t>
            </a:r>
          </a:p>
          <a:p>
            <a:pPr lvl="1"/>
            <a:r>
              <a:rPr lang="en-US" dirty="0"/>
              <a:t>Dependence on disease prevalence is the </a:t>
            </a:r>
            <a:r>
              <a:rPr lang="en-US" dirty="0" smtClean="0"/>
              <a:t>feature shared </a:t>
            </a:r>
            <a:r>
              <a:rPr lang="en-US" dirty="0"/>
              <a:t>with the predictive values</a:t>
            </a:r>
          </a:p>
        </p:txBody>
      </p:sp>
    </p:spTree>
    <p:extLst>
      <p:ext uri="{BB962C8B-B14F-4D97-AF65-F5344CB8AC3E}">
        <p14:creationId xmlns:p14="http://schemas.microsoft.com/office/powerpoint/2010/main" val="39203024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Measures vs. Disease Prevalence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20" y="1648306"/>
            <a:ext cx="9040960" cy="356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102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Measures vs. Disease Prevalence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106" y="1813455"/>
            <a:ext cx="8967788" cy="35537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20615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Example: Predictive </a:t>
            </a:r>
            <a:r>
              <a:rPr lang="en-US" dirty="0" smtClean="0"/>
              <a:t>Values </a:t>
            </a:r>
            <a:r>
              <a:rPr lang="en-US" dirty="0"/>
              <a:t>of </a:t>
            </a:r>
            <a:r>
              <a:rPr lang="en-US" dirty="0" smtClean="0"/>
              <a:t>Clinical </a:t>
            </a:r>
            <a:r>
              <a:rPr lang="en-US" dirty="0"/>
              <a:t>and </a:t>
            </a:r>
            <a:r>
              <a:rPr lang="en-US" dirty="0" smtClean="0"/>
              <a:t>Screening </a:t>
            </a:r>
            <a:r>
              <a:rPr lang="en-US" dirty="0"/>
              <a:t>M</a:t>
            </a:r>
            <a:r>
              <a:rPr lang="en-US" dirty="0" smtClean="0"/>
              <a:t>ammography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328153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Imagine </a:t>
            </a:r>
            <a:r>
              <a:rPr lang="en-US" dirty="0"/>
              <a:t>10,000 women with a palpable lump are studied (clinical mammography</a:t>
            </a:r>
            <a:r>
              <a:rPr lang="en-US" dirty="0" smtClean="0"/>
              <a:t>), with </a:t>
            </a:r>
            <a:r>
              <a:rPr lang="en-US" dirty="0"/>
              <a:t>95% sensitivity and 80% specificity. With a disease </a:t>
            </a:r>
            <a:r>
              <a:rPr lang="en-US" dirty="0" smtClean="0"/>
              <a:t>prevalence of </a:t>
            </a:r>
            <a:r>
              <a:rPr lang="en-US" dirty="0"/>
              <a:t>50%, we would have 4,750 true positives, 4,000 true negatives, </a:t>
            </a:r>
            <a:r>
              <a:rPr lang="en-US" dirty="0" smtClean="0"/>
              <a:t>1,000 false </a:t>
            </a:r>
            <a:r>
              <a:rPr lang="en-US" dirty="0"/>
              <a:t>positives, and 250 false negatives. The PPV would </a:t>
            </a:r>
            <a:r>
              <a:rPr lang="en-US" dirty="0" smtClean="0"/>
              <a:t>be 4,750</a:t>
            </a:r>
            <a:r>
              <a:rPr lang="en-US" dirty="0"/>
              <a:t>/(4,750+1,000) = </a:t>
            </a:r>
            <a:r>
              <a:rPr lang="en-US" dirty="0" smtClean="0"/>
              <a:t>0.826; </a:t>
            </a:r>
            <a:r>
              <a:rPr lang="en-US" dirty="0"/>
              <a:t>the </a:t>
            </a:r>
            <a:r>
              <a:rPr lang="en-US" dirty="0" smtClean="0"/>
              <a:t>NPV 4,000</a:t>
            </a:r>
            <a:r>
              <a:rPr lang="en-US" dirty="0"/>
              <a:t>/(4,000+250) = </a:t>
            </a:r>
            <a:r>
              <a:rPr lang="en-US" dirty="0" smtClean="0"/>
              <a:t>0.941. 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nearly every 5 women affected with cancer there would be </a:t>
            </a:r>
            <a:r>
              <a:rPr lang="en-US" dirty="0" smtClean="0"/>
              <a:t>a healthy </a:t>
            </a:r>
            <a:r>
              <a:rPr lang="en-US" dirty="0"/>
              <a:t>woman who undergoes diagnostic work-up with possible needle biopsy (4,750/1000 = 4.75). </a:t>
            </a:r>
            <a:endParaRPr lang="en-US" dirty="0" smtClean="0"/>
          </a:p>
          <a:p>
            <a:pPr lvl="1"/>
            <a:r>
              <a:rPr lang="en-US" dirty="0" smtClean="0"/>
              <a:t>This </a:t>
            </a:r>
            <a:r>
              <a:rPr lang="en-US" dirty="0"/>
              <a:t>woman with a benign palpable lump </a:t>
            </a:r>
            <a:r>
              <a:rPr lang="en-US" dirty="0" smtClean="0"/>
              <a:t>is unlikely </a:t>
            </a:r>
            <a:r>
              <a:rPr lang="en-US" dirty="0"/>
              <a:t>to consider invasive examinations as useless or dangerous.</a:t>
            </a:r>
          </a:p>
        </p:txBody>
      </p:sp>
    </p:spTree>
    <p:extLst>
      <p:ext uri="{BB962C8B-B14F-4D97-AF65-F5344CB8AC3E}">
        <p14:creationId xmlns:p14="http://schemas.microsoft.com/office/powerpoint/2010/main" val="31802442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Example: Predictive Values of Clinical and Screening Mammography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1054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If </a:t>
            </a:r>
            <a:r>
              <a:rPr lang="en-US" dirty="0"/>
              <a:t>we were to study 10,000 asymptomatic women (</a:t>
            </a:r>
            <a:r>
              <a:rPr lang="en-US" dirty="0" smtClean="0"/>
              <a:t>screening mammography</a:t>
            </a:r>
            <a:r>
              <a:rPr lang="en-US" dirty="0"/>
              <a:t>) with the same levels of sensitivity and specificity (95% </a:t>
            </a:r>
            <a:r>
              <a:rPr lang="en-US" dirty="0" smtClean="0"/>
              <a:t>and 80</a:t>
            </a:r>
            <a:r>
              <a:rPr lang="en-US" dirty="0"/>
              <a:t>%, respectively) with a disease prevalence of 3%, we would have 285 </a:t>
            </a:r>
            <a:r>
              <a:rPr lang="en-US" dirty="0" smtClean="0"/>
              <a:t>true positives</a:t>
            </a:r>
            <a:r>
              <a:rPr lang="en-US" dirty="0"/>
              <a:t>, 7,760 true negatives, 1,940 false positives, and 15 false negatives</a:t>
            </a:r>
            <a:r>
              <a:rPr lang="en-US" dirty="0" smtClean="0"/>
              <a:t>. The </a:t>
            </a:r>
            <a:r>
              <a:rPr lang="en-US" dirty="0"/>
              <a:t>NPV would go up to 7,760/(7,760+15) = </a:t>
            </a:r>
            <a:r>
              <a:rPr lang="en-US" dirty="0" smtClean="0"/>
              <a:t>0.998, </a:t>
            </a:r>
            <a:r>
              <a:rPr lang="en-US" dirty="0"/>
              <a:t>PPV would </a:t>
            </a:r>
            <a:r>
              <a:rPr lang="en-US" dirty="0" smtClean="0"/>
              <a:t>go down </a:t>
            </a:r>
            <a:r>
              <a:rPr lang="en-US" dirty="0"/>
              <a:t>to 285/(285+1,940) = </a:t>
            </a:r>
            <a:r>
              <a:rPr lang="en-US" dirty="0" smtClean="0"/>
              <a:t>0.128. </a:t>
            </a:r>
          </a:p>
          <a:p>
            <a:pPr lvl="1"/>
            <a:r>
              <a:rPr lang="en-US" dirty="0" smtClean="0"/>
              <a:t>This </a:t>
            </a:r>
            <a:r>
              <a:rPr lang="en-US" dirty="0"/>
              <a:t>means that nearly 7 </a:t>
            </a:r>
            <a:r>
              <a:rPr lang="en-US" dirty="0" smtClean="0"/>
              <a:t>healthy women </a:t>
            </a:r>
            <a:r>
              <a:rPr lang="en-US" dirty="0"/>
              <a:t>would be sent for diagnostic work-up with a possible needle </a:t>
            </a:r>
            <a:r>
              <a:rPr lang="en-US" dirty="0" smtClean="0"/>
              <a:t>biopsy for </a:t>
            </a:r>
            <a:r>
              <a:rPr lang="en-US" dirty="0"/>
              <a:t>every woman effectively diagnosed with cancer (1,940/285 = 6.8). </a:t>
            </a:r>
          </a:p>
          <a:p>
            <a:pPr lvl="1"/>
            <a:r>
              <a:rPr lang="en-US" dirty="0" smtClean="0"/>
              <a:t>Recall </a:t>
            </a:r>
            <a:r>
              <a:rPr lang="en-US" dirty="0"/>
              <a:t>rate would be very high, equivalent to 22.25% (2,225/10,000). </a:t>
            </a:r>
            <a:endParaRPr lang="en-US" dirty="0" smtClean="0"/>
          </a:p>
          <a:p>
            <a:pPr lvl="1"/>
            <a:r>
              <a:rPr lang="en-US" dirty="0" smtClean="0"/>
              <a:t>Overall </a:t>
            </a:r>
            <a:r>
              <a:rPr lang="en-US" dirty="0"/>
              <a:t>effect would be a false alarm (if at every round we recall 20-25% </a:t>
            </a:r>
            <a:r>
              <a:rPr lang="en-US" dirty="0" smtClean="0"/>
              <a:t>of the </a:t>
            </a:r>
            <a:r>
              <a:rPr lang="en-US" dirty="0"/>
              <a:t>women, after 4-5 rounds on average all </a:t>
            </a:r>
            <a:r>
              <a:rPr lang="en-US" dirty="0" smtClean="0"/>
              <a:t>women </a:t>
            </a:r>
            <a:r>
              <a:rPr lang="en-US" dirty="0"/>
              <a:t>would be recalled</a:t>
            </a:r>
            <a:r>
              <a:rPr lang="en-US" dirty="0" smtClean="0"/>
              <a:t>).</a:t>
            </a:r>
          </a:p>
          <a:p>
            <a:pPr lvl="1"/>
            <a:r>
              <a:rPr lang="en-US" dirty="0"/>
              <a:t>Work-flow and economic costs would be huge. Above all, the women </a:t>
            </a:r>
            <a:r>
              <a:rPr lang="en-US" dirty="0" smtClean="0"/>
              <a:t>would lose </a:t>
            </a:r>
            <a:r>
              <a:rPr lang="en-US" dirty="0"/>
              <a:t>confidence with the screening program</a:t>
            </a:r>
          </a:p>
        </p:txBody>
      </p:sp>
    </p:spTree>
    <p:extLst>
      <p:ext uri="{BB962C8B-B14F-4D97-AF65-F5344CB8AC3E}">
        <p14:creationId xmlns:p14="http://schemas.microsoft.com/office/powerpoint/2010/main" val="3464741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/>
              <a:t>Biostatistics for Radiologists: Planning, Performing, and Writing a Radiologic </a:t>
            </a:r>
            <a:r>
              <a:rPr lang="en-US" i="1" dirty="0" smtClean="0"/>
              <a:t>Study</a:t>
            </a:r>
            <a:r>
              <a:rPr lang="en-US" dirty="0" smtClean="0"/>
              <a:t>, by </a:t>
            </a:r>
            <a:r>
              <a:rPr lang="it-IT" dirty="0"/>
              <a:t>Francesco Sardanelli </a:t>
            </a:r>
            <a:r>
              <a:rPr lang="it-IT" dirty="0" smtClean="0"/>
              <a:t>and Giovanni </a:t>
            </a:r>
            <a:r>
              <a:rPr lang="it-IT" dirty="0"/>
              <a:t>Di </a:t>
            </a:r>
            <a:r>
              <a:rPr lang="it-IT" dirty="0" smtClean="0"/>
              <a:t>Leo, Springer, 2009.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112" y="2921000"/>
            <a:ext cx="2731775" cy="379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440585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Example: Predictive Values of Clinical and Screening Mammography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4800" y="1699588"/>
            <a:ext cx="5994400" cy="4887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38033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8153400" cy="486833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Sensitivity </a:t>
            </a:r>
            <a:r>
              <a:rPr lang="en-US" dirty="0"/>
              <a:t>and specificity may appear to </a:t>
            </a:r>
            <a:r>
              <a:rPr lang="en-US" dirty="0" smtClean="0"/>
              <a:t>be properties </a:t>
            </a:r>
            <a:r>
              <a:rPr lang="en-US" dirty="0"/>
              <a:t>intrinsic to the examination and independent of the disease </a:t>
            </a:r>
            <a:r>
              <a:rPr lang="en-US" dirty="0" smtClean="0"/>
              <a:t>we would </a:t>
            </a:r>
            <a:r>
              <a:rPr lang="en-US" dirty="0"/>
              <a:t>like to confirm or to </a:t>
            </a:r>
            <a:r>
              <a:rPr lang="en-US" dirty="0" smtClean="0"/>
              <a:t>exclude, which </a:t>
            </a:r>
            <a:r>
              <a:rPr lang="en-US" dirty="0"/>
              <a:t>is not the </a:t>
            </a:r>
            <a:r>
              <a:rPr lang="en-US" dirty="0" smtClean="0"/>
              <a:t>case</a:t>
            </a:r>
          </a:p>
          <a:p>
            <a:pPr lvl="1"/>
            <a:r>
              <a:rPr lang="en-US" dirty="0"/>
              <a:t>Always relate the </a:t>
            </a:r>
            <a:r>
              <a:rPr lang="en-US" dirty="0" smtClean="0"/>
              <a:t>measures of </a:t>
            </a:r>
            <a:r>
              <a:rPr lang="en-US" dirty="0"/>
              <a:t>diagnostic </a:t>
            </a:r>
            <a:r>
              <a:rPr lang="en-US" dirty="0" smtClean="0"/>
              <a:t>performance to </a:t>
            </a:r>
            <a:r>
              <a:rPr lang="en-US" dirty="0"/>
              <a:t>a defined </a:t>
            </a:r>
            <a:r>
              <a:rPr lang="en-US" dirty="0" smtClean="0"/>
              <a:t>disease</a:t>
            </a:r>
          </a:p>
          <a:p>
            <a:r>
              <a:rPr lang="en-US" i="1" dirty="0">
                <a:solidFill>
                  <a:srgbClr val="C00000"/>
                </a:solidFill>
              </a:rPr>
              <a:t>C</a:t>
            </a:r>
            <a:r>
              <a:rPr lang="en-US" i="1" dirty="0" smtClean="0">
                <a:solidFill>
                  <a:srgbClr val="C00000"/>
                </a:solidFill>
              </a:rPr>
              <a:t>linical Radiology </a:t>
            </a:r>
            <a:r>
              <a:rPr lang="en-US" dirty="0" smtClean="0"/>
              <a:t>vs. </a:t>
            </a:r>
            <a:r>
              <a:rPr lang="en-US" i="1" dirty="0" smtClean="0">
                <a:solidFill>
                  <a:srgbClr val="C00000"/>
                </a:solidFill>
              </a:rPr>
              <a:t>Screening </a:t>
            </a:r>
            <a:r>
              <a:rPr lang="en-US" i="1" dirty="0">
                <a:solidFill>
                  <a:srgbClr val="C00000"/>
                </a:solidFill>
              </a:rPr>
              <a:t>R</a:t>
            </a:r>
            <a:r>
              <a:rPr lang="en-US" i="1" dirty="0" smtClean="0">
                <a:solidFill>
                  <a:srgbClr val="C00000"/>
                </a:solidFill>
              </a:rPr>
              <a:t>adiology </a:t>
            </a:r>
          </a:p>
          <a:p>
            <a:pPr lvl="1"/>
            <a:r>
              <a:rPr lang="en-US" dirty="0"/>
              <a:t>Clinical radiology (symptomatic </a:t>
            </a:r>
            <a:r>
              <a:rPr lang="en-US" dirty="0" smtClean="0"/>
              <a:t>subjects): try to use </a:t>
            </a:r>
            <a:r>
              <a:rPr lang="en-US" dirty="0"/>
              <a:t>examinations with a high sensitivity, even in the presence of a relatively </a:t>
            </a:r>
            <a:r>
              <a:rPr lang="en-US" dirty="0" smtClean="0"/>
              <a:t>low specificity</a:t>
            </a:r>
          </a:p>
          <a:p>
            <a:pPr lvl="1"/>
            <a:r>
              <a:rPr lang="en-US" dirty="0"/>
              <a:t>Screening radiology (asymptomatic </a:t>
            </a:r>
            <a:r>
              <a:rPr lang="en-US" dirty="0" smtClean="0"/>
              <a:t>subjects): try </a:t>
            </a:r>
            <a:r>
              <a:rPr lang="en-US" dirty="0"/>
              <a:t>to use examinations with a high specificity, </a:t>
            </a:r>
            <a:r>
              <a:rPr lang="en-US" dirty="0" smtClean="0"/>
              <a:t>also accepting </a:t>
            </a:r>
            <a:r>
              <a:rPr lang="en-US" dirty="0"/>
              <a:t>a trade-off for </a:t>
            </a:r>
            <a:r>
              <a:rPr lang="en-US" dirty="0" smtClean="0"/>
              <a:t>sensitivity</a:t>
            </a:r>
          </a:p>
          <a:p>
            <a:pPr lvl="1"/>
            <a:r>
              <a:rPr lang="en-US" dirty="0" smtClean="0"/>
              <a:t>While </a:t>
            </a:r>
            <a:r>
              <a:rPr lang="en-US" dirty="0"/>
              <a:t>in clinical radiology the </a:t>
            </a:r>
            <a:r>
              <a:rPr lang="en-US" dirty="0" smtClean="0"/>
              <a:t>major priority </a:t>
            </a:r>
            <a:r>
              <a:rPr lang="en-US" dirty="0"/>
              <a:t>is to diagnose a symptomatic disease (possibly in an advanced stage), </a:t>
            </a:r>
            <a:r>
              <a:rPr lang="en-US" dirty="0" smtClean="0"/>
              <a:t>in screening </a:t>
            </a:r>
            <a:r>
              <a:rPr lang="en-US" dirty="0"/>
              <a:t>radiology the diagnosis of an asymptomatic disease must be </a:t>
            </a:r>
            <a:r>
              <a:rPr lang="en-US" dirty="0" smtClean="0"/>
              <a:t>balanced by </a:t>
            </a:r>
            <a:r>
              <a:rPr lang="en-US" dirty="0"/>
              <a:t>the need of a limited amount of useless diagnostic work-up in the </a:t>
            </a:r>
            <a:r>
              <a:rPr lang="en-US" dirty="0" smtClean="0"/>
              <a:t>screened population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8773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Bayesian </a:t>
            </a:r>
            <a:r>
              <a:rPr lang="en-US" dirty="0" smtClean="0"/>
              <a:t>vs</a:t>
            </a:r>
            <a:r>
              <a:rPr lang="en-US" dirty="0"/>
              <a:t>. </a:t>
            </a:r>
            <a:r>
              <a:rPr lang="en-US" dirty="0" smtClean="0"/>
              <a:t>Frequentist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285819" cy="4495800"/>
          </a:xfrm>
        </p:spPr>
        <p:txBody>
          <a:bodyPr>
            <a:normAutofit/>
          </a:bodyPr>
          <a:lstStyle/>
          <a:p>
            <a:r>
              <a:rPr lang="en-US" dirty="0" smtClean="0"/>
              <a:t>Concept </a:t>
            </a:r>
            <a:r>
              <a:rPr lang="en-US" dirty="0"/>
              <a:t>of probability as a degree of our believing that an event </a:t>
            </a:r>
            <a:r>
              <a:rPr lang="en-US" dirty="0" smtClean="0"/>
              <a:t>happens (</a:t>
            </a:r>
            <a:r>
              <a:rPr lang="en-US" dirty="0"/>
              <a:t>subjective probability) is the foundation of Bayesian </a:t>
            </a:r>
            <a:r>
              <a:rPr lang="en-US" dirty="0" smtClean="0"/>
              <a:t>statistics</a:t>
            </a:r>
          </a:p>
          <a:p>
            <a:r>
              <a:rPr lang="en-US" dirty="0" smtClean="0"/>
              <a:t>Frequentist statistics: classic </a:t>
            </a:r>
            <a:r>
              <a:rPr lang="en-US" dirty="0"/>
              <a:t>viewpoint </a:t>
            </a:r>
            <a:r>
              <a:rPr lang="en-US" dirty="0" smtClean="0"/>
              <a:t>based </a:t>
            </a:r>
            <a:r>
              <a:rPr lang="en-US" dirty="0"/>
              <a:t>on </a:t>
            </a:r>
            <a:r>
              <a:rPr lang="en-US" dirty="0" smtClean="0"/>
              <a:t>frequencies and </a:t>
            </a:r>
            <a:r>
              <a:rPr lang="en-US" dirty="0"/>
              <a:t>proportions (objective probability</a:t>
            </a:r>
            <a:r>
              <a:rPr lang="en-US" dirty="0" smtClean="0"/>
              <a:t>)</a:t>
            </a:r>
          </a:p>
          <a:p>
            <a:r>
              <a:rPr lang="en-US" dirty="0"/>
              <a:t>Frequentist methods are today mainly used in medical </a:t>
            </a:r>
            <a:r>
              <a:rPr lang="en-US" dirty="0" smtClean="0"/>
              <a:t>research</a:t>
            </a:r>
          </a:p>
          <a:p>
            <a:pPr lvl="1"/>
            <a:r>
              <a:rPr lang="en-US" dirty="0" smtClean="0"/>
              <a:t>In part </a:t>
            </a:r>
            <a:r>
              <a:rPr lang="en-US" dirty="0"/>
              <a:t>due to the possibility of presenting the reliability of an </a:t>
            </a:r>
            <a:r>
              <a:rPr lang="en-US" dirty="0" smtClean="0"/>
              <a:t>investigated hypothesis </a:t>
            </a:r>
            <a:r>
              <a:rPr lang="en-US" dirty="0"/>
              <a:t>as a number (the well-known p value</a:t>
            </a:r>
            <a:r>
              <a:rPr lang="en-US" dirty="0" smtClean="0"/>
              <a:t>)</a:t>
            </a:r>
          </a:p>
          <a:p>
            <a:r>
              <a:rPr lang="en-US" dirty="0" smtClean="0"/>
              <a:t>With regard </a:t>
            </a:r>
            <a:r>
              <a:rPr lang="en-US" dirty="0"/>
              <a:t>to the evaluation of diagnostic performance, Bayes’ theorem has </a:t>
            </a:r>
            <a:r>
              <a:rPr lang="en-US" dirty="0" smtClean="0"/>
              <a:t>a basic </a:t>
            </a:r>
            <a:r>
              <a:rPr lang="en-US" dirty="0"/>
              <a:t>conceptual relevance</a:t>
            </a:r>
          </a:p>
        </p:txBody>
      </p:sp>
    </p:spTree>
    <p:extLst>
      <p:ext uri="{BB962C8B-B14F-4D97-AF65-F5344CB8AC3E}">
        <p14:creationId xmlns:p14="http://schemas.microsoft.com/office/powerpoint/2010/main" val="192306762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Bayes’ </a:t>
            </a:r>
            <a:r>
              <a:rPr lang="en-US" dirty="0" smtClean="0"/>
              <a:t>Theorem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199"/>
            <a:ext cx="8153400" cy="4668715"/>
          </a:xfrm>
        </p:spPr>
        <p:txBody>
          <a:bodyPr>
            <a:normAutofit fontScale="92500" lnSpcReduction="10000"/>
          </a:bodyPr>
          <a:lstStyle/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/>
              <a:t>P(y) is the </a:t>
            </a:r>
            <a:r>
              <a:rPr lang="en-US" i="1" dirty="0">
                <a:solidFill>
                  <a:srgbClr val="C00000"/>
                </a:solidFill>
              </a:rPr>
              <a:t>a priori </a:t>
            </a:r>
            <a:r>
              <a:rPr lang="en-US" dirty="0"/>
              <a:t>probability of </a:t>
            </a:r>
            <a:r>
              <a:rPr lang="en-US" dirty="0" smtClean="0"/>
              <a:t>y</a:t>
            </a:r>
          </a:p>
          <a:p>
            <a:pPr lvl="1"/>
            <a:r>
              <a:rPr lang="en-US" dirty="0" smtClean="0"/>
              <a:t>P(x </a:t>
            </a:r>
            <a:r>
              <a:rPr lang="en-US" dirty="0"/>
              <a:t>| y) is the likelihood function;</a:t>
            </a:r>
          </a:p>
          <a:p>
            <a:pPr lvl="1"/>
            <a:r>
              <a:rPr lang="en-US" dirty="0"/>
              <a:t>P(x) is the marginal </a:t>
            </a:r>
            <a:r>
              <a:rPr lang="en-US" dirty="0" smtClean="0"/>
              <a:t>probability (probability </a:t>
            </a:r>
            <a:r>
              <a:rPr lang="en-US" dirty="0"/>
              <a:t>of observing </a:t>
            </a:r>
            <a:r>
              <a:rPr lang="en-US" dirty="0" smtClean="0"/>
              <a:t>x event without </a:t>
            </a:r>
            <a:r>
              <a:rPr lang="en-US" dirty="0"/>
              <a:t>any previous </a:t>
            </a:r>
            <a:r>
              <a:rPr lang="en-US" dirty="0" smtClean="0"/>
              <a:t>information</a:t>
            </a:r>
          </a:p>
          <a:p>
            <a:pPr lvl="1"/>
            <a:r>
              <a:rPr lang="en-US" dirty="0" smtClean="0"/>
              <a:t>P(y </a:t>
            </a:r>
            <a:r>
              <a:rPr lang="en-US" dirty="0"/>
              <a:t>| x) is the </a:t>
            </a:r>
            <a:r>
              <a:rPr lang="en-US" i="1" dirty="0">
                <a:solidFill>
                  <a:srgbClr val="C00000"/>
                </a:solidFill>
              </a:rPr>
              <a:t>a </a:t>
            </a:r>
            <a:r>
              <a:rPr lang="en-US" i="1" dirty="0" smtClean="0">
                <a:solidFill>
                  <a:srgbClr val="C00000"/>
                </a:solidFill>
              </a:rPr>
              <a:t>posteriori </a:t>
            </a:r>
            <a:r>
              <a:rPr lang="en-US" dirty="0" smtClean="0"/>
              <a:t>probability </a:t>
            </a:r>
            <a:r>
              <a:rPr lang="en-US" dirty="0"/>
              <a:t>of y, given </a:t>
            </a:r>
            <a:r>
              <a:rPr lang="en-US" dirty="0" smtClean="0"/>
              <a:t>x</a:t>
            </a:r>
          </a:p>
          <a:p>
            <a:r>
              <a:rPr lang="en-US" dirty="0"/>
              <a:t>T</a:t>
            </a:r>
            <a:r>
              <a:rPr lang="en-US" dirty="0" smtClean="0"/>
              <a:t>heorem </a:t>
            </a:r>
            <a:r>
              <a:rPr lang="en-US" dirty="0"/>
              <a:t>allows us to calculate </a:t>
            </a:r>
            <a:r>
              <a:rPr lang="en-US" dirty="0" smtClean="0"/>
              <a:t>the disease </a:t>
            </a:r>
            <a:r>
              <a:rPr lang="en-US" dirty="0"/>
              <a:t>probability (the y event) after having obtained a positive </a:t>
            </a:r>
            <a:r>
              <a:rPr lang="en-US" dirty="0" smtClean="0"/>
              <a:t>result</a:t>
            </a:r>
          </a:p>
          <a:p>
            <a:pPr lvl="1"/>
            <a:r>
              <a:rPr lang="en-US" dirty="0" smtClean="0"/>
              <a:t>That is, the </a:t>
            </a:r>
            <a:r>
              <a:rPr lang="en-US" dirty="0"/>
              <a:t>post-test </a:t>
            </a:r>
            <a:r>
              <a:rPr lang="en-US" dirty="0" smtClean="0"/>
              <a:t>probability</a:t>
            </a:r>
          </a:p>
          <a:p>
            <a:r>
              <a:rPr lang="en-US" dirty="0"/>
              <a:t>Concept of odds</a:t>
            </a:r>
          </a:p>
          <a:p>
            <a:pPr lvl="1"/>
            <a:r>
              <a:rPr lang="en-US" dirty="0"/>
              <a:t>Odds of disease is the ratio between the subjects with the disease and the subjects without the disease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2750" y="1650393"/>
            <a:ext cx="3238500" cy="86677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12380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Bayesian Statistics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</a:t>
            </a:r>
            <a:r>
              <a:rPr lang="en-US" dirty="0"/>
              <a:t>odds = </a:t>
            </a:r>
            <a:r>
              <a:rPr lang="en-US" dirty="0" smtClean="0"/>
              <a:t>a/b then </a:t>
            </a:r>
            <a:r>
              <a:rPr lang="en-US" dirty="0"/>
              <a:t>frequency in the whole sample = a/(</a:t>
            </a:r>
            <a:r>
              <a:rPr lang="en-US" dirty="0" err="1"/>
              <a:t>a+b</a:t>
            </a:r>
            <a:r>
              <a:rPr lang="en-US" dirty="0" smtClean="0"/>
              <a:t>)</a:t>
            </a:r>
          </a:p>
          <a:p>
            <a:r>
              <a:rPr lang="en-US" dirty="0"/>
              <a:t>Conversely</a:t>
            </a:r>
            <a:r>
              <a:rPr lang="en-US" dirty="0" smtClean="0"/>
              <a:t>, if </a:t>
            </a:r>
            <a:r>
              <a:rPr lang="en-US" dirty="0"/>
              <a:t>frequency in the whole sample = </a:t>
            </a:r>
            <a:r>
              <a:rPr lang="en-US" dirty="0" smtClean="0"/>
              <a:t>x then </a:t>
            </a:r>
            <a:r>
              <a:rPr lang="en-US" dirty="0"/>
              <a:t>odds = x/(1-x</a:t>
            </a:r>
            <a:r>
              <a:rPr lang="en-US" dirty="0" smtClean="0"/>
              <a:t>)</a:t>
            </a:r>
          </a:p>
          <a:p>
            <a:r>
              <a:rPr lang="en-US" dirty="0"/>
              <a:t>According to Bayes’ theorem</a:t>
            </a:r>
            <a:r>
              <a:rPr lang="en-US" dirty="0" smtClean="0"/>
              <a:t>: 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Positive LR  = sensitivity</a:t>
            </a:r>
            <a:r>
              <a:rPr lang="en-US" dirty="0"/>
              <a:t>/(1-specificity</a:t>
            </a:r>
            <a:r>
              <a:rPr lang="en-US" dirty="0" smtClean="0"/>
              <a:t>)</a:t>
            </a:r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Negative LR  =  </a:t>
            </a:r>
            <a:r>
              <a:rPr lang="en-US" dirty="0"/>
              <a:t>(1-sensitivity)/</a:t>
            </a:r>
            <a:r>
              <a:rPr lang="en-US" dirty="0" smtClean="0"/>
              <a:t>specificity</a:t>
            </a:r>
          </a:p>
          <a:p>
            <a:r>
              <a:rPr lang="en-US" dirty="0"/>
              <a:t>In practice, when the positive LR of a test is known, the clinician </a:t>
            </a:r>
            <a:r>
              <a:rPr lang="en-US" dirty="0" smtClean="0"/>
              <a:t>can change </a:t>
            </a:r>
            <a:r>
              <a:rPr lang="en-US" dirty="0"/>
              <a:t>the pretest probability into post-test </a:t>
            </a:r>
            <a:r>
              <a:rPr lang="en-US" dirty="0" smtClean="0"/>
              <a:t>probability </a:t>
            </a:r>
          </a:p>
          <a:p>
            <a:pPr lvl="1"/>
            <a:r>
              <a:rPr lang="en-US" dirty="0" smtClean="0"/>
              <a:t>i.e</a:t>
            </a:r>
            <a:r>
              <a:rPr lang="en-US" dirty="0"/>
              <a:t>. into the real </a:t>
            </a:r>
            <a:r>
              <a:rPr lang="en-US" dirty="0" smtClean="0"/>
              <a:t>diagnostic performance </a:t>
            </a:r>
            <a:r>
              <a:rPr lang="en-US" dirty="0"/>
              <a:t>supplied by the </a:t>
            </a:r>
            <a:r>
              <a:rPr lang="en-US" dirty="0" smtClean="0"/>
              <a:t>test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081461" y="3323494"/>
            <a:ext cx="6989884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lvl="1" algn="ctr"/>
            <a:r>
              <a:rPr lang="en-US" dirty="0">
                <a:solidFill>
                  <a:srgbClr val="C00000"/>
                </a:solidFill>
              </a:rPr>
              <a:t>odds of post-test disease = positive LR × odds of pretest </a:t>
            </a:r>
            <a:r>
              <a:rPr lang="en-US" dirty="0" smtClean="0">
                <a:solidFill>
                  <a:srgbClr val="C00000"/>
                </a:solidFill>
              </a:rPr>
              <a:t>disease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11120" y="4100154"/>
            <a:ext cx="7124700" cy="369332"/>
          </a:xfrm>
          <a:prstGeom prst="rect">
            <a:avLst/>
          </a:prstGeom>
          <a:noFill/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pPr marL="0" lvl="1" algn="ctr"/>
            <a:r>
              <a:rPr lang="en-US" dirty="0">
                <a:solidFill>
                  <a:srgbClr val="C00000"/>
                </a:solidFill>
              </a:rPr>
              <a:t>odds of post-test disease </a:t>
            </a:r>
            <a:r>
              <a:rPr lang="en-US" dirty="0" smtClean="0">
                <a:solidFill>
                  <a:srgbClr val="C00000"/>
                </a:solidFill>
              </a:rPr>
              <a:t>absence = negative </a:t>
            </a:r>
            <a:r>
              <a:rPr lang="en-US" dirty="0">
                <a:solidFill>
                  <a:srgbClr val="C00000"/>
                </a:solidFill>
              </a:rPr>
              <a:t>LR × odds of pretest </a:t>
            </a:r>
            <a:r>
              <a:rPr lang="en-US" dirty="0" smtClean="0">
                <a:solidFill>
                  <a:srgbClr val="C00000"/>
                </a:solidFill>
              </a:rPr>
              <a:t>disease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2351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Bayesian Statistics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Logical </a:t>
            </a:r>
            <a:r>
              <a:rPr lang="en-US" dirty="0"/>
              <a:t>reasoning behind </a:t>
            </a:r>
            <a:r>
              <a:rPr lang="en-US" dirty="0" smtClean="0"/>
              <a:t>LRs is that they </a:t>
            </a:r>
            <a:r>
              <a:rPr lang="en-US" dirty="0"/>
              <a:t>answer the </a:t>
            </a:r>
            <a:r>
              <a:rPr lang="en-US" dirty="0" smtClean="0"/>
              <a:t>questions:</a:t>
            </a:r>
          </a:p>
          <a:p>
            <a:pPr lvl="1"/>
            <a:r>
              <a:rPr lang="en-US" dirty="0"/>
              <a:t>To what extent does the positive result of the test increase disease </a:t>
            </a:r>
            <a:r>
              <a:rPr lang="en-US" dirty="0" smtClean="0"/>
              <a:t>probability (</a:t>
            </a:r>
            <a:r>
              <a:rPr lang="en-US" dirty="0"/>
              <a:t>positive LR)?</a:t>
            </a:r>
          </a:p>
          <a:p>
            <a:pPr lvl="1"/>
            <a:r>
              <a:rPr lang="en-US" dirty="0" smtClean="0"/>
              <a:t>To </a:t>
            </a:r>
            <a:r>
              <a:rPr lang="en-US" dirty="0"/>
              <a:t>what extent does the negative result of the test reduce disease </a:t>
            </a:r>
            <a:r>
              <a:rPr lang="en-US" dirty="0" smtClean="0"/>
              <a:t>probability (</a:t>
            </a:r>
            <a:r>
              <a:rPr lang="en-US" dirty="0"/>
              <a:t>negative LR</a:t>
            </a:r>
            <a:r>
              <a:rPr lang="en-US" dirty="0" smtClean="0"/>
              <a:t>)?</a:t>
            </a:r>
          </a:p>
          <a:p>
            <a:r>
              <a:rPr lang="en-US" dirty="0"/>
              <a:t>Likelihood ratios </a:t>
            </a:r>
            <a:r>
              <a:rPr lang="en-US" dirty="0" smtClean="0"/>
              <a:t>quantify the “</a:t>
            </a:r>
            <a:r>
              <a:rPr lang="en-US" i="1" dirty="0"/>
              <a:t>power</a:t>
            </a:r>
            <a:r>
              <a:rPr lang="en-US" dirty="0"/>
              <a:t>” of an </a:t>
            </a:r>
            <a:r>
              <a:rPr lang="en-US" dirty="0" smtClean="0"/>
              <a:t>examination</a:t>
            </a:r>
          </a:p>
          <a:p>
            <a:pPr lvl="1"/>
            <a:r>
              <a:rPr lang="en-US" dirty="0" smtClean="0"/>
              <a:t>When positive LR = negative LR = 1, no new information from test</a:t>
            </a:r>
          </a:p>
          <a:p>
            <a:pPr lvl="1"/>
            <a:r>
              <a:rPr lang="en-US" dirty="0" smtClean="0"/>
              <a:t>When positive LR is high (or negative LR is low), diagnostic performance is high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50913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Fagan’s Bayesian </a:t>
            </a:r>
            <a:r>
              <a:rPr lang="en-US" dirty="0" err="1" smtClean="0"/>
              <a:t>Nomogram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223121" cy="4495800"/>
          </a:xfrm>
        </p:spPr>
        <p:txBody>
          <a:bodyPr/>
          <a:lstStyle/>
          <a:p>
            <a:r>
              <a:rPr lang="en-US" dirty="0" smtClean="0"/>
              <a:t>Changes </a:t>
            </a:r>
            <a:r>
              <a:rPr lang="en-US" dirty="0"/>
              <a:t>pretest disease probability into post-test </a:t>
            </a:r>
            <a:r>
              <a:rPr lang="en-US" dirty="0" smtClean="0"/>
              <a:t>disease probability </a:t>
            </a:r>
            <a:r>
              <a:rPr lang="en-US" dirty="0"/>
              <a:t>using a geometric projection, without any need for calculation</a:t>
            </a:r>
          </a:p>
          <a:p>
            <a:r>
              <a:rPr lang="en-US" dirty="0" smtClean="0"/>
              <a:t>The </a:t>
            </a:r>
            <a:r>
              <a:rPr lang="en-US" dirty="0"/>
              <a:t>slope of the straight line on the </a:t>
            </a:r>
            <a:r>
              <a:rPr lang="en-US" dirty="0" err="1"/>
              <a:t>nomogram</a:t>
            </a:r>
            <a:r>
              <a:rPr lang="en-US" dirty="0"/>
              <a:t> allows </a:t>
            </a:r>
            <a:r>
              <a:rPr lang="en-US" dirty="0" smtClean="0"/>
              <a:t>us to </a:t>
            </a:r>
            <a:r>
              <a:rPr lang="en-US" dirty="0"/>
              <a:t>graphically see the power of the examination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529" y="1547446"/>
            <a:ext cx="3847147" cy="514064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8740910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6" y="228600"/>
            <a:ext cx="8531354" cy="990600"/>
          </a:xfrm>
        </p:spPr>
        <p:txBody>
          <a:bodyPr>
            <a:noAutofit/>
          </a:bodyPr>
          <a:lstStyle/>
          <a:p>
            <a:r>
              <a:rPr lang="en-US" sz="4000" dirty="0"/>
              <a:t>Graphs of C</a:t>
            </a:r>
            <a:r>
              <a:rPr lang="en-US" sz="4000" dirty="0" smtClean="0"/>
              <a:t>onditional Probability (GCP)</a:t>
            </a:r>
            <a:endParaRPr 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0887" y="1579319"/>
            <a:ext cx="3283599" cy="2623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34" y="1564283"/>
            <a:ext cx="3272936" cy="26462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440" y="4223605"/>
            <a:ext cx="3191119" cy="2634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9849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Thresholds and </a:t>
            </a:r>
            <a:r>
              <a:rPr lang="en-US" dirty="0" smtClean="0"/>
              <a:t>Cutoff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Both </a:t>
            </a:r>
            <a:r>
              <a:rPr lang="en-US" dirty="0"/>
              <a:t>the radiologist and the pathologist are </a:t>
            </a:r>
            <a:r>
              <a:rPr lang="en-US" dirty="0" smtClean="0"/>
              <a:t>required to </a:t>
            </a:r>
            <a:r>
              <a:rPr lang="en-US" dirty="0"/>
              <a:t>give a dichotomous judgment (yes/no) about the malignancy of the </a:t>
            </a:r>
            <a:r>
              <a:rPr lang="en-US" dirty="0" smtClean="0"/>
              <a:t>lesion</a:t>
            </a:r>
          </a:p>
          <a:p>
            <a:pPr lvl="1"/>
            <a:r>
              <a:rPr lang="en-US" dirty="0" smtClean="0"/>
              <a:t>Problem </a:t>
            </a:r>
            <a:r>
              <a:rPr lang="en-US" dirty="0"/>
              <a:t>is related to the threshold we choose for </a:t>
            </a:r>
            <a:r>
              <a:rPr lang="en-US" dirty="0" smtClean="0"/>
              <a:t>our diagnostic </a:t>
            </a:r>
            <a:r>
              <a:rPr lang="en-US" dirty="0"/>
              <a:t>decision, i.e. the </a:t>
            </a:r>
            <a:r>
              <a:rPr lang="en-US" dirty="0" smtClean="0"/>
              <a:t>cutoff</a:t>
            </a:r>
          </a:p>
          <a:p>
            <a:pPr lvl="1"/>
            <a:r>
              <a:rPr lang="en-US" dirty="0"/>
              <a:t>A</a:t>
            </a:r>
            <a:r>
              <a:rPr lang="en-US" dirty="0" smtClean="0"/>
              <a:t>bove </a:t>
            </a:r>
            <a:r>
              <a:rPr lang="en-US" dirty="0"/>
              <a:t>the cutoff a radiologic sign is </a:t>
            </a:r>
            <a:r>
              <a:rPr lang="en-US" dirty="0" smtClean="0"/>
              <a:t>considered predictive </a:t>
            </a:r>
            <a:r>
              <a:rPr lang="en-US" dirty="0"/>
              <a:t>of a </a:t>
            </a:r>
            <a:r>
              <a:rPr lang="en-US" dirty="0" smtClean="0"/>
              <a:t>disease</a:t>
            </a:r>
            <a:endParaRPr lang="en-US" dirty="0"/>
          </a:p>
          <a:p>
            <a:pPr lvl="1"/>
            <a:r>
              <a:rPr lang="en-US" dirty="0"/>
              <a:t>If we lower the cutoff, we gain in sensitivity </a:t>
            </a:r>
            <a:endParaRPr lang="en-US" dirty="0" smtClean="0"/>
          </a:p>
          <a:p>
            <a:pPr marL="365760" lvl="1" indent="0">
              <a:buNone/>
            </a:pPr>
            <a:r>
              <a:rPr lang="en-US" dirty="0" smtClean="0"/>
              <a:t>	and </a:t>
            </a:r>
            <a:r>
              <a:rPr lang="en-US" dirty="0"/>
              <a:t>lose in </a:t>
            </a:r>
            <a:r>
              <a:rPr lang="en-US" dirty="0" smtClean="0"/>
              <a:t>specificity</a:t>
            </a:r>
          </a:p>
          <a:p>
            <a:pPr lvl="1"/>
            <a:r>
              <a:rPr lang="en-US" dirty="0" smtClean="0"/>
              <a:t>If </a:t>
            </a:r>
            <a:r>
              <a:rPr lang="en-US" dirty="0"/>
              <a:t>we </a:t>
            </a:r>
            <a:r>
              <a:rPr lang="en-US" dirty="0" smtClean="0"/>
              <a:t>raise the </a:t>
            </a:r>
            <a:r>
              <a:rPr lang="en-US" dirty="0"/>
              <a:t>cutoff, we gain in specificity </a:t>
            </a:r>
          </a:p>
          <a:p>
            <a:pPr marL="365760" lvl="1" indent="0">
              <a:buNone/>
            </a:pPr>
            <a:r>
              <a:rPr lang="en-US" dirty="0" smtClean="0"/>
              <a:t>	and </a:t>
            </a:r>
            <a:r>
              <a:rPr lang="en-US" dirty="0"/>
              <a:t>lose in </a:t>
            </a:r>
            <a:r>
              <a:rPr lang="en-US" dirty="0" smtClean="0"/>
              <a:t>sensitivity</a:t>
            </a:r>
          </a:p>
          <a:p>
            <a:r>
              <a:rPr lang="en-US" dirty="0"/>
              <a:t>The cutoff could be optimized by </a:t>
            </a:r>
            <a:r>
              <a:rPr lang="en-US" dirty="0" smtClean="0"/>
              <a:t>choosing</a:t>
            </a:r>
          </a:p>
          <a:p>
            <a:pPr marL="0" indent="0">
              <a:buNone/>
            </a:pPr>
            <a:r>
              <a:rPr lang="en-US" dirty="0" smtClean="0"/>
              <a:t>    the </a:t>
            </a:r>
            <a:r>
              <a:rPr lang="en-US" dirty="0"/>
              <a:t>level which minimizes </a:t>
            </a:r>
            <a:r>
              <a:rPr lang="en-US" dirty="0" smtClean="0"/>
              <a:t>total errors </a:t>
            </a:r>
          </a:p>
          <a:p>
            <a:pPr marL="0" indent="0">
              <a:buNone/>
            </a:pPr>
            <a:r>
              <a:rPr lang="en-US" dirty="0" smtClean="0"/>
              <a:t>   (sum </a:t>
            </a:r>
            <a:r>
              <a:rPr lang="en-US" dirty="0"/>
              <a:t>of false negatives and false positives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1716" y="3348272"/>
            <a:ext cx="3332284" cy="3316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424554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Role of Disease Spectrum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5667" y="1565241"/>
            <a:ext cx="6972665" cy="5187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610454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Diagnostic Performance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</a:t>
            </a:r>
            <a:r>
              <a:rPr lang="en-US" i="1" dirty="0">
                <a:solidFill>
                  <a:srgbClr val="C00000"/>
                </a:solidFill>
              </a:rPr>
              <a:t>performance</a:t>
            </a:r>
            <a:r>
              <a:rPr lang="en-US" dirty="0"/>
              <a:t> of a diagnostic </a:t>
            </a:r>
            <a:r>
              <a:rPr lang="en-US" dirty="0" smtClean="0"/>
              <a:t>examination </a:t>
            </a:r>
            <a:r>
              <a:rPr lang="en-US" dirty="0"/>
              <a:t>can be basically considered as </a:t>
            </a:r>
            <a:r>
              <a:rPr lang="en-US" dirty="0" smtClean="0"/>
              <a:t>its degree </a:t>
            </a:r>
            <a:r>
              <a:rPr lang="en-US" dirty="0"/>
              <a:t>of accuracy, namely its ability to find the subjects affected with a given </a:t>
            </a:r>
            <a:r>
              <a:rPr lang="en-US" dirty="0" smtClean="0"/>
              <a:t>disease as </a:t>
            </a:r>
            <a:r>
              <a:rPr lang="en-US" dirty="0"/>
              <a:t>positive and the subjects not affected with same disease as </a:t>
            </a:r>
            <a:r>
              <a:rPr lang="en-US" dirty="0" smtClean="0"/>
              <a:t>negative</a:t>
            </a:r>
          </a:p>
          <a:p>
            <a:r>
              <a:rPr lang="en-US" dirty="0" smtClean="0"/>
              <a:t>The indices </a:t>
            </a:r>
            <a:r>
              <a:rPr lang="en-US" dirty="0"/>
              <a:t>which in different ways measure this performance are defined </a:t>
            </a:r>
            <a:r>
              <a:rPr lang="en-US" i="1" dirty="0">
                <a:solidFill>
                  <a:srgbClr val="C00000"/>
                </a:solidFill>
              </a:rPr>
              <a:t>measures </a:t>
            </a:r>
            <a:r>
              <a:rPr lang="en-US" i="1" dirty="0" smtClean="0">
                <a:solidFill>
                  <a:srgbClr val="C00000"/>
                </a:solidFill>
              </a:rPr>
              <a:t>of diagnostic </a:t>
            </a:r>
            <a:r>
              <a:rPr lang="en-US" i="1" dirty="0">
                <a:solidFill>
                  <a:srgbClr val="C00000"/>
                </a:solidFill>
              </a:rPr>
              <a:t>performance </a:t>
            </a:r>
            <a:r>
              <a:rPr lang="en-US" dirty="0"/>
              <a:t>and the studies aimed at measuring the diagnostic </a:t>
            </a:r>
            <a:r>
              <a:rPr lang="en-US" dirty="0" smtClean="0"/>
              <a:t>performance of </a:t>
            </a:r>
            <a:r>
              <a:rPr lang="en-US" dirty="0"/>
              <a:t>an examination or, more often, at comparing the diagnostic </a:t>
            </a:r>
            <a:r>
              <a:rPr lang="en-US" dirty="0" smtClean="0"/>
              <a:t>performance of </a:t>
            </a:r>
            <a:r>
              <a:rPr lang="en-US" dirty="0"/>
              <a:t>two or more examinations, are defined </a:t>
            </a:r>
            <a:r>
              <a:rPr lang="en-US" i="1" dirty="0">
                <a:solidFill>
                  <a:srgbClr val="C00000"/>
                </a:solidFill>
              </a:rPr>
              <a:t>studies of diagnostic performance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2163510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Receiver Operator Characteristic (ROC) Curve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Sensitivity </a:t>
            </a:r>
            <a:r>
              <a:rPr lang="en-US" dirty="0"/>
              <a:t>is graphed on the y-axis and </a:t>
            </a:r>
            <a:r>
              <a:rPr lang="en-US" dirty="0" smtClean="0"/>
              <a:t>(1– Specificity) </a:t>
            </a:r>
            <a:r>
              <a:rPr lang="en-US" dirty="0"/>
              <a:t>on the </a:t>
            </a:r>
            <a:r>
              <a:rPr lang="en-US" dirty="0" smtClean="0"/>
              <a:t>x-axis using </a:t>
            </a:r>
            <a:r>
              <a:rPr lang="en-US" dirty="0"/>
              <a:t>different </a:t>
            </a:r>
            <a:r>
              <a:rPr lang="en-US" dirty="0" smtClean="0"/>
              <a:t>cutoffs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198" y="2497015"/>
            <a:ext cx="4112512" cy="3859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55659"/>
            <a:ext cx="4371607" cy="413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69812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Read the BIRADS system </a:t>
            </a:r>
            <a:r>
              <a:rPr lang="en-US" dirty="0"/>
              <a:t>of </a:t>
            </a:r>
            <a:r>
              <a:rPr lang="en-US" dirty="0" smtClean="0"/>
              <a:t>mammography reporting. Are there any other scoring systems used in this area?</a:t>
            </a:r>
          </a:p>
          <a:p>
            <a:r>
              <a:rPr lang="en-US" dirty="0" smtClean="0"/>
              <a:t>Write code to implement all statistical diagnostic performance measures in this lecture.  </a:t>
            </a:r>
          </a:p>
          <a:p>
            <a:r>
              <a:rPr lang="en-US" dirty="0" smtClean="0"/>
              <a:t>Download and read 1 paper on CAD in mammography and comment on their use </a:t>
            </a:r>
            <a:r>
              <a:rPr lang="en-US" dirty="0"/>
              <a:t>of diagnostic performance </a:t>
            </a:r>
            <a:r>
              <a:rPr lang="en-US" dirty="0" smtClean="0"/>
              <a:t>measures to describe their technique.</a:t>
            </a:r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Results of an Examination Compared to </a:t>
            </a:r>
            <a:r>
              <a:rPr lang="en-US" dirty="0" smtClean="0"/>
              <a:t>Reference </a:t>
            </a:r>
            <a:r>
              <a:rPr lang="en-US" dirty="0"/>
              <a:t>Standard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To </a:t>
            </a:r>
            <a:r>
              <a:rPr lang="en-US" dirty="0"/>
              <a:t>evaluate the performance of a diagnostic examination, we </a:t>
            </a:r>
            <a:r>
              <a:rPr lang="en-US" dirty="0" smtClean="0"/>
              <a:t>need to </a:t>
            </a:r>
            <a:r>
              <a:rPr lang="en-US" dirty="0"/>
              <a:t>compare its results to a reference </a:t>
            </a:r>
            <a:r>
              <a:rPr lang="en-US" dirty="0" smtClean="0"/>
              <a:t>standard</a:t>
            </a:r>
          </a:p>
          <a:p>
            <a:pPr lvl="1"/>
            <a:r>
              <a:rPr lang="en-US" dirty="0" smtClean="0"/>
              <a:t>“Gold standard”</a:t>
            </a:r>
          </a:p>
          <a:p>
            <a:r>
              <a:rPr lang="en-US" dirty="0" smtClean="0"/>
              <a:t>Typical example: to </a:t>
            </a:r>
            <a:r>
              <a:rPr lang="en-US" dirty="0"/>
              <a:t>verify each result of a </a:t>
            </a:r>
            <a:r>
              <a:rPr lang="en-US" dirty="0" smtClean="0"/>
              <a:t>diagnostic examination </a:t>
            </a:r>
            <a:r>
              <a:rPr lang="en-US" dirty="0"/>
              <a:t>for a sample of n patients </a:t>
            </a:r>
            <a:r>
              <a:rPr lang="en-US" dirty="0" smtClean="0"/>
              <a:t>with pathology report</a:t>
            </a:r>
          </a:p>
          <a:p>
            <a:r>
              <a:rPr lang="en-US" dirty="0"/>
              <a:t>Suppose that </a:t>
            </a:r>
            <a:r>
              <a:rPr lang="en-US" dirty="0" smtClean="0"/>
              <a:t>both </a:t>
            </a:r>
            <a:r>
              <a:rPr lang="en-US" dirty="0"/>
              <a:t>radiologist and </a:t>
            </a:r>
            <a:r>
              <a:rPr lang="en-US" dirty="0" smtClean="0"/>
              <a:t>pathologist </a:t>
            </a:r>
            <a:r>
              <a:rPr lang="en-US" dirty="0"/>
              <a:t>are required to give a dichotomous judgment (yes/no) about </a:t>
            </a:r>
            <a:r>
              <a:rPr lang="en-US" dirty="0" smtClean="0"/>
              <a:t>malignancy:</a:t>
            </a:r>
          </a:p>
          <a:p>
            <a:pPr lvl="1"/>
            <a:r>
              <a:rPr lang="en-US" dirty="0" smtClean="0"/>
              <a:t>True positive</a:t>
            </a:r>
          </a:p>
          <a:p>
            <a:pPr lvl="1"/>
            <a:r>
              <a:rPr lang="en-US" dirty="0" smtClean="0"/>
              <a:t>False positive</a:t>
            </a:r>
          </a:p>
          <a:p>
            <a:pPr lvl="1"/>
            <a:r>
              <a:rPr lang="en-US" dirty="0" smtClean="0"/>
              <a:t>True negative</a:t>
            </a:r>
          </a:p>
          <a:p>
            <a:pPr lvl="1"/>
            <a:r>
              <a:rPr lang="en-US" dirty="0" smtClean="0"/>
              <a:t>False negative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91318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Two-by-Two </a:t>
            </a:r>
            <a:r>
              <a:rPr lang="en-US" dirty="0"/>
              <a:t>C</a:t>
            </a:r>
            <a:r>
              <a:rPr lang="en-US" dirty="0" smtClean="0"/>
              <a:t>ontingency </a:t>
            </a:r>
            <a:r>
              <a:rPr lang="en-US" dirty="0"/>
              <a:t>T</a:t>
            </a:r>
            <a:r>
              <a:rPr lang="en-US" dirty="0" smtClean="0"/>
              <a:t>able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33" y="3535787"/>
            <a:ext cx="9008533" cy="3187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9080"/>
            <a:ext cx="9067800" cy="1899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3441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Terminology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Different terms: </a:t>
            </a:r>
            <a:r>
              <a:rPr lang="en-US" i="1" dirty="0"/>
              <a:t>cases, lesions, findings, patients</a:t>
            </a:r>
            <a:r>
              <a:rPr lang="en-US" dirty="0"/>
              <a:t>, and </a:t>
            </a:r>
            <a:r>
              <a:rPr lang="en-US" i="1" dirty="0" smtClean="0"/>
              <a:t>subjects</a:t>
            </a:r>
          </a:p>
          <a:p>
            <a:r>
              <a:rPr lang="en-US" dirty="0" smtClean="0"/>
              <a:t>Consider </a:t>
            </a:r>
            <a:r>
              <a:rPr lang="en-US" dirty="0"/>
              <a:t>the study subjects as </a:t>
            </a:r>
            <a:r>
              <a:rPr lang="en-US" i="1" dirty="0">
                <a:solidFill>
                  <a:srgbClr val="C00000"/>
                </a:solidFill>
              </a:rPr>
              <a:t>patients</a:t>
            </a:r>
            <a:r>
              <a:rPr lang="en-US" dirty="0"/>
              <a:t> when they present with symptoms </a:t>
            </a:r>
            <a:r>
              <a:rPr lang="en-US" dirty="0" smtClean="0"/>
              <a:t>or signs </a:t>
            </a:r>
            <a:r>
              <a:rPr lang="en-US" dirty="0"/>
              <a:t>for a </a:t>
            </a:r>
            <a:r>
              <a:rPr lang="en-US" dirty="0" smtClean="0"/>
              <a:t>disease</a:t>
            </a:r>
          </a:p>
          <a:p>
            <a:r>
              <a:rPr lang="en-US" dirty="0" smtClean="0"/>
              <a:t>Name </a:t>
            </a:r>
            <a:r>
              <a:rPr lang="en-US" dirty="0"/>
              <a:t>the asymptomatic </a:t>
            </a:r>
            <a:r>
              <a:rPr lang="en-US" dirty="0" smtClean="0"/>
              <a:t>persons enrolled </a:t>
            </a:r>
            <a:r>
              <a:rPr lang="en-US" dirty="0"/>
              <a:t>in population screening program only as </a:t>
            </a:r>
            <a:r>
              <a:rPr lang="en-US" i="1" dirty="0" smtClean="0">
                <a:solidFill>
                  <a:srgbClr val="C00000"/>
                </a:solidFill>
              </a:rPr>
              <a:t>subjects</a:t>
            </a:r>
          </a:p>
          <a:p>
            <a:r>
              <a:rPr lang="en-US" i="1" dirty="0" smtClean="0">
                <a:solidFill>
                  <a:srgbClr val="C00000"/>
                </a:solidFill>
              </a:rPr>
              <a:t>Statistical Unit </a:t>
            </a:r>
            <a:r>
              <a:rPr lang="en-US" dirty="0" smtClean="0"/>
              <a:t>to be considered</a:t>
            </a:r>
          </a:p>
          <a:p>
            <a:pPr lvl="1"/>
            <a:r>
              <a:rPr lang="en-US" dirty="0" smtClean="0"/>
              <a:t>Patient, organ, segment, or lesion</a:t>
            </a:r>
          </a:p>
          <a:p>
            <a:r>
              <a:rPr lang="en-US" dirty="0" smtClean="0"/>
              <a:t>Avoid </a:t>
            </a:r>
            <a:r>
              <a:rPr lang="en-US" dirty="0"/>
              <a:t>the term </a:t>
            </a:r>
            <a:r>
              <a:rPr lang="en-US" i="1" dirty="0" smtClean="0">
                <a:solidFill>
                  <a:srgbClr val="C00000"/>
                </a:solidFill>
              </a:rPr>
              <a:t>case</a:t>
            </a:r>
            <a:r>
              <a:rPr lang="en-US" dirty="0" smtClean="0"/>
              <a:t> </a:t>
            </a:r>
            <a:r>
              <a:rPr lang="en-US" dirty="0"/>
              <a:t>in </a:t>
            </a:r>
            <a:r>
              <a:rPr lang="en-US" dirty="0" smtClean="0"/>
              <a:t>a scientific context</a:t>
            </a:r>
          </a:p>
          <a:p>
            <a:pPr lvl="1"/>
            <a:r>
              <a:rPr lang="en-US" dirty="0" smtClean="0"/>
              <a:t>Ambiguous because </a:t>
            </a:r>
            <a:r>
              <a:rPr lang="en-US" dirty="0"/>
              <a:t>it can be used for both patients and </a:t>
            </a:r>
            <a:r>
              <a:rPr lang="en-US" dirty="0" smtClean="0"/>
              <a:t>lesions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84937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Measures of Diagnostic Performance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4" y="1528307"/>
            <a:ext cx="8841316" cy="84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5269" y="2409049"/>
            <a:ext cx="8495758" cy="3839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10187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Measures of Diagnostic Performance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684" y="1528307"/>
            <a:ext cx="8841316" cy="8413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" y="2331508"/>
            <a:ext cx="8661400" cy="37388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870" y="6112933"/>
            <a:ext cx="8956020" cy="694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34333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Sensitivity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Sensitivity: the ability </a:t>
            </a:r>
            <a:r>
              <a:rPr lang="en-US" dirty="0" smtClean="0"/>
              <a:t>to identify </a:t>
            </a:r>
            <a:r>
              <a:rPr lang="en-US" dirty="0"/>
              <a:t>the presence of a </a:t>
            </a:r>
            <a:r>
              <a:rPr lang="en-US" dirty="0" smtClean="0"/>
              <a:t>disease</a:t>
            </a:r>
          </a:p>
          <a:p>
            <a:r>
              <a:rPr lang="en-US" dirty="0"/>
              <a:t>Example [SARDANELLI ET AL, 2004]: Sensitivity of mammography and dynamic </a:t>
            </a:r>
            <a:r>
              <a:rPr lang="en-US" dirty="0" smtClean="0"/>
              <a:t>contrast enhanced MRI for </a:t>
            </a:r>
            <a:r>
              <a:rPr lang="en-US" dirty="0"/>
              <a:t>the detection of </a:t>
            </a:r>
            <a:r>
              <a:rPr lang="en-US" dirty="0" smtClean="0"/>
              <a:t>malignant lesions </a:t>
            </a:r>
            <a:r>
              <a:rPr lang="en-US" dirty="0"/>
              <a:t>in patients candidate for mastectomy. The authors </a:t>
            </a:r>
            <a:r>
              <a:rPr lang="en-US" dirty="0" smtClean="0"/>
              <a:t>investigate 99 </a:t>
            </a:r>
            <a:r>
              <a:rPr lang="en-US" dirty="0"/>
              <a:t>breasts in 90 candidates for unilateral (n = 81) or bilateral (n = 9</a:t>
            </a:r>
            <a:r>
              <a:rPr lang="en-US" dirty="0" smtClean="0"/>
              <a:t>) mastectomy</a:t>
            </a:r>
            <a:r>
              <a:rPr lang="en-US" dirty="0"/>
              <a:t>. The reference standard, i.e. the </a:t>
            </a:r>
            <a:r>
              <a:rPr lang="en-US" dirty="0" smtClean="0"/>
              <a:t>pathology exam of the whole </a:t>
            </a:r>
            <a:r>
              <a:rPr lang="en-US" dirty="0"/>
              <a:t>excised breast, establishes the presence of 188 malignant lesions</a:t>
            </a:r>
            <a:r>
              <a:rPr lang="en-US" dirty="0" smtClean="0"/>
              <a:t>. Mammography </a:t>
            </a:r>
            <a:r>
              <a:rPr lang="en-US" dirty="0"/>
              <a:t>has 124 true positives and 64 false negatives, MR </a:t>
            </a:r>
            <a:r>
              <a:rPr lang="en-US" dirty="0" smtClean="0"/>
              <a:t>imaging 152 </a:t>
            </a:r>
            <a:r>
              <a:rPr lang="en-US" dirty="0"/>
              <a:t>true positives and 36 false negatives. </a:t>
            </a:r>
            <a:endParaRPr lang="en-US" dirty="0" smtClean="0"/>
          </a:p>
          <a:p>
            <a:pPr lvl="1"/>
            <a:r>
              <a:rPr lang="en-US" dirty="0"/>
              <a:t>S</a:t>
            </a:r>
            <a:r>
              <a:rPr lang="en-US" dirty="0" smtClean="0"/>
              <a:t>ensitivity is 124</a:t>
            </a:r>
            <a:r>
              <a:rPr lang="en-US" dirty="0"/>
              <a:t>/(124+64) = </a:t>
            </a:r>
            <a:r>
              <a:rPr lang="en-US" dirty="0" smtClean="0"/>
              <a:t>0.66 (66%) </a:t>
            </a:r>
            <a:r>
              <a:rPr lang="en-US" dirty="0"/>
              <a:t>for mammography and 152/(152+36) = 0.809 </a:t>
            </a:r>
            <a:r>
              <a:rPr lang="en-US" dirty="0" smtClean="0"/>
              <a:t>(80.9%) for MRI. </a:t>
            </a:r>
          </a:p>
          <a:p>
            <a:pPr lvl="1"/>
            <a:r>
              <a:rPr lang="en-US" dirty="0" smtClean="0"/>
              <a:t>The </a:t>
            </a:r>
            <a:r>
              <a:rPr lang="en-US" dirty="0"/>
              <a:t>FN rate is 0.340 (</a:t>
            </a:r>
            <a:r>
              <a:rPr lang="en-US" dirty="0" smtClean="0"/>
              <a:t>34.0%) </a:t>
            </a:r>
            <a:r>
              <a:rPr lang="en-US" dirty="0"/>
              <a:t>and 0.191 (</a:t>
            </a:r>
            <a:r>
              <a:rPr lang="en-US" dirty="0" smtClean="0"/>
              <a:t>19.1%), </a:t>
            </a:r>
            <a:r>
              <a:rPr lang="en-US" dirty="0"/>
              <a:t>respectively. </a:t>
            </a:r>
            <a:endParaRPr lang="en-US" dirty="0" smtClean="0"/>
          </a:p>
          <a:p>
            <a:pPr lvl="1"/>
            <a:r>
              <a:rPr lang="en-US" dirty="0" smtClean="0"/>
              <a:t>Note </a:t>
            </a:r>
            <a:r>
              <a:rPr lang="en-US" dirty="0"/>
              <a:t>that the statistical unit is the lesion and not </a:t>
            </a:r>
            <a:r>
              <a:rPr lang="en-US" dirty="0" smtClean="0"/>
              <a:t>the patient </a:t>
            </a:r>
            <a:r>
              <a:rPr lang="en-US" dirty="0"/>
              <a:t>or the </a:t>
            </a:r>
            <a:r>
              <a:rPr lang="en-US" dirty="0" smtClean="0"/>
              <a:t>breast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051349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1196</TotalTime>
  <Words>2218</Words>
  <Application>Microsoft Office PowerPoint</Application>
  <PresentationFormat>On-screen Show (4:3)</PresentationFormat>
  <Paragraphs>152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5" baseType="lpstr">
      <vt:lpstr>Tw Cen MT</vt:lpstr>
      <vt:lpstr>Wingdings</vt:lpstr>
      <vt:lpstr>Wingdings 2</vt:lpstr>
      <vt:lpstr>Median</vt:lpstr>
      <vt:lpstr>Computer Aided Diagnosis: Diagnostic Performance</vt:lpstr>
      <vt:lpstr>Recommended Reference</vt:lpstr>
      <vt:lpstr>Diagnostic Performance Definitions</vt:lpstr>
      <vt:lpstr>Results of an Examination Compared to Reference Standard</vt:lpstr>
      <vt:lpstr>Two-by-Two Contingency Table</vt:lpstr>
      <vt:lpstr>Terminology </vt:lpstr>
      <vt:lpstr>Measures of Diagnostic Performance</vt:lpstr>
      <vt:lpstr>Measures of Diagnostic Performance</vt:lpstr>
      <vt:lpstr>Sensitivity</vt:lpstr>
      <vt:lpstr>Specificity </vt:lpstr>
      <vt:lpstr>Notes on Different Measures</vt:lpstr>
      <vt:lpstr>Notes on Different Measures</vt:lpstr>
      <vt:lpstr>Predictive Values</vt:lpstr>
      <vt:lpstr>Predictive Values</vt:lpstr>
      <vt:lpstr>Overall Accuracy</vt:lpstr>
      <vt:lpstr>Measures vs. Disease Prevalence</vt:lpstr>
      <vt:lpstr>Measures vs. Disease Prevalence</vt:lpstr>
      <vt:lpstr>Example: Predictive Values of Clinical and Screening Mammography</vt:lpstr>
      <vt:lpstr>Example: Predictive Values of Clinical and Screening Mammography</vt:lpstr>
      <vt:lpstr>Example: Predictive Values of Clinical and Screening Mammography</vt:lpstr>
      <vt:lpstr>Notes</vt:lpstr>
      <vt:lpstr>Bayesian vs. Frequentist Statistics</vt:lpstr>
      <vt:lpstr>Bayes’ Theorem</vt:lpstr>
      <vt:lpstr>Bayesian Statistics</vt:lpstr>
      <vt:lpstr>Bayesian Statistics</vt:lpstr>
      <vt:lpstr>Fagan’s Bayesian Nomogram</vt:lpstr>
      <vt:lpstr>Graphs of Conditional Probability (GCP)</vt:lpstr>
      <vt:lpstr>Thresholds and Cutoff</vt:lpstr>
      <vt:lpstr>Role of Disease Spectrum</vt:lpstr>
      <vt:lpstr>Receiver Operator Characteristic (ROC) Curve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223</cp:revision>
  <dcterms:created xsi:type="dcterms:W3CDTF">2006-08-16T00:00:00Z</dcterms:created>
  <dcterms:modified xsi:type="dcterms:W3CDTF">2016-01-25T11:20:14Z</dcterms:modified>
</cp:coreProperties>
</file>