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2" r:id="rId3"/>
    <p:sldId id="306" r:id="rId4"/>
    <p:sldId id="304" r:id="rId5"/>
    <p:sldId id="305" r:id="rId6"/>
    <p:sldId id="308" r:id="rId7"/>
    <p:sldId id="309" r:id="rId8"/>
    <p:sldId id="314" r:id="rId9"/>
    <p:sldId id="310" r:id="rId10"/>
    <p:sldId id="318" r:id="rId11"/>
    <p:sldId id="322" r:id="rId12"/>
    <p:sldId id="319" r:id="rId13"/>
    <p:sldId id="320" r:id="rId14"/>
    <p:sldId id="321" r:id="rId15"/>
    <p:sldId id="316" r:id="rId16"/>
    <p:sldId id="28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7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1/26/2016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gif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1144" y="2209800"/>
            <a:ext cx="7652656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Medical Image Manipulation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Contrast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Window and Level </a:t>
            </a:r>
          </a:p>
          <a:p>
            <a:r>
              <a:rPr lang="en-US" dirty="0" smtClean="0"/>
              <a:t>Nonlinear curve (e.g., gamma correction)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970" y="2702348"/>
            <a:ext cx="4796821" cy="40576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05" y="2702348"/>
            <a:ext cx="3160377" cy="387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15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Resizing Using Interpolation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Nearest Neighbor Interpolation</a:t>
            </a:r>
          </a:p>
          <a:p>
            <a:r>
              <a:rPr lang="en-US" dirty="0" smtClean="0"/>
              <a:t>Bilinear Interpolation</a:t>
            </a:r>
          </a:p>
          <a:p>
            <a:r>
              <a:rPr lang="en-US" dirty="0" err="1" smtClean="0"/>
              <a:t>Bicubic</a:t>
            </a:r>
            <a:r>
              <a:rPr lang="en-US" dirty="0" smtClean="0"/>
              <a:t> Interpolation</a:t>
            </a:r>
          </a:p>
          <a:p>
            <a:r>
              <a:rPr lang="en-US" dirty="0" smtClean="0"/>
              <a:t>Fourier (</a:t>
            </a:r>
            <a:r>
              <a:rPr lang="en-US" dirty="0" err="1" smtClean="0"/>
              <a:t>Sinc</a:t>
            </a:r>
            <a:r>
              <a:rPr lang="en-US" dirty="0" smtClean="0"/>
              <a:t>) Interpolation  (Best)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28" y="3852151"/>
            <a:ext cx="6259286" cy="2878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889" y="2116783"/>
            <a:ext cx="3437825" cy="154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08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Domain Image Filters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52337" y="2288323"/>
            <a:ext cx="4591663" cy="3589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4" y="2357265"/>
            <a:ext cx="4504286" cy="319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26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Domain Image </a:t>
            </a:r>
            <a:r>
              <a:rPr lang="en-US" dirty="0" smtClean="0"/>
              <a:t>Filters: Types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116" y="2018747"/>
            <a:ext cx="3705481" cy="92856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9197" y="1604397"/>
            <a:ext cx="1487074" cy="1360323"/>
            <a:chOff x="622147" y="2487777"/>
            <a:chExt cx="1487074" cy="13603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397" y="2884714"/>
              <a:ext cx="988574" cy="96338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22147" y="2487777"/>
              <a:ext cx="1487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Average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939143" y="1652380"/>
            <a:ext cx="2656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Roberts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92" y="4653888"/>
            <a:ext cx="4397829" cy="22041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4030" y="3643233"/>
            <a:ext cx="4571999" cy="1191993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894761" y="1632002"/>
            <a:ext cx="1487074" cy="1412224"/>
            <a:chOff x="7148761" y="1632002"/>
            <a:chExt cx="1487074" cy="141222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88719" y="2001334"/>
              <a:ext cx="1076812" cy="104289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148761" y="1632002"/>
              <a:ext cx="1487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Prewitt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97278" y="5371340"/>
            <a:ext cx="3450772" cy="1390488"/>
            <a:chOff x="5595257" y="3854979"/>
            <a:chExt cx="3450772" cy="139048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595257" y="4272643"/>
              <a:ext cx="3450772" cy="97282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577106" y="3854979"/>
              <a:ext cx="1487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Sobel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Right Arrow 19"/>
          <p:cNvSpPr/>
          <p:nvPr/>
        </p:nvSpPr>
        <p:spPr>
          <a:xfrm rot="5400000">
            <a:off x="2849989" y="3678930"/>
            <a:ext cx="1268695" cy="450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16200000">
            <a:off x="8017107" y="5058844"/>
            <a:ext cx="729455" cy="450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5400000">
            <a:off x="7082529" y="3163865"/>
            <a:ext cx="508145" cy="450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2701805">
            <a:off x="5262235" y="3059089"/>
            <a:ext cx="620062" cy="450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96" y="3390736"/>
            <a:ext cx="2404024" cy="1263152"/>
          </a:xfrm>
          <a:prstGeom prst="rect">
            <a:avLst/>
          </a:prstGeom>
        </p:spPr>
      </p:pic>
      <p:sp>
        <p:nvSpPr>
          <p:cNvPr id="26" name="Right Arrow 25"/>
          <p:cNvSpPr/>
          <p:nvPr/>
        </p:nvSpPr>
        <p:spPr>
          <a:xfrm rot="5400000">
            <a:off x="1464858" y="2930655"/>
            <a:ext cx="403065" cy="450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11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Domain Image Filters: Types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022" y="4416960"/>
            <a:ext cx="6645956" cy="1514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840" y="1949965"/>
            <a:ext cx="1624320" cy="165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948" y="1922671"/>
            <a:ext cx="1675080" cy="167904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4310743" y="3716484"/>
            <a:ext cx="522514" cy="6178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520543" y="3716484"/>
            <a:ext cx="522514" cy="6178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28463" y="1652380"/>
            <a:ext cx="1487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Laplacian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33951" y="1652380"/>
            <a:ext cx="1487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High-Boost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Quantitative Quality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Signal-to-Noise Ratio (SNR)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Contrast-to-Noise </a:t>
            </a:r>
            <a:r>
              <a:rPr lang="en-US" dirty="0"/>
              <a:t>Ratio</a:t>
            </a:r>
            <a:r>
              <a:rPr lang="en-US" dirty="0" smtClean="0"/>
              <a:t> (CNR)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029" y="2036640"/>
            <a:ext cx="4519259" cy="19964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48" y="5205000"/>
            <a:ext cx="3705481" cy="127200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48" y="2494363"/>
            <a:ext cx="3756241" cy="128472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114" y="4376057"/>
            <a:ext cx="2366554" cy="238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50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Research Problem #1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Roger </a:t>
            </a:r>
            <a:r>
              <a:rPr lang="en-US" dirty="0"/>
              <a:t>Bourne, </a:t>
            </a:r>
            <a:r>
              <a:rPr lang="en-US" i="1" dirty="0"/>
              <a:t>Fundamentals of Digital Imaging in Medicine</a:t>
            </a:r>
            <a:r>
              <a:rPr lang="en-US" dirty="0"/>
              <a:t>, Springer-</a:t>
            </a:r>
            <a:r>
              <a:rPr lang="en-US" dirty="0" err="1"/>
              <a:t>Verlag</a:t>
            </a:r>
            <a:r>
              <a:rPr lang="en-US" dirty="0"/>
              <a:t>, London, 2010.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2667000"/>
            <a:ext cx="2476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78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980" name="Picture 4" descr="Imag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596" y="2329542"/>
            <a:ext cx="1969747" cy="443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</a:t>
            </a:r>
            <a:r>
              <a:rPr lang="en-US" dirty="0"/>
              <a:t>Imaging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Methodology to measure and map a useful property of human tissues</a:t>
            </a:r>
          </a:p>
          <a:p>
            <a:r>
              <a:rPr lang="en-US" dirty="0"/>
              <a:t>Non-invasive or minimally-invasive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Reflection – photography, ultrasound</a:t>
            </a:r>
          </a:p>
          <a:p>
            <a:pPr lvl="1"/>
            <a:r>
              <a:rPr lang="en-US" dirty="0"/>
              <a:t>Transmission – x-rays</a:t>
            </a:r>
          </a:p>
          <a:p>
            <a:pPr lvl="1"/>
            <a:r>
              <a:rPr lang="en-US" dirty="0"/>
              <a:t>Radiation – MRI, PET/SPECT</a:t>
            </a:r>
          </a:p>
          <a:p>
            <a:endParaRPr lang="en-US" dirty="0"/>
          </a:p>
        </p:txBody>
      </p:sp>
      <p:pic>
        <p:nvPicPr>
          <p:cNvPr id="6" name="Picture 4" descr="5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463" y="5092989"/>
            <a:ext cx="1946949" cy="146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xray_chest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45" y="5091032"/>
            <a:ext cx="1694161" cy="14621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ase003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275" y="5091685"/>
            <a:ext cx="1948688" cy="146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Yasser\Desktop\MRI_BRAIN_SCA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913" y="5090970"/>
            <a:ext cx="1278175" cy="146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9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Analog and Digital Systems</a:t>
            </a:r>
            <a:endParaRPr lang="en-US" dirty="0"/>
          </a:p>
        </p:txBody>
      </p:sp>
      <p:pic>
        <p:nvPicPr>
          <p:cNvPr id="7172" name="Picture 4" descr="C:\Users\Yasser\Desktop\view_box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636" y="2260677"/>
            <a:ext cx="1009506" cy="162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Yasser\Desktop\X-Ray-Film-Casset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76" y="2377828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Yasser\Desktop\fuji_xl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366" y="4500105"/>
            <a:ext cx="1256152" cy="156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Yasser\Desktop\canon_flat_panel_detector_55c-thumb-450x4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184" y="4454549"/>
            <a:ext cx="1417458" cy="154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42" y="2180090"/>
            <a:ext cx="2656699" cy="164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C:\Users\Yasser\Desktop\dr3500cs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698872"/>
            <a:ext cx="1587500" cy="97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42" y="4454550"/>
            <a:ext cx="2076450" cy="146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C:\Users\Yasser\Desktop\X-Ray-Film-Processor-SX-380F-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101" y="2236206"/>
            <a:ext cx="1738531" cy="205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385650" y="2856139"/>
            <a:ext cx="425450" cy="43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5295939" y="4917819"/>
            <a:ext cx="425450" cy="43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3051142" y="4917819"/>
            <a:ext cx="425450" cy="43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4651342" y="2889327"/>
            <a:ext cx="425450" cy="43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82" name="Picture 14" descr="C:\Users\Yasser\Desktop\Kodak-X-Ray-Film-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0477"/>
            <a:ext cx="1016648" cy="107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12578" y="1745811"/>
            <a:ext cx="1391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Analog (Film)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41484" y="6306661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Digital (Filmless)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71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Analog (Film) vs. Digital Images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Contrast enhancement in digital systems allows much better viewing</a:t>
            </a: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8" y="2185613"/>
            <a:ext cx="7949746" cy="467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44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Image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844143"/>
          </a:xfrm>
        </p:spPr>
        <p:txBody>
          <a:bodyPr>
            <a:normAutofit/>
          </a:bodyPr>
          <a:lstStyle/>
          <a:p>
            <a:r>
              <a:rPr lang="en-US" dirty="0" smtClean="0"/>
              <a:t>Pixels</a:t>
            </a:r>
          </a:p>
          <a:p>
            <a:pPr lvl="1"/>
            <a:r>
              <a:rPr lang="en-US" dirty="0" smtClean="0"/>
              <a:t>Physical element of sensor array</a:t>
            </a:r>
          </a:p>
          <a:p>
            <a:pPr lvl="1"/>
            <a:r>
              <a:rPr lang="en-US" dirty="0" smtClean="0"/>
              <a:t>Element of image matrix inside a computer</a:t>
            </a:r>
          </a:p>
          <a:p>
            <a:pPr lvl="1"/>
            <a:r>
              <a:rPr lang="en-US" dirty="0" smtClean="0"/>
              <a:t>Element of display monitor</a:t>
            </a:r>
          </a:p>
          <a:p>
            <a:r>
              <a:rPr lang="en-US" dirty="0"/>
              <a:t>Image Size, Scale, and </a:t>
            </a:r>
            <a:r>
              <a:rPr lang="en-US" dirty="0" smtClean="0"/>
              <a:t>Resolution (Sampling)</a:t>
            </a:r>
          </a:p>
          <a:p>
            <a:pPr lvl="1"/>
            <a:r>
              <a:rPr lang="en-US" dirty="0" smtClean="0"/>
              <a:t>Example: FOV= 20cm x 20cm, Matrix= 256 x 256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270" y="4238665"/>
            <a:ext cx="4671459" cy="258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40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Image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Bit Depth (Quantization)</a:t>
            </a:r>
          </a:p>
          <a:p>
            <a:pPr lvl="1"/>
            <a:r>
              <a:rPr lang="en-US" dirty="0"/>
              <a:t>Example: typical 10-12 bits for medical images, 8-bits for displays</a:t>
            </a:r>
          </a:p>
          <a:p>
            <a:pPr lvl="1"/>
            <a:r>
              <a:rPr lang="en-US" dirty="0"/>
              <a:t>Humans can reliably distinguish only about 32 gray scale levels</a:t>
            </a:r>
          </a:p>
          <a:p>
            <a:r>
              <a:rPr lang="en-US" dirty="0"/>
              <a:t>Lookup Tables (grayscale or color)</a:t>
            </a:r>
          </a:p>
          <a:p>
            <a:r>
              <a:rPr lang="en-US" dirty="0"/>
              <a:t>Image Metadata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922" y="3258944"/>
            <a:ext cx="3481450" cy="34720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17" y="5202909"/>
            <a:ext cx="4010733" cy="1528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117" y="3880329"/>
            <a:ext cx="4974481" cy="113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7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Domain vs. Fourier Domain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Spatial domain is the natural domain of image display</a:t>
            </a:r>
          </a:p>
          <a:p>
            <a:r>
              <a:rPr lang="en-US" dirty="0" smtClean="0"/>
              <a:t>Fourier domain is the natural domain of raw data in some modalities such as MRI </a:t>
            </a:r>
          </a:p>
          <a:p>
            <a:pPr lvl="1"/>
            <a:r>
              <a:rPr lang="en-US" dirty="0" smtClean="0"/>
              <a:t>2DFT is used for reconstruction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" y="4421503"/>
            <a:ext cx="4242023" cy="1900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044" y="3864723"/>
            <a:ext cx="4680956" cy="24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Quality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Adequate </a:t>
            </a:r>
            <a:r>
              <a:rPr lang="en-US" dirty="0"/>
              <a:t>contrast and </a:t>
            </a:r>
            <a:r>
              <a:rPr lang="en-US" dirty="0" smtClean="0"/>
              <a:t>resolution </a:t>
            </a:r>
            <a:r>
              <a:rPr lang="en-US" dirty="0"/>
              <a:t>and </a:t>
            </a:r>
            <a:r>
              <a:rPr lang="en-US" dirty="0" smtClean="0"/>
              <a:t>low </a:t>
            </a:r>
            <a:r>
              <a:rPr lang="en-US" dirty="0"/>
              <a:t>noise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645" y="2166258"/>
            <a:ext cx="6464709" cy="452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2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1112</TotalTime>
  <Words>289</Words>
  <Application>Microsoft Office PowerPoint</Application>
  <PresentationFormat>On-screen Show (4:3)</PresentationFormat>
  <Paragraphs>63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Tw Cen MT</vt:lpstr>
      <vt:lpstr>Wingdings</vt:lpstr>
      <vt:lpstr>Wingdings 2</vt:lpstr>
      <vt:lpstr>Median</vt:lpstr>
      <vt:lpstr>Medical Image Manipulation</vt:lpstr>
      <vt:lpstr>Recommended Reference</vt:lpstr>
      <vt:lpstr>Medical Imaging</vt:lpstr>
      <vt:lpstr>Analog and Digital Systems</vt:lpstr>
      <vt:lpstr>Analog (Film) vs. Digital Images</vt:lpstr>
      <vt:lpstr>Digital Image Characteristics</vt:lpstr>
      <vt:lpstr>Digital Image Characteristics</vt:lpstr>
      <vt:lpstr>Spatial Domain vs. Fourier Domain</vt:lpstr>
      <vt:lpstr>Image Quality Metrics</vt:lpstr>
      <vt:lpstr>Image Contrast Adjustment</vt:lpstr>
      <vt:lpstr>Image Resizing Using Interpolation</vt:lpstr>
      <vt:lpstr>Spatial Domain Image Filters</vt:lpstr>
      <vt:lpstr>Spatial Domain Image Filters: Types</vt:lpstr>
      <vt:lpstr>Spatial Domain Image Filters: Types</vt:lpstr>
      <vt:lpstr>Quantitative Quality Metrics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212</cp:revision>
  <dcterms:created xsi:type="dcterms:W3CDTF">2006-08-16T00:00:00Z</dcterms:created>
  <dcterms:modified xsi:type="dcterms:W3CDTF">2016-01-26T09:06:32Z</dcterms:modified>
</cp:coreProperties>
</file>