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8" r:id="rId3"/>
    <p:sldId id="309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-1572" y="-84"/>
      </p:cViewPr>
      <p:guideLst>
        <p:guide orient="horz" pos="21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/>
                </a:solidFill>
              </a:defRPr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2098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ARM Microcontroller: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Power Supply, Reset and Clock Control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Yasser Mostafa Kadah</a:t>
            </a:r>
            <a:endParaRPr lang="en-US" dirty="0"/>
          </a:p>
        </p:txBody>
      </p:sp>
      <p:pic>
        <p:nvPicPr>
          <p:cNvPr id="1026" name="Picture 2" descr="C:\Documents and Settings\YASSER.YMK\My Documents\Cairo Univ Logo\logo_reduc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533400"/>
            <a:ext cx="966788" cy="1190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Low-Power Modes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91" y="1557866"/>
            <a:ext cx="8617817" cy="518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635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</a:t>
            </a:r>
            <a:r>
              <a:rPr lang="en-US" dirty="0" smtClean="0"/>
              <a:t>Registers </a:t>
            </a:r>
            <a:r>
              <a:rPr lang="en-US" dirty="0"/>
              <a:t>(BKP)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2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Backup </a:t>
            </a:r>
            <a:r>
              <a:rPr lang="en-US" dirty="0"/>
              <a:t>registers are ten 16-bit registers in low and medium density devices </a:t>
            </a:r>
            <a:r>
              <a:rPr lang="en-US" dirty="0" smtClean="0"/>
              <a:t>for </a:t>
            </a:r>
            <a:r>
              <a:rPr lang="en-US" dirty="0"/>
              <a:t>storing 20 </a:t>
            </a:r>
            <a:r>
              <a:rPr lang="en-US" dirty="0" smtClean="0"/>
              <a:t>bytes </a:t>
            </a:r>
            <a:r>
              <a:rPr lang="en-US" dirty="0"/>
              <a:t>of user application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/>
              <a:t>They are implemented in the backup domain that remains powered on by V</a:t>
            </a:r>
            <a:r>
              <a:rPr lang="en-US" baseline="-25000" dirty="0"/>
              <a:t>BAT</a:t>
            </a:r>
            <a:r>
              <a:rPr lang="en-US" dirty="0"/>
              <a:t> when </a:t>
            </a:r>
            <a:r>
              <a:rPr lang="en-US" dirty="0" smtClean="0"/>
              <a:t>the V</a:t>
            </a:r>
            <a:r>
              <a:rPr lang="en-US" baseline="-25000" dirty="0" smtClean="0"/>
              <a:t>DD</a:t>
            </a:r>
            <a:r>
              <a:rPr lang="en-US" dirty="0" smtClean="0"/>
              <a:t> </a:t>
            </a:r>
            <a:r>
              <a:rPr lang="en-US" dirty="0"/>
              <a:t>power is switched off.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are not reset when the device wakes up from </a:t>
            </a:r>
            <a:r>
              <a:rPr lang="en-US" dirty="0" smtClean="0"/>
              <a:t>Standby mode </a:t>
            </a:r>
            <a:r>
              <a:rPr lang="en-US" dirty="0"/>
              <a:t>or by a system reset or power </a:t>
            </a:r>
            <a:r>
              <a:rPr lang="en-US" dirty="0" smtClean="0"/>
              <a:t>reset</a:t>
            </a:r>
            <a:endParaRPr lang="en-US" dirty="0"/>
          </a:p>
          <a:p>
            <a:r>
              <a:rPr lang="en-US" dirty="0"/>
              <a:t>In addition, the BKP control registers are used to manage the Tamper detection feature </a:t>
            </a:r>
            <a:r>
              <a:rPr lang="en-US" dirty="0" smtClean="0"/>
              <a:t>and RTC </a:t>
            </a:r>
            <a:r>
              <a:rPr lang="en-US" dirty="0"/>
              <a:t>calibration.</a:t>
            </a:r>
          </a:p>
          <a:p>
            <a:r>
              <a:rPr lang="en-US" dirty="0"/>
              <a:t>After reset, access to the Backup registers and RTC is disabled and the Backup </a:t>
            </a:r>
            <a:r>
              <a:rPr lang="en-US" dirty="0" smtClean="0"/>
              <a:t>domain (</a:t>
            </a:r>
            <a:r>
              <a:rPr lang="en-US" dirty="0"/>
              <a:t>BKP) is protected against possible parasitic write </a:t>
            </a:r>
            <a:r>
              <a:rPr lang="en-US" dirty="0" smtClean="0"/>
              <a:t>access</a:t>
            </a:r>
          </a:p>
          <a:p>
            <a:r>
              <a:rPr lang="en-US" dirty="0" smtClean="0"/>
              <a:t>To </a:t>
            </a:r>
            <a:r>
              <a:rPr lang="en-US" dirty="0"/>
              <a:t>enable access to the </a:t>
            </a:r>
            <a:r>
              <a:rPr lang="en-US" dirty="0" smtClean="0"/>
              <a:t>Backup registers </a:t>
            </a:r>
            <a:r>
              <a:rPr lang="en-US" dirty="0"/>
              <a:t>and the RTC, proceed as follows: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nable </a:t>
            </a:r>
            <a:r>
              <a:rPr lang="en-US" dirty="0"/>
              <a:t>the power and backup interface clocks by setting the PWREN and BKPEN </a:t>
            </a:r>
            <a:r>
              <a:rPr lang="en-US" dirty="0" smtClean="0"/>
              <a:t>bits in </a:t>
            </a:r>
            <a:r>
              <a:rPr lang="en-US" dirty="0"/>
              <a:t>the RCC_APB1ENR register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the DBP bit the Power Control Register (PWR_CR) to enable access to the </a:t>
            </a:r>
            <a:r>
              <a:rPr lang="en-US" dirty="0" smtClean="0"/>
              <a:t>Backup registers </a:t>
            </a:r>
            <a:r>
              <a:rPr lang="en-US" dirty="0"/>
              <a:t>and RTC.</a:t>
            </a:r>
          </a:p>
        </p:txBody>
      </p:sp>
    </p:spTree>
    <p:extLst>
      <p:ext uri="{BB962C8B-B14F-4D97-AF65-F5344CB8AC3E}">
        <p14:creationId xmlns:p14="http://schemas.microsoft.com/office/powerpoint/2010/main" val="2976416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are three types of </a:t>
            </a:r>
            <a:r>
              <a:rPr lang="en-US" dirty="0" smtClean="0"/>
              <a:t>reset:</a:t>
            </a:r>
          </a:p>
          <a:p>
            <a:pPr lvl="1"/>
            <a:r>
              <a:rPr lang="en-US" dirty="0" smtClean="0"/>
              <a:t>System Reset</a:t>
            </a:r>
          </a:p>
          <a:p>
            <a:pPr lvl="1"/>
            <a:r>
              <a:rPr lang="en-US" dirty="0" smtClean="0"/>
              <a:t>Power </a:t>
            </a:r>
            <a:r>
              <a:rPr lang="en-US" dirty="0"/>
              <a:t>Reset 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ackup domain reset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33" y="3429000"/>
            <a:ext cx="8639500" cy="3039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5425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system reset sets all registers to their reset values except the reset flags in the </a:t>
            </a:r>
            <a:r>
              <a:rPr lang="en-US" dirty="0" smtClean="0"/>
              <a:t>clock controller </a:t>
            </a:r>
            <a:r>
              <a:rPr lang="en-US" dirty="0"/>
              <a:t>CSR register and the registers in the Backup </a:t>
            </a:r>
            <a:r>
              <a:rPr lang="en-US" dirty="0" smtClean="0"/>
              <a:t>domain</a:t>
            </a:r>
          </a:p>
          <a:p>
            <a:r>
              <a:rPr lang="en-US" dirty="0"/>
              <a:t>A system reset is generated when one of the following events occurs:</a:t>
            </a:r>
          </a:p>
          <a:p>
            <a:pPr lvl="1"/>
            <a:r>
              <a:rPr lang="en-US" dirty="0" smtClean="0"/>
              <a:t>Low </a:t>
            </a:r>
            <a:r>
              <a:rPr lang="en-US" dirty="0"/>
              <a:t>level on the NRST pin (external reset)</a:t>
            </a:r>
          </a:p>
          <a:p>
            <a:pPr lvl="1"/>
            <a:r>
              <a:rPr lang="en-US" dirty="0" smtClean="0"/>
              <a:t>Window </a:t>
            </a:r>
            <a:r>
              <a:rPr lang="en-US" dirty="0"/>
              <a:t>watchdog end of count condition (WWDG reset)</a:t>
            </a:r>
          </a:p>
          <a:p>
            <a:pPr lvl="1"/>
            <a:r>
              <a:rPr lang="en-US" dirty="0" smtClean="0"/>
              <a:t>Independent </a:t>
            </a:r>
            <a:r>
              <a:rPr lang="en-US" dirty="0"/>
              <a:t>watchdog end of count condition (IWDG reset)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/>
              <a:t>reset (SW reset) </a:t>
            </a:r>
            <a:endParaRPr lang="en-US" dirty="0" smtClean="0"/>
          </a:p>
          <a:p>
            <a:pPr lvl="1"/>
            <a:r>
              <a:rPr lang="en-US" dirty="0" smtClean="0"/>
              <a:t>Low-power </a:t>
            </a:r>
            <a:r>
              <a:rPr lang="en-US" dirty="0"/>
              <a:t>management reset</a:t>
            </a:r>
          </a:p>
        </p:txBody>
      </p:sp>
    </p:spTree>
    <p:extLst>
      <p:ext uri="{BB962C8B-B14F-4D97-AF65-F5344CB8AC3E}">
        <p14:creationId xmlns:p14="http://schemas.microsoft.com/office/powerpoint/2010/main" val="423404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Reset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reset</a:t>
            </a:r>
          </a:p>
          <a:p>
            <a:pPr lvl="1"/>
            <a:r>
              <a:rPr lang="en-US" dirty="0"/>
              <a:t>The SYSRESETREQ bit in Cortex™-M3 Application Interrupt and Reset Control </a:t>
            </a:r>
            <a:r>
              <a:rPr lang="en-US" dirty="0" smtClean="0"/>
              <a:t>Register must </a:t>
            </a:r>
            <a:r>
              <a:rPr lang="en-US" dirty="0"/>
              <a:t>be set to force a software reset on the </a:t>
            </a:r>
            <a:r>
              <a:rPr lang="en-US" dirty="0" smtClean="0"/>
              <a:t>device</a:t>
            </a:r>
          </a:p>
          <a:p>
            <a:r>
              <a:rPr lang="en-US" dirty="0" smtClean="0"/>
              <a:t>Low-power </a:t>
            </a:r>
            <a:r>
              <a:rPr lang="en-US" dirty="0"/>
              <a:t>management </a:t>
            </a:r>
            <a:r>
              <a:rPr lang="en-US" dirty="0" smtClean="0"/>
              <a:t>reset:</a:t>
            </a:r>
            <a:endParaRPr lang="en-US" dirty="0"/>
          </a:p>
          <a:p>
            <a:pPr lvl="1"/>
            <a:r>
              <a:rPr lang="en-US" dirty="0" smtClean="0"/>
              <a:t>Method1: </a:t>
            </a:r>
            <a:r>
              <a:rPr lang="en-US" i="1" dirty="0">
                <a:solidFill>
                  <a:srgbClr val="FF0000"/>
                </a:solidFill>
              </a:rPr>
              <a:t>Reset generated when entering Standby mode</a:t>
            </a:r>
            <a:r>
              <a:rPr lang="en-US" dirty="0" smtClean="0"/>
              <a:t>: This </a:t>
            </a:r>
            <a:r>
              <a:rPr lang="en-US" dirty="0"/>
              <a:t>type of reset is enabled by resetting </a:t>
            </a:r>
            <a:r>
              <a:rPr lang="en-US" dirty="0" err="1"/>
              <a:t>nRST_STDBY</a:t>
            </a:r>
            <a:r>
              <a:rPr lang="en-US" dirty="0"/>
              <a:t> bit in User Option Bytes. In </a:t>
            </a:r>
            <a:r>
              <a:rPr lang="en-US" dirty="0" smtClean="0"/>
              <a:t>this case</a:t>
            </a:r>
            <a:r>
              <a:rPr lang="en-US" dirty="0"/>
              <a:t>, whenever a Standby mode entry sequence is successfully executed, the </a:t>
            </a:r>
            <a:r>
              <a:rPr lang="en-US" dirty="0" smtClean="0"/>
              <a:t>device is </a:t>
            </a:r>
            <a:r>
              <a:rPr lang="en-US" dirty="0"/>
              <a:t>reset instead of entering Standby mode.</a:t>
            </a:r>
          </a:p>
          <a:p>
            <a:pPr lvl="1"/>
            <a:r>
              <a:rPr lang="en-US" dirty="0" smtClean="0"/>
              <a:t>Method 2: </a:t>
            </a:r>
            <a:r>
              <a:rPr lang="en-US" i="1" dirty="0">
                <a:solidFill>
                  <a:srgbClr val="FF0000"/>
                </a:solidFill>
              </a:rPr>
              <a:t>Reset when entering Stop mode</a:t>
            </a:r>
            <a:r>
              <a:rPr lang="en-US" dirty="0" smtClean="0"/>
              <a:t>: This </a:t>
            </a:r>
            <a:r>
              <a:rPr lang="en-US" dirty="0"/>
              <a:t>type of reset is enabled by resetting NRST_STOP bit in User Option Bytes. In </a:t>
            </a:r>
            <a:r>
              <a:rPr lang="en-US" dirty="0" smtClean="0"/>
              <a:t>this case</a:t>
            </a:r>
            <a:r>
              <a:rPr lang="en-US" dirty="0"/>
              <a:t>, whenever a Stop mode entry sequence is successfully executed, the device </a:t>
            </a:r>
            <a:r>
              <a:rPr lang="en-US" dirty="0" smtClean="0"/>
              <a:t>is reset </a:t>
            </a:r>
            <a:r>
              <a:rPr lang="en-US" dirty="0"/>
              <a:t>instead of entering Stop mode.</a:t>
            </a:r>
          </a:p>
        </p:txBody>
      </p:sp>
    </p:spTree>
    <p:extLst>
      <p:ext uri="{BB962C8B-B14F-4D97-AF65-F5344CB8AC3E}">
        <p14:creationId xmlns:p14="http://schemas.microsoft.com/office/powerpoint/2010/main" val="322965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</a:t>
            </a:r>
            <a:r>
              <a:rPr lang="en-US" dirty="0" smtClean="0"/>
              <a:t>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power reset is generated when one of the following </a:t>
            </a:r>
            <a:r>
              <a:rPr lang="en-US" dirty="0" smtClean="0"/>
              <a:t>occurs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Power-on/power-down </a:t>
            </a:r>
            <a:r>
              <a:rPr lang="en-US" dirty="0"/>
              <a:t>reset (POR/PDR reset)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exiting Standby mode</a:t>
            </a:r>
          </a:p>
          <a:p>
            <a:r>
              <a:rPr lang="en-US" dirty="0"/>
              <a:t>A power reset sets all registers to their reset values except the Backup </a:t>
            </a:r>
            <a:r>
              <a:rPr lang="en-US" dirty="0" smtClean="0"/>
              <a:t>domain</a:t>
            </a:r>
          </a:p>
          <a:p>
            <a:pPr lvl="1"/>
            <a:r>
              <a:rPr lang="en-US" dirty="0"/>
              <a:t>These sources act on the NRST pin and it is always kept low during the delay phase. The</a:t>
            </a:r>
          </a:p>
          <a:p>
            <a:pPr lvl="1"/>
            <a:r>
              <a:rPr lang="en-US" dirty="0"/>
              <a:t>RESET </a:t>
            </a:r>
            <a:r>
              <a:rPr lang="en-US" dirty="0" smtClean="0"/>
              <a:t>vector </a:t>
            </a:r>
            <a:r>
              <a:rPr lang="en-US" dirty="0"/>
              <a:t>is fixed at address </a:t>
            </a:r>
            <a:r>
              <a:rPr lang="en-US" dirty="0" smtClean="0"/>
              <a:t>0x00000004 </a:t>
            </a:r>
            <a:r>
              <a:rPr lang="en-US" dirty="0"/>
              <a:t>in the memory </a:t>
            </a:r>
            <a:r>
              <a:rPr lang="en-US" dirty="0" smtClean="0"/>
              <a:t>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7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</a:t>
            </a:r>
            <a:r>
              <a:rPr lang="en-US" dirty="0" smtClean="0"/>
              <a:t>Domain 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Backup </a:t>
            </a:r>
            <a:r>
              <a:rPr lang="en-US" dirty="0"/>
              <a:t>domain has two specific resets that affect only the backup </a:t>
            </a:r>
            <a:r>
              <a:rPr lang="en-US" dirty="0" smtClean="0"/>
              <a:t>domain</a:t>
            </a:r>
          </a:p>
          <a:p>
            <a:r>
              <a:rPr lang="en-US" dirty="0"/>
              <a:t>backup domain reset is generated when one of the following events occurs: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/>
              <a:t>reset, triggered by setting the BDRST bit in the </a:t>
            </a:r>
            <a:r>
              <a:rPr lang="en-US" i="1" dirty="0"/>
              <a:t>Backup domain </a:t>
            </a:r>
            <a:r>
              <a:rPr lang="en-US" i="1" dirty="0" smtClean="0"/>
              <a:t>control register </a:t>
            </a:r>
            <a:r>
              <a:rPr lang="en-US" i="1" dirty="0"/>
              <a:t>(RCC_BDCR</a:t>
            </a:r>
            <a:r>
              <a:rPr lang="en-US" i="1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VDD </a:t>
            </a:r>
            <a:r>
              <a:rPr lang="en-US" dirty="0"/>
              <a:t>or VBAT power on, if both </a:t>
            </a:r>
            <a:r>
              <a:rPr lang="en-US" dirty="0" smtClean="0"/>
              <a:t>have </a:t>
            </a:r>
            <a:r>
              <a:rPr lang="en-US" dirty="0"/>
              <a:t>previously been powered </a:t>
            </a:r>
            <a:r>
              <a:rPr lang="en-US" dirty="0" smtClean="0"/>
              <a:t>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Three different clock sources can be used to drive the system clock (SYSCLK):</a:t>
            </a:r>
          </a:p>
          <a:p>
            <a:pPr lvl="1"/>
            <a:r>
              <a:rPr lang="en-US" dirty="0" smtClean="0"/>
              <a:t>HSI </a:t>
            </a:r>
            <a:r>
              <a:rPr lang="en-US" dirty="0"/>
              <a:t>oscillator clock</a:t>
            </a:r>
          </a:p>
          <a:p>
            <a:pPr lvl="1"/>
            <a:r>
              <a:rPr lang="en-US" dirty="0" smtClean="0"/>
              <a:t>HSE </a:t>
            </a:r>
            <a:r>
              <a:rPr lang="en-US" dirty="0"/>
              <a:t>oscillator clock</a:t>
            </a:r>
          </a:p>
          <a:p>
            <a:pPr lvl="1"/>
            <a:r>
              <a:rPr lang="en-US" dirty="0" smtClean="0"/>
              <a:t>PLL clock</a:t>
            </a:r>
          </a:p>
          <a:p>
            <a:r>
              <a:rPr lang="en-US" dirty="0"/>
              <a:t>The devices have the following two secondary clock sources:</a:t>
            </a:r>
          </a:p>
          <a:p>
            <a:pPr lvl="1"/>
            <a:r>
              <a:rPr lang="en-US" dirty="0" smtClean="0"/>
              <a:t>40 </a:t>
            </a:r>
            <a:r>
              <a:rPr lang="en-US" dirty="0"/>
              <a:t>kHz low speed internal RC (LSI RC) which drives the independent watchdog </a:t>
            </a:r>
            <a:r>
              <a:rPr lang="en-US" dirty="0" smtClean="0"/>
              <a:t>and optionally </a:t>
            </a:r>
            <a:r>
              <a:rPr lang="en-US" dirty="0"/>
              <a:t>the RTC used for Auto-wakeup from Stop/Standby </a:t>
            </a:r>
            <a:r>
              <a:rPr lang="en-US" dirty="0" smtClean="0"/>
              <a:t>mode</a:t>
            </a:r>
            <a:endParaRPr lang="en-US" dirty="0"/>
          </a:p>
          <a:p>
            <a:pPr lvl="1"/>
            <a:r>
              <a:rPr lang="en-US" dirty="0" smtClean="0"/>
              <a:t>32.768 </a:t>
            </a:r>
            <a:r>
              <a:rPr lang="en-US" dirty="0"/>
              <a:t>kHz low speed external crystal (LSE crystal) which optionally drives the </a:t>
            </a:r>
            <a:r>
              <a:rPr lang="en-US" dirty="0" smtClean="0"/>
              <a:t>real-time clock </a:t>
            </a:r>
            <a:r>
              <a:rPr lang="en-US" dirty="0"/>
              <a:t>(RTCCLK)</a:t>
            </a:r>
          </a:p>
          <a:p>
            <a:r>
              <a:rPr lang="en-US" dirty="0"/>
              <a:t>Each clock source can be switched on or off independently when it is not used, to </a:t>
            </a:r>
            <a:r>
              <a:rPr lang="en-US" dirty="0" smtClean="0"/>
              <a:t>optimize power consumption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409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Tree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394" y="1520676"/>
            <a:ext cx="5554134" cy="5303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291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HSE </a:t>
            </a:r>
            <a:r>
              <a:rPr lang="en-US" dirty="0" smtClean="0"/>
              <a:t>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high speed external clock signal (HSE) can be generated from two possible </a:t>
            </a:r>
            <a:r>
              <a:rPr lang="en-US" dirty="0" smtClean="0"/>
              <a:t>clock sources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HSE </a:t>
            </a:r>
            <a:r>
              <a:rPr lang="en-US" dirty="0"/>
              <a:t>external crystal/ceramic resonator</a:t>
            </a:r>
          </a:p>
          <a:p>
            <a:pPr lvl="1"/>
            <a:r>
              <a:rPr lang="en-US" dirty="0" smtClean="0"/>
              <a:t>HSE </a:t>
            </a:r>
            <a:r>
              <a:rPr lang="en-US" dirty="0"/>
              <a:t>user external clock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336" y="3200400"/>
            <a:ext cx="5061664" cy="2633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666157" y="3471863"/>
            <a:ext cx="3067641" cy="2218267"/>
            <a:chOff x="657691" y="3530600"/>
            <a:chExt cx="3067641" cy="2218267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691" y="3530600"/>
              <a:ext cx="3067641" cy="2218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2650" y="3937000"/>
              <a:ext cx="1115483" cy="3058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96" y="6039909"/>
            <a:ext cx="18954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409" y="6026150"/>
            <a:ext cx="21526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21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STM32F100xx Advanced ARM-Based 32-Bit MCUs</a:t>
            </a:r>
            <a:r>
              <a:rPr lang="en-US" dirty="0" smtClean="0"/>
              <a:t>, RM0041 Reference Manual, ST Microelectronics (Available Online)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851" y="2431116"/>
            <a:ext cx="2944298" cy="423215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579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HSI </a:t>
            </a:r>
            <a:r>
              <a:rPr lang="en-US" dirty="0" smtClean="0"/>
              <a:t>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7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High Speed Internal (HIS) </a:t>
            </a:r>
            <a:r>
              <a:rPr lang="en-US" dirty="0"/>
              <a:t>clock signal is generated from an internal 8 MHz RC Oscillator and can be </a:t>
            </a:r>
            <a:r>
              <a:rPr lang="en-US" dirty="0" smtClean="0"/>
              <a:t>used directly </a:t>
            </a:r>
            <a:r>
              <a:rPr lang="en-US" dirty="0"/>
              <a:t>as a system clock or divided by 2 to be used as PLL </a:t>
            </a:r>
            <a:r>
              <a:rPr lang="en-US" dirty="0" smtClean="0"/>
              <a:t>input</a:t>
            </a:r>
            <a:endParaRPr lang="en-US" dirty="0"/>
          </a:p>
          <a:p>
            <a:r>
              <a:rPr lang="en-US" dirty="0"/>
              <a:t>The HSI RC oscillator has the advantage of providing a clock source at low cost (no </a:t>
            </a:r>
            <a:r>
              <a:rPr lang="en-US" dirty="0" smtClean="0"/>
              <a:t>external components)</a:t>
            </a:r>
          </a:p>
          <a:p>
            <a:r>
              <a:rPr lang="en-US" dirty="0" smtClean="0"/>
              <a:t>It </a:t>
            </a:r>
            <a:r>
              <a:rPr lang="en-US" dirty="0"/>
              <a:t>also has a faster startup time than the HSE crystal oscillator however, </a:t>
            </a:r>
            <a:r>
              <a:rPr lang="en-US" dirty="0" smtClean="0"/>
              <a:t>even with </a:t>
            </a:r>
            <a:r>
              <a:rPr lang="en-US" dirty="0"/>
              <a:t>calibration the frequency is less accurate than an external crystal oscillator or </a:t>
            </a:r>
            <a:r>
              <a:rPr lang="en-US" dirty="0" smtClean="0"/>
              <a:t>ceramic resonator</a:t>
            </a:r>
          </a:p>
          <a:p>
            <a:r>
              <a:rPr lang="en-US" dirty="0"/>
              <a:t>RC oscillator frequencies can vary from one chip to another due </a:t>
            </a:r>
            <a:r>
              <a:rPr lang="en-US" dirty="0" smtClean="0"/>
              <a:t>to  </a:t>
            </a:r>
            <a:r>
              <a:rPr lang="en-US" dirty="0"/>
              <a:t>manufacturing </a:t>
            </a:r>
            <a:r>
              <a:rPr lang="en-US" dirty="0" smtClean="0"/>
              <a:t>process variations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device is factory calibrated by ST for 1% accuracy at TA=25°C.</a:t>
            </a:r>
          </a:p>
          <a:p>
            <a:pPr lvl="1"/>
            <a:r>
              <a:rPr lang="en-US" dirty="0"/>
              <a:t>After reset, the factory calibration value is loaded in the HSICAL[7:0] bits in the Clock </a:t>
            </a:r>
            <a:r>
              <a:rPr lang="en-US" dirty="0" smtClean="0"/>
              <a:t>control register </a:t>
            </a:r>
            <a:r>
              <a:rPr lang="en-US" dirty="0"/>
              <a:t>(RCC_CR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You can trim the HSI frequency in the application using the HSITRIM[4:0</a:t>
            </a:r>
            <a:r>
              <a:rPr lang="en-US" dirty="0" smtClean="0"/>
              <a:t>] bits </a:t>
            </a:r>
            <a:r>
              <a:rPr lang="en-US" dirty="0"/>
              <a:t>in the Clock control register (RCC_CR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78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internal PLL can be used to multiply the HSI RC output or HSE oscillator divided </a:t>
            </a:r>
            <a:r>
              <a:rPr lang="en-US" dirty="0" smtClean="0"/>
              <a:t>by 1:16 </a:t>
            </a:r>
            <a:r>
              <a:rPr lang="en-US" dirty="0"/>
              <a:t>output clock </a:t>
            </a:r>
            <a:r>
              <a:rPr lang="en-US" dirty="0" smtClean="0"/>
              <a:t>frequency</a:t>
            </a:r>
            <a:endParaRPr lang="en-US" dirty="0"/>
          </a:p>
          <a:p>
            <a:r>
              <a:rPr lang="en-US" dirty="0"/>
              <a:t>The PLL configuration (selection of HSI oscillator divided by 2 or HSE oscillator for </a:t>
            </a:r>
            <a:r>
              <a:rPr lang="en-US" dirty="0" smtClean="0"/>
              <a:t>PLL input </a:t>
            </a:r>
            <a:r>
              <a:rPr lang="en-US" dirty="0"/>
              <a:t>clock, and multiplication factor) must be done before enabling the </a:t>
            </a:r>
            <a:r>
              <a:rPr lang="en-US" dirty="0" smtClean="0"/>
              <a:t>PLL</a:t>
            </a:r>
          </a:p>
          <a:p>
            <a:pPr lvl="1"/>
            <a:r>
              <a:rPr lang="en-US" dirty="0" smtClean="0"/>
              <a:t>Once </a:t>
            </a:r>
            <a:r>
              <a:rPr lang="en-US" dirty="0"/>
              <a:t>the </a:t>
            </a:r>
            <a:r>
              <a:rPr lang="en-US" dirty="0" smtClean="0"/>
              <a:t>PLL enabled</a:t>
            </a:r>
            <a:r>
              <a:rPr lang="en-US" dirty="0"/>
              <a:t>, these parameters cannot be </a:t>
            </a:r>
            <a:r>
              <a:rPr lang="en-US" dirty="0" smtClean="0"/>
              <a:t>changed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PLL output frequency must be in the range of 16-24 </a:t>
            </a:r>
            <a:r>
              <a:rPr lang="en-US" dirty="0" smtClean="0"/>
              <a:t>MHz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77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Speed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LSE crystal is a 32.768 kHz Low Speed External crystal or ceramic </a:t>
            </a:r>
            <a:r>
              <a:rPr lang="en-US" dirty="0" smtClean="0"/>
              <a:t>resonator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has </a:t>
            </a:r>
            <a:r>
              <a:rPr lang="en-US" dirty="0" smtClean="0"/>
              <a:t>the advantage </a:t>
            </a:r>
            <a:r>
              <a:rPr lang="en-US" dirty="0"/>
              <a:t>providing a low-power but highly accurate clock source to the real-time </a:t>
            </a:r>
            <a:r>
              <a:rPr lang="en-US" dirty="0" smtClean="0"/>
              <a:t>clock peripheral </a:t>
            </a:r>
            <a:r>
              <a:rPr lang="en-US" dirty="0"/>
              <a:t>(RTC) for clock/calendar or other timing </a:t>
            </a:r>
            <a:r>
              <a:rPr lang="en-US" dirty="0" smtClean="0"/>
              <a:t>functions</a:t>
            </a:r>
          </a:p>
          <a:p>
            <a:r>
              <a:rPr lang="en-US" dirty="0"/>
              <a:t>The LSI RC acts as an low-power clock source that can be kept running in Stop </a:t>
            </a:r>
            <a:r>
              <a:rPr lang="en-US" dirty="0" smtClean="0"/>
              <a:t>and Standby </a:t>
            </a:r>
            <a:r>
              <a:rPr lang="en-US" dirty="0"/>
              <a:t>mode for the independent watchdog (IWDG) and Auto-wakeup unit (</a:t>
            </a:r>
            <a:r>
              <a:rPr lang="en-US" dirty="0" smtClean="0"/>
              <a:t>AWU)</a:t>
            </a:r>
          </a:p>
          <a:p>
            <a:pPr lvl="1"/>
            <a:r>
              <a:rPr lang="en-US" dirty="0" smtClean="0"/>
              <a:t>The clock </a:t>
            </a:r>
            <a:r>
              <a:rPr lang="en-US" dirty="0"/>
              <a:t>frequency is around 40 kHz.</a:t>
            </a:r>
          </a:p>
        </p:txBody>
      </p:sp>
    </p:spTree>
    <p:extLst>
      <p:ext uri="{BB962C8B-B14F-4D97-AF65-F5344CB8AC3E}">
        <p14:creationId xmlns:p14="http://schemas.microsoft.com/office/powerpoint/2010/main" val="2158779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Clock </a:t>
            </a:r>
            <a:r>
              <a:rPr lang="en-US" dirty="0"/>
              <a:t>(SYSCLK) </a:t>
            </a: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a system reset, the HSI oscillator is selected as system </a:t>
            </a:r>
            <a:r>
              <a:rPr lang="en-US" dirty="0" smtClean="0"/>
              <a:t>clock</a:t>
            </a:r>
          </a:p>
          <a:p>
            <a:r>
              <a:rPr lang="en-US" dirty="0" smtClean="0"/>
              <a:t>When </a:t>
            </a:r>
            <a:r>
              <a:rPr lang="en-US" dirty="0"/>
              <a:t>a clock source </a:t>
            </a:r>
            <a:r>
              <a:rPr lang="en-US" dirty="0" smtClean="0"/>
              <a:t>is used </a:t>
            </a:r>
            <a:r>
              <a:rPr lang="en-US" dirty="0"/>
              <a:t>directly or through the PLL as system clock, it is not possible to stop </a:t>
            </a:r>
            <a:r>
              <a:rPr lang="en-US" dirty="0" smtClean="0"/>
              <a:t>it</a:t>
            </a:r>
            <a:endParaRPr lang="en-US" dirty="0"/>
          </a:p>
          <a:p>
            <a:r>
              <a:rPr lang="en-US" dirty="0"/>
              <a:t>A switch from one clock source to another occurs only if the target clock source is </a:t>
            </a:r>
            <a:r>
              <a:rPr lang="en-US" dirty="0" smtClean="0"/>
              <a:t>ready (</a:t>
            </a:r>
            <a:r>
              <a:rPr lang="en-US" dirty="0"/>
              <a:t>clock stable after startup delay or PLL </a:t>
            </a:r>
            <a:r>
              <a:rPr lang="en-US" dirty="0" smtClean="0"/>
              <a:t>locked)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a clock source which is not yet ready </a:t>
            </a:r>
            <a:r>
              <a:rPr lang="en-US" dirty="0" smtClean="0"/>
              <a:t>is selected</a:t>
            </a:r>
            <a:r>
              <a:rPr lang="en-US" dirty="0"/>
              <a:t>, the switch will occur when the clock source will be </a:t>
            </a:r>
            <a:r>
              <a:rPr lang="en-US" dirty="0" smtClean="0"/>
              <a:t>ready</a:t>
            </a:r>
          </a:p>
          <a:p>
            <a:pPr lvl="1"/>
            <a:r>
              <a:rPr lang="en-US" dirty="0" smtClean="0"/>
              <a:t>Status </a:t>
            </a:r>
            <a:r>
              <a:rPr lang="en-US" dirty="0"/>
              <a:t>bits in the </a:t>
            </a:r>
            <a:r>
              <a:rPr lang="en-US" dirty="0" smtClean="0"/>
              <a:t>Clock control </a:t>
            </a:r>
            <a:r>
              <a:rPr lang="en-US" dirty="0"/>
              <a:t>register (RCC_CR) indicate which clock(s) is (are) ready and which clock is </a:t>
            </a:r>
            <a:r>
              <a:rPr lang="en-US" dirty="0" smtClean="0"/>
              <a:t>currently used </a:t>
            </a:r>
            <a:r>
              <a:rPr lang="en-US" dirty="0"/>
              <a:t>as system </a:t>
            </a:r>
            <a:r>
              <a:rPr lang="en-US" dirty="0" smtClean="0"/>
              <a:t>clock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19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Security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Clock Security System can be activated by software. In this case, the clock detector </a:t>
            </a:r>
            <a:r>
              <a:rPr lang="en-US" dirty="0" smtClean="0"/>
              <a:t>is enabled </a:t>
            </a:r>
            <a:r>
              <a:rPr lang="en-US" dirty="0"/>
              <a:t>after the HSE oscillator startup delay, and disabled when this oscillator is stopped.</a:t>
            </a:r>
          </a:p>
          <a:p>
            <a:r>
              <a:rPr lang="en-US" dirty="0"/>
              <a:t>If a failure is detected on the HSE clock, the HSE oscillator is automatically disabled, a </a:t>
            </a:r>
            <a:r>
              <a:rPr lang="en-US" dirty="0" smtClean="0"/>
              <a:t>clock failure </a:t>
            </a:r>
            <a:r>
              <a:rPr lang="en-US" dirty="0"/>
              <a:t>event is sent to the break input of the advanced-control timers (TIM1) and an </a:t>
            </a:r>
            <a:r>
              <a:rPr lang="en-US" dirty="0" smtClean="0"/>
              <a:t>interrupt is </a:t>
            </a:r>
            <a:r>
              <a:rPr lang="en-US" dirty="0"/>
              <a:t>generated to inform the software about the failure (Clock Security System Interrupt CSSI</a:t>
            </a:r>
            <a:r>
              <a:rPr lang="en-US" dirty="0" smtClean="0"/>
              <a:t>), allowing </a:t>
            </a:r>
            <a:r>
              <a:rPr lang="en-US" dirty="0"/>
              <a:t>the MCU to perform rescue operations.</a:t>
            </a:r>
          </a:p>
        </p:txBody>
      </p:sp>
    </p:spTree>
    <p:extLst>
      <p:ext uri="{BB962C8B-B14F-4D97-AF65-F5344CB8AC3E}">
        <p14:creationId xmlns:p14="http://schemas.microsoft.com/office/powerpoint/2010/main" val="1548566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RTC </a:t>
            </a:r>
            <a:r>
              <a:rPr lang="en-US" dirty="0" smtClean="0"/>
              <a:t>and Watchdog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RTCCLK clock source can be either the HSE/128, LSE or LSI clocks. This is </a:t>
            </a:r>
            <a:r>
              <a:rPr lang="en-US" dirty="0" smtClean="0"/>
              <a:t>selected by </a:t>
            </a:r>
            <a:r>
              <a:rPr lang="en-US" dirty="0"/>
              <a:t>programming the RTCSEL[1:0] bits in the </a:t>
            </a:r>
            <a:r>
              <a:rPr lang="en-US" i="1" dirty="0"/>
              <a:t>Backup domain control register (RCC_BDCR</a:t>
            </a:r>
            <a:r>
              <a:rPr lang="en-US" i="1" dirty="0" smtClean="0"/>
              <a:t>)</a:t>
            </a:r>
            <a:endParaRPr lang="en-US" dirty="0"/>
          </a:p>
          <a:p>
            <a:r>
              <a:rPr lang="en-US" dirty="0"/>
              <a:t>This selection cannot be modified without resetting the Backup domain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</a:t>
            </a:r>
            <a:r>
              <a:rPr lang="en-US" dirty="0"/>
              <a:t>the Independent watchdog (IWDG) is started by either hardware option or </a:t>
            </a:r>
            <a:r>
              <a:rPr lang="en-US" dirty="0" smtClean="0"/>
              <a:t>software access</a:t>
            </a:r>
            <a:r>
              <a:rPr lang="en-US" dirty="0"/>
              <a:t>, the LSI oscillator is forced ON and cannot be </a:t>
            </a:r>
            <a:r>
              <a:rPr lang="en-US" dirty="0" smtClean="0"/>
              <a:t>disabled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the LSI </a:t>
            </a:r>
            <a:r>
              <a:rPr lang="en-US" dirty="0" smtClean="0"/>
              <a:t>oscillator temporization</a:t>
            </a:r>
            <a:r>
              <a:rPr lang="en-US" dirty="0"/>
              <a:t>, the clock is provided to the IWDG</a:t>
            </a:r>
          </a:p>
        </p:txBody>
      </p:sp>
    </p:spTree>
    <p:extLst>
      <p:ext uri="{BB962C8B-B14F-4D97-AF65-F5344CB8AC3E}">
        <p14:creationId xmlns:p14="http://schemas.microsoft.com/office/powerpoint/2010/main" val="22070100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Clock-Out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microcontroller clock output (MCO) capability allows the clock to be output onto </a:t>
            </a:r>
            <a:r>
              <a:rPr lang="en-US" dirty="0" smtClean="0"/>
              <a:t>the external </a:t>
            </a:r>
            <a:r>
              <a:rPr lang="en-US" dirty="0"/>
              <a:t>MCO pin.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configuration registers of the corresponding GPIO port must </a:t>
            </a:r>
            <a:r>
              <a:rPr lang="en-US" dirty="0" smtClean="0"/>
              <a:t>be programmed </a:t>
            </a:r>
            <a:r>
              <a:rPr lang="en-US" dirty="0"/>
              <a:t>in alternate function </a:t>
            </a:r>
            <a:r>
              <a:rPr lang="en-US" dirty="0" smtClean="0"/>
              <a:t>mode</a:t>
            </a:r>
          </a:p>
          <a:p>
            <a:r>
              <a:rPr lang="en-US" dirty="0" smtClean="0"/>
              <a:t>One </a:t>
            </a:r>
            <a:r>
              <a:rPr lang="en-US" dirty="0"/>
              <a:t>of 4 clock signals can be selected as the </a:t>
            </a:r>
            <a:r>
              <a:rPr lang="en-US" dirty="0" smtClean="0"/>
              <a:t>MCO clock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SYSCLK</a:t>
            </a:r>
            <a:endParaRPr lang="en-US" dirty="0"/>
          </a:p>
          <a:p>
            <a:pPr lvl="1"/>
            <a:r>
              <a:rPr lang="en-US" dirty="0" smtClean="0"/>
              <a:t>HSI</a:t>
            </a:r>
            <a:endParaRPr lang="en-US" dirty="0"/>
          </a:p>
          <a:p>
            <a:pPr lvl="1"/>
            <a:r>
              <a:rPr lang="en-US" dirty="0" smtClean="0"/>
              <a:t>HSE</a:t>
            </a:r>
            <a:endParaRPr lang="en-US" dirty="0"/>
          </a:p>
          <a:p>
            <a:pPr lvl="1"/>
            <a:r>
              <a:rPr lang="en-US" dirty="0" smtClean="0"/>
              <a:t>PLL </a:t>
            </a:r>
            <a:r>
              <a:rPr lang="en-US" dirty="0"/>
              <a:t>clock divided by 2</a:t>
            </a:r>
          </a:p>
          <a:p>
            <a:r>
              <a:rPr lang="en-US" dirty="0"/>
              <a:t>The selection is controlled by the MCO[2:0] bits of the </a:t>
            </a:r>
            <a:r>
              <a:rPr lang="en-US" i="1" dirty="0"/>
              <a:t>Clock configuration </a:t>
            </a:r>
            <a:r>
              <a:rPr lang="en-US" i="1" dirty="0" smtClean="0"/>
              <a:t>register (</a:t>
            </a:r>
            <a:r>
              <a:rPr lang="en-US" i="1" dirty="0"/>
              <a:t>RCC_CFGR</a:t>
            </a:r>
            <a:r>
              <a:rPr lang="en-US" i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4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ARM Project </a:t>
            </a:r>
            <a:r>
              <a:rPr lang="en-US" smtClean="0"/>
              <a:t>#2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Power supply</a:t>
            </a:r>
          </a:p>
          <a:p>
            <a:pPr lvl="1"/>
            <a:r>
              <a:rPr lang="en-US" dirty="0" smtClean="0"/>
              <a:t>Battery backup, voltage regulator, supervisor and </a:t>
            </a:r>
            <a:r>
              <a:rPr lang="en-US" dirty="0" smtClean="0"/>
              <a:t>Low power modes</a:t>
            </a:r>
          </a:p>
          <a:p>
            <a:r>
              <a:rPr lang="en-US" dirty="0" smtClean="0"/>
              <a:t>System reset</a:t>
            </a:r>
          </a:p>
          <a:p>
            <a:r>
              <a:rPr lang="en-US" dirty="0" smtClean="0"/>
              <a:t>System clock sources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9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41"/>
    </mc:Choice>
    <mc:Fallback xmlns="">
      <p:transition spd="slow" advTm="25141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6045" x="3676650" y="2324100"/>
          <p14:tracePt t="6218" x="3670300" y="2324100"/>
          <p14:tracePt t="6226" x="3632200" y="2324100"/>
          <p14:tracePt t="6234" x="3600450" y="2324100"/>
          <p14:tracePt t="6242" x="3536950" y="2324100"/>
          <p14:tracePt t="6253" x="3467100" y="2324100"/>
          <p14:tracePt t="6274" x="3435350" y="2324100"/>
          <p14:tracePt t="6287" x="3429000" y="2324100"/>
          <p14:tracePt t="6387" x="3422650" y="2324100"/>
          <p14:tracePt t="6426" x="3416300" y="2330450"/>
          <p14:tracePt t="7315" x="3422650" y="2336800"/>
          <p14:tracePt t="7339" x="3441700" y="2349500"/>
          <p14:tracePt t="7347" x="3473450" y="2374900"/>
          <p14:tracePt t="7363" x="3479800" y="2381250"/>
          <p14:tracePt t="7371" x="3511550" y="2413000"/>
          <p14:tracePt t="7451" x="3517900" y="2419350"/>
          <p14:tracePt t="7459" x="3524250" y="2425700"/>
          <p14:tracePt t="7472" x="3530600" y="2432050"/>
          <p14:tracePt t="7472" x="3536950" y="2438400"/>
          <p14:tracePt t="7476" x="3536950" y="2451100"/>
          <p14:tracePt t="7488" x="3543300" y="2457450"/>
          <p14:tracePt t="7505" x="3549650" y="2470150"/>
          <p14:tracePt t="7522" x="3556000" y="2482850"/>
          <p14:tracePt t="7537" x="3562350" y="2495550"/>
          <p14:tracePt t="7554" x="3575050" y="2527300"/>
          <p14:tracePt t="7570" x="3587750" y="2578100"/>
          <p14:tracePt t="7587" x="3600450" y="2622550"/>
          <p14:tracePt t="7604" x="3606800" y="2660650"/>
          <p14:tracePt t="7620" x="3625850" y="2705100"/>
          <p14:tracePt t="7637" x="3632200" y="2724150"/>
          <p14:tracePt t="7654" x="3638550" y="2736850"/>
          <p14:tracePt t="7670" x="3644900" y="2749550"/>
          <p14:tracePt t="7687" x="3651250" y="2762250"/>
          <p14:tracePt t="7723" x="3657600" y="2768600"/>
          <p14:tracePt t="7739" x="3663950" y="2774950"/>
          <p14:tracePt t="7740" x="3663950" y="2781300"/>
          <p14:tracePt t="7754" x="3670300" y="2787650"/>
          <p14:tracePt t="7770" x="3683000" y="2800350"/>
          <p14:tracePt t="7787" x="3689350" y="2813050"/>
          <p14:tracePt t="7804" x="3695700" y="2813050"/>
          <p14:tracePt t="7820" x="3702050" y="2819400"/>
          <p14:tracePt t="7837" x="3708400" y="2825750"/>
          <p14:tracePt t="9011" x="3714750" y="2832100"/>
          <p14:tracePt t="9018" x="3714750" y="2838450"/>
          <p14:tracePt t="9042" x="3714750" y="2844800"/>
          <p14:tracePt t="9050" x="3721100" y="2844800"/>
          <p14:tracePt t="9056" x="3721100" y="2851150"/>
          <p14:tracePt t="9069" x="3727450" y="2857500"/>
          <p14:tracePt t="10746" x="3740150" y="2876550"/>
          <p14:tracePt t="10754" x="3765550" y="2901950"/>
          <p14:tracePt t="10762" x="3797300" y="2927350"/>
          <p14:tracePt t="10770" x="3905250" y="2990850"/>
          <p14:tracePt t="10787" x="3981450" y="3022600"/>
          <p14:tracePt t="10788" x="4235450" y="3124200"/>
          <p14:tracePt t="10804" x="4629150" y="3276600"/>
          <p14:tracePt t="10820" x="5016500" y="3384550"/>
          <p14:tracePt t="10837" x="5454650" y="3498850"/>
          <p14:tracePt t="10854" x="6000750" y="3568700"/>
          <p14:tracePt t="10870" x="6661150" y="3683000"/>
          <p14:tracePt t="10887" x="7207250" y="3752850"/>
          <p14:tracePt t="10904" x="7581900" y="3765550"/>
          <p14:tracePt t="10920" x="7747000" y="3752850"/>
          <p14:tracePt t="10936" x="7835900" y="3714750"/>
          <p14:tracePt t="10955" x="7854950" y="3702050"/>
          <p14:tracePt t="10971" x="7861300" y="3695700"/>
          <p14:tracePt t="10987" x="7861300" y="3683000"/>
          <p14:tracePt t="11004" x="7880350" y="3663950"/>
          <p14:tracePt t="11020" x="7893050" y="3638550"/>
          <p14:tracePt t="11036" x="7912100" y="3613150"/>
          <p14:tracePt t="11054" x="7937500" y="3562350"/>
          <p14:tracePt t="11071" x="7956550" y="3511550"/>
          <p14:tracePt t="11087" x="7975600" y="3454400"/>
          <p14:tracePt t="11105" x="7981950" y="3422650"/>
          <p14:tracePt t="11120" x="7981950" y="3390900"/>
          <p14:tracePt t="11120" x="7981950" y="3378200"/>
          <p14:tracePt t="11138" x="7981950" y="3365500"/>
          <p14:tracePt t="11153" x="7981950" y="3346450"/>
          <p14:tracePt t="11171" x="7975600" y="3340100"/>
          <p14:tracePt t="11187" x="7969250" y="3333750"/>
          <p14:tracePt t="11204" x="7962900" y="3321050"/>
          <p14:tracePt t="11220" x="7956550" y="3314700"/>
          <p14:tracePt t="11237" x="7950200" y="3308350"/>
          <p14:tracePt t="11254" x="7943850" y="3295650"/>
          <p14:tracePt t="11271" x="7924800" y="3282950"/>
          <p14:tracePt t="11287" x="7893050" y="3276600"/>
          <p14:tracePt t="11304" x="7835900" y="3257550"/>
          <p14:tracePt t="11321" x="7785100" y="3244850"/>
          <p14:tracePt t="11337" x="7721600" y="3238500"/>
          <p14:tracePt t="11354" x="7639050" y="3232150"/>
          <p14:tracePt t="11371" x="7581900" y="3225800"/>
          <p14:tracePt t="11387" x="7550150" y="3225800"/>
          <p14:tracePt t="11404" x="7524750" y="3225800"/>
          <p14:tracePt t="11420" x="7505700" y="3225800"/>
          <p14:tracePt t="11437" x="7493000" y="3225800"/>
          <p14:tracePt t="11454" x="7480300" y="3225800"/>
          <p14:tracePt t="11470" x="7473950" y="3225800"/>
          <p14:tracePt t="11487" x="7467600" y="3225800"/>
          <p14:tracePt t="11504" x="7461250" y="3225800"/>
          <p14:tracePt t="12699" x="7454900" y="3225800"/>
          <p14:tracePt t="12707" x="7448550" y="3225800"/>
          <p14:tracePt t="12721" x="7442200" y="3225800"/>
          <p14:tracePt t="12762" x="7435850" y="3225800"/>
          <p14:tracePt t="12922" x="7429500" y="3225800"/>
          <p14:tracePt t="12946" x="7429500" y="3232150"/>
          <p14:tracePt t="15418" x="7423150" y="3238500"/>
          <p14:tracePt t="15434" x="7423150" y="3244850"/>
          <p14:tracePt t="15450" x="7423150" y="3251200"/>
          <p14:tracePt t="15458" x="7423150" y="3257550"/>
          <p14:tracePt t="15474" x="7423150" y="3263900"/>
          <p14:tracePt t="15498" x="7416800" y="3270250"/>
          <p14:tracePt t="17681" x="7397750" y="3282950"/>
          <p14:tracePt t="17696" x="7359650" y="3302000"/>
          <p14:tracePt t="17698" x="7315200" y="3327400"/>
          <p14:tracePt t="17704" x="7200900" y="3384550"/>
          <p14:tracePt t="17720" x="7042150" y="3441700"/>
          <p14:tracePt t="17737" x="6813550" y="3543300"/>
          <p14:tracePt t="17754" x="6673850" y="3600450"/>
          <p14:tracePt t="17771" x="6540500" y="3657600"/>
          <p14:tracePt t="17787" x="6388100" y="3727450"/>
          <p14:tracePt t="17804" x="6242050" y="3790950"/>
          <p14:tracePt t="17820" x="6108700" y="3848100"/>
          <p14:tracePt t="17837" x="5937250" y="3898900"/>
          <p14:tracePt t="17853" x="5772150" y="3943350"/>
          <p14:tracePt t="17870" x="5607050" y="3968750"/>
          <p14:tracePt t="17887" x="5467350" y="3987800"/>
          <p14:tracePt t="17904" x="5334000" y="4013200"/>
          <p14:tracePt t="17920" x="5219700" y="4025900"/>
          <p14:tracePt t="17937" x="5149850" y="4038600"/>
          <p14:tracePt t="17953" x="5067300" y="4038600"/>
          <p14:tracePt t="17971" x="5029200" y="4038600"/>
          <p14:tracePt t="17987" x="4984750" y="4038600"/>
          <p14:tracePt t="18004" x="4946650" y="4038600"/>
          <p14:tracePt t="18020" x="4908550" y="4038600"/>
          <p14:tracePt t="18037" x="4876800" y="4038600"/>
          <p14:tracePt t="18053" x="4838700" y="4032250"/>
          <p14:tracePt t="18070" x="4794250" y="4025900"/>
          <p14:tracePt t="18087" x="4749800" y="4019550"/>
          <p14:tracePt t="18103" x="4718050" y="4006850"/>
          <p14:tracePt t="18120" x="4679950" y="4000500"/>
          <p14:tracePt t="18137" x="4648200" y="3994150"/>
          <p14:tracePt t="18153" x="4559300" y="3975100"/>
          <p14:tracePt t="18171" x="4495800" y="3962400"/>
          <p14:tracePt t="18187" x="4432300" y="3943350"/>
          <p14:tracePt t="18204" x="4356100" y="3917950"/>
          <p14:tracePt t="18219" x="4292600" y="3905250"/>
          <p14:tracePt t="18236" x="4222750" y="3886200"/>
          <p14:tracePt t="18253" x="4165600" y="3873500"/>
          <p14:tracePt t="18270" x="4121150" y="3854450"/>
          <p14:tracePt t="18286" x="4083050" y="3848100"/>
          <p14:tracePt t="18304" x="4051300" y="3848100"/>
          <p14:tracePt t="18320" x="4025900" y="3841750"/>
          <p14:tracePt t="18337" x="4006850" y="3835400"/>
          <p14:tracePt t="18353" x="3956050" y="3816350"/>
          <p14:tracePt t="18371" x="3924300" y="3810000"/>
          <p14:tracePt t="18386" x="3905250" y="3803650"/>
          <p14:tracePt t="18403" x="3879850" y="3790950"/>
          <p14:tracePt t="18513" x="3873500" y="3790950"/>
          <p14:tracePt t="18528" x="3867150" y="3790950"/>
          <p14:tracePt t="18538" x="3860800" y="3784600"/>
          <p14:tracePt t="18554" x="3854450" y="3778250"/>
          <p14:tracePt t="18554" x="3848100" y="3771900"/>
          <p14:tracePt t="18594" x="3835400" y="3765550"/>
          <p14:tracePt t="18633" x="3829050" y="3759200"/>
          <p14:tracePt t="18833" x="3822700" y="3759200"/>
          <p14:tracePt t="24626" x="0" y="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161" y="1667934"/>
            <a:ext cx="48482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827467" cy="4495800"/>
          </a:xfrm>
        </p:spPr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evice </a:t>
            </a:r>
            <a:r>
              <a:rPr lang="en-US" dirty="0"/>
              <a:t>requires a </a:t>
            </a:r>
            <a:r>
              <a:rPr lang="en-US" dirty="0" smtClean="0"/>
              <a:t>2.0:3.6V </a:t>
            </a:r>
            <a:r>
              <a:rPr lang="en-US" dirty="0"/>
              <a:t>operating voltage supply (</a:t>
            </a:r>
            <a:r>
              <a:rPr lang="en-US" dirty="0" smtClean="0"/>
              <a:t>V</a:t>
            </a:r>
            <a:r>
              <a:rPr lang="en-US" baseline="-25000" dirty="0" smtClean="0"/>
              <a:t>DD</a:t>
            </a:r>
            <a:r>
              <a:rPr lang="en-US" dirty="0" smtClean="0"/>
              <a:t>)</a:t>
            </a:r>
          </a:p>
          <a:p>
            <a:r>
              <a:rPr lang="en-US" dirty="0" smtClean="0"/>
              <a:t>Embedded regulator is </a:t>
            </a:r>
            <a:r>
              <a:rPr lang="en-US" dirty="0"/>
              <a:t>used to supply the internal 1.8 V digital </a:t>
            </a:r>
            <a:r>
              <a:rPr lang="en-US" dirty="0" smtClean="0"/>
              <a:t>power</a:t>
            </a:r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eal-time </a:t>
            </a:r>
            <a:r>
              <a:rPr lang="en-US" dirty="0"/>
              <a:t>clock (RTC) and backup registers can be powered from </a:t>
            </a:r>
            <a:r>
              <a:rPr lang="en-US" dirty="0" smtClean="0"/>
              <a:t>V</a:t>
            </a:r>
            <a:r>
              <a:rPr lang="en-US" baseline="-25000" dirty="0" smtClean="0"/>
              <a:t>BAT</a:t>
            </a:r>
            <a:r>
              <a:rPr lang="en-US" dirty="0" smtClean="0"/>
              <a:t> </a:t>
            </a:r>
            <a:r>
              <a:rPr lang="en-US" dirty="0"/>
              <a:t>voltage </a:t>
            </a:r>
            <a:r>
              <a:rPr lang="en-US" dirty="0" smtClean="0"/>
              <a:t>when main </a:t>
            </a:r>
            <a:r>
              <a:rPr lang="en-US" dirty="0"/>
              <a:t>V</a:t>
            </a:r>
            <a:r>
              <a:rPr lang="en-US" baseline="-25000" dirty="0"/>
              <a:t>DD</a:t>
            </a:r>
            <a:r>
              <a:rPr lang="en-US" dirty="0"/>
              <a:t> supply is powered </a:t>
            </a:r>
            <a:r>
              <a:rPr lang="en-US" dirty="0" smtClean="0"/>
              <a:t>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9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Battery </a:t>
            </a:r>
            <a:r>
              <a:rPr lang="en-US" dirty="0" smtClean="0"/>
              <a:t>Backup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retain the content of the Backup registers and supply the RTC function when V</a:t>
            </a:r>
            <a:r>
              <a:rPr lang="en-US" baseline="-25000" dirty="0"/>
              <a:t>DD</a:t>
            </a:r>
            <a:r>
              <a:rPr lang="en-US" dirty="0"/>
              <a:t> </a:t>
            </a:r>
            <a:r>
              <a:rPr lang="en-US" dirty="0" smtClean="0"/>
              <a:t>is turned </a:t>
            </a:r>
            <a:r>
              <a:rPr lang="en-US" dirty="0"/>
              <a:t>off, V</a:t>
            </a:r>
            <a:r>
              <a:rPr lang="en-US" baseline="-25000" dirty="0"/>
              <a:t>BAT</a:t>
            </a:r>
            <a:r>
              <a:rPr lang="en-US" dirty="0"/>
              <a:t> pin can be connected to an optional standby voltage supplied by a battery </a:t>
            </a:r>
            <a:r>
              <a:rPr lang="en-US" dirty="0" smtClean="0"/>
              <a:t>or by </a:t>
            </a:r>
            <a:r>
              <a:rPr lang="en-US" dirty="0"/>
              <a:t>another </a:t>
            </a:r>
            <a:r>
              <a:rPr lang="en-US" dirty="0" smtClean="0"/>
              <a:t>source</a:t>
            </a:r>
            <a:endParaRPr lang="en-US" dirty="0"/>
          </a:p>
          <a:p>
            <a:pPr lvl="1"/>
            <a:r>
              <a:rPr lang="en-US" dirty="0"/>
              <a:t>The V</a:t>
            </a:r>
            <a:r>
              <a:rPr lang="en-US" baseline="-25000" dirty="0"/>
              <a:t>BAT</a:t>
            </a:r>
            <a:r>
              <a:rPr lang="en-US" dirty="0"/>
              <a:t> pin powers the RTC unit, the LSE oscillator and the PC13 to PC15 IOs, </a:t>
            </a:r>
            <a:r>
              <a:rPr lang="en-US" dirty="0" smtClean="0"/>
              <a:t>allowing the </a:t>
            </a:r>
            <a:r>
              <a:rPr lang="en-US" dirty="0"/>
              <a:t>RTC to operate even when the main digital supply (V</a:t>
            </a:r>
            <a:r>
              <a:rPr lang="en-US" baseline="-25000" dirty="0"/>
              <a:t>DD</a:t>
            </a:r>
            <a:r>
              <a:rPr lang="en-US" dirty="0"/>
              <a:t>) is turned </a:t>
            </a:r>
            <a:r>
              <a:rPr lang="en-US" dirty="0" smtClean="0"/>
              <a:t>off </a:t>
            </a:r>
          </a:p>
          <a:p>
            <a:r>
              <a:rPr lang="en-US" dirty="0" smtClean="0"/>
              <a:t>The </a:t>
            </a:r>
            <a:r>
              <a:rPr lang="en-US" dirty="0"/>
              <a:t>switch to </a:t>
            </a:r>
            <a:r>
              <a:rPr lang="en-US" dirty="0" smtClean="0"/>
              <a:t>the V</a:t>
            </a:r>
            <a:r>
              <a:rPr lang="en-US" baseline="-25000" dirty="0" smtClean="0"/>
              <a:t>BAT</a:t>
            </a:r>
            <a:r>
              <a:rPr lang="en-US" dirty="0" smtClean="0"/>
              <a:t> </a:t>
            </a:r>
            <a:r>
              <a:rPr lang="en-US" dirty="0"/>
              <a:t>supply is controlled by the Power Down Reset embedded in the Reset </a:t>
            </a:r>
            <a:r>
              <a:rPr lang="en-US" dirty="0" smtClean="0"/>
              <a:t>block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177" y="4715929"/>
            <a:ext cx="3539708" cy="2048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10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Voltage Regulator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voltage regulator is always enabled after </a:t>
            </a:r>
            <a:r>
              <a:rPr lang="en-US" dirty="0" smtClean="0"/>
              <a:t>Reset and </a:t>
            </a:r>
            <a:r>
              <a:rPr lang="en-US" dirty="0"/>
              <a:t>works in three different </a:t>
            </a:r>
            <a:r>
              <a:rPr lang="en-US" dirty="0" smtClean="0"/>
              <a:t>modes depending </a:t>
            </a:r>
            <a:r>
              <a:rPr lang="en-US" dirty="0"/>
              <a:t>on the application </a:t>
            </a:r>
            <a:r>
              <a:rPr lang="en-US" dirty="0" smtClean="0"/>
              <a:t>modes:</a:t>
            </a:r>
            <a:endParaRPr lang="en-US" dirty="0"/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Run mode:</a:t>
            </a:r>
            <a:r>
              <a:rPr lang="en-US" dirty="0" smtClean="0"/>
              <a:t> </a:t>
            </a:r>
            <a:r>
              <a:rPr lang="en-US" dirty="0"/>
              <a:t>the regulator supplies full power to the 1.8 V domain (core, </a:t>
            </a:r>
            <a:r>
              <a:rPr lang="en-US" dirty="0" smtClean="0"/>
              <a:t>memories and </a:t>
            </a:r>
            <a:r>
              <a:rPr lang="en-US" dirty="0"/>
              <a:t>digital peripherals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Stop mode:</a:t>
            </a:r>
            <a:r>
              <a:rPr lang="en-US" dirty="0" smtClean="0"/>
              <a:t> </a:t>
            </a:r>
            <a:r>
              <a:rPr lang="en-US" dirty="0"/>
              <a:t>the regulator supplies low-power to the 1.8 V domain, </a:t>
            </a:r>
            <a:r>
              <a:rPr lang="en-US" dirty="0" smtClean="0"/>
              <a:t>preserving contents </a:t>
            </a:r>
            <a:r>
              <a:rPr lang="en-US" dirty="0"/>
              <a:t>of registers and SRAM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Standby Mode:</a:t>
            </a:r>
            <a:r>
              <a:rPr lang="en-US" dirty="0" smtClean="0"/>
              <a:t> </a:t>
            </a:r>
            <a:r>
              <a:rPr lang="en-US" dirty="0"/>
              <a:t>the regulator is powered off. The contents of the registers and </a:t>
            </a:r>
            <a:r>
              <a:rPr lang="en-US" dirty="0" smtClean="0"/>
              <a:t>SRAM are </a:t>
            </a:r>
            <a:r>
              <a:rPr lang="en-US" dirty="0"/>
              <a:t>lost except for the Standby circuitry and the Backup </a:t>
            </a:r>
            <a:r>
              <a:rPr lang="en-US" dirty="0" smtClean="0"/>
              <a:t>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164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</a:t>
            </a:r>
            <a:r>
              <a:rPr lang="en-US" dirty="0" smtClean="0"/>
              <a:t>Supply Supervisor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Power on reset (POR)/power down reset (PDR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Integrated </a:t>
            </a:r>
            <a:r>
              <a:rPr lang="en-US" dirty="0"/>
              <a:t>POR/PDR circuitry that allows proper operation </a:t>
            </a:r>
            <a:r>
              <a:rPr lang="en-US" dirty="0" smtClean="0"/>
              <a:t>starting from/down </a:t>
            </a:r>
            <a:r>
              <a:rPr lang="en-US" dirty="0"/>
              <a:t>to 2 </a:t>
            </a:r>
            <a:r>
              <a:rPr lang="en-US" dirty="0" smtClean="0"/>
              <a:t>V</a:t>
            </a:r>
          </a:p>
          <a:p>
            <a:pPr lvl="1"/>
            <a:r>
              <a:rPr lang="en-US" dirty="0" smtClean="0"/>
              <a:t>Device </a:t>
            </a:r>
            <a:r>
              <a:rPr lang="en-US" dirty="0"/>
              <a:t>remains in Reset mode when V</a:t>
            </a:r>
            <a:r>
              <a:rPr lang="en-US" baseline="-25000" dirty="0"/>
              <a:t>DD</a:t>
            </a:r>
            <a:r>
              <a:rPr lang="en-US" dirty="0"/>
              <a:t>/V</a:t>
            </a:r>
            <a:r>
              <a:rPr lang="en-US" baseline="-25000" dirty="0"/>
              <a:t>DDA</a:t>
            </a:r>
            <a:r>
              <a:rPr lang="en-US" dirty="0"/>
              <a:t> is below a specified threshold</a:t>
            </a:r>
            <a:r>
              <a:rPr lang="en-US" dirty="0" smtClean="0"/>
              <a:t>, V</a:t>
            </a:r>
            <a:r>
              <a:rPr lang="en-US" baseline="-25000" dirty="0" smtClean="0"/>
              <a:t>POR/PDR</a:t>
            </a:r>
            <a:r>
              <a:rPr lang="en-US" dirty="0"/>
              <a:t>, without the need for an external reset circuit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766" y="3722092"/>
            <a:ext cx="5412836" cy="2678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8211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Supply Supervisor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Programmable voltage detector (PVD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Monitors </a:t>
            </a:r>
            <a:r>
              <a:rPr lang="en-US" dirty="0"/>
              <a:t>the V</a:t>
            </a:r>
            <a:r>
              <a:rPr lang="en-US" baseline="-25000" dirty="0"/>
              <a:t>DD</a:t>
            </a:r>
            <a:r>
              <a:rPr lang="en-US" dirty="0"/>
              <a:t>/V</a:t>
            </a:r>
            <a:r>
              <a:rPr lang="en-US" baseline="-25000" dirty="0"/>
              <a:t>DDA</a:t>
            </a:r>
            <a:r>
              <a:rPr lang="en-US" dirty="0"/>
              <a:t> power supply by comparing it to a </a:t>
            </a:r>
            <a:r>
              <a:rPr lang="en-US" dirty="0" smtClean="0"/>
              <a:t>threshold selected </a:t>
            </a:r>
            <a:r>
              <a:rPr lang="en-US" dirty="0"/>
              <a:t>by the PLS[2:0] bits in the </a:t>
            </a:r>
            <a:r>
              <a:rPr lang="en-US" i="1" dirty="0"/>
              <a:t>Power control register (PWR_CR</a:t>
            </a:r>
            <a:r>
              <a:rPr lang="en-US" i="1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PVD </a:t>
            </a:r>
            <a:r>
              <a:rPr lang="en-US" dirty="0"/>
              <a:t>is enabled by setting the PVDE </a:t>
            </a:r>
            <a:r>
              <a:rPr lang="en-US" dirty="0" smtClean="0"/>
              <a:t>bit</a:t>
            </a:r>
            <a:endParaRPr lang="en-US" dirty="0"/>
          </a:p>
          <a:p>
            <a:pPr lvl="1"/>
            <a:r>
              <a:rPr lang="en-US" dirty="0"/>
              <a:t>A PVDO flag is available, in </a:t>
            </a:r>
            <a:r>
              <a:rPr lang="en-US" i="1" dirty="0" smtClean="0"/>
              <a:t>Power </a:t>
            </a:r>
            <a:r>
              <a:rPr lang="en-US" i="1" dirty="0"/>
              <a:t>control/status </a:t>
            </a:r>
            <a:r>
              <a:rPr lang="en-US" i="1" dirty="0" smtClean="0"/>
              <a:t>register (PWR_CSR</a:t>
            </a:r>
            <a:r>
              <a:rPr lang="en-US" i="1" dirty="0"/>
              <a:t>)</a:t>
            </a:r>
            <a:r>
              <a:rPr lang="en-US" dirty="0"/>
              <a:t>, to indicate </a:t>
            </a:r>
            <a:r>
              <a:rPr lang="en-US" dirty="0" smtClean="0"/>
              <a:t>if V</a:t>
            </a:r>
            <a:r>
              <a:rPr lang="en-US" baseline="-25000" dirty="0" smtClean="0"/>
              <a:t>DD</a:t>
            </a:r>
            <a:r>
              <a:rPr lang="en-US" dirty="0" smtClean="0"/>
              <a:t>/V</a:t>
            </a:r>
            <a:r>
              <a:rPr lang="en-US" baseline="-25000" dirty="0" smtClean="0"/>
              <a:t>DDA</a:t>
            </a:r>
            <a:r>
              <a:rPr lang="en-US" dirty="0" smtClean="0"/>
              <a:t> </a:t>
            </a:r>
            <a:r>
              <a:rPr lang="en-US" dirty="0"/>
              <a:t>is higher or lower than the PVD </a:t>
            </a:r>
            <a:r>
              <a:rPr lang="en-US" dirty="0" smtClean="0"/>
              <a:t>threshold</a:t>
            </a:r>
          </a:p>
          <a:p>
            <a:pPr lvl="1"/>
            <a:r>
              <a:rPr lang="en-US" dirty="0" smtClean="0"/>
              <a:t>This event </a:t>
            </a:r>
            <a:r>
              <a:rPr lang="en-US" dirty="0"/>
              <a:t>is internally connected </a:t>
            </a:r>
            <a:r>
              <a:rPr lang="en-US" dirty="0" smtClean="0"/>
              <a:t>to EXTI and can generate interrupt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069" y="4328423"/>
            <a:ext cx="5164666" cy="2385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43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Low-Power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207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By default, </a:t>
            </a:r>
            <a:r>
              <a:rPr lang="en-US" dirty="0" smtClean="0"/>
              <a:t>microcontroller </a:t>
            </a:r>
            <a:r>
              <a:rPr lang="en-US" dirty="0"/>
              <a:t>is in Run mode after a </a:t>
            </a:r>
            <a:r>
              <a:rPr lang="en-US" dirty="0" smtClean="0"/>
              <a:t>Reset</a:t>
            </a:r>
          </a:p>
          <a:p>
            <a:r>
              <a:rPr lang="en-US" dirty="0"/>
              <a:t>L</a:t>
            </a:r>
            <a:r>
              <a:rPr lang="en-US" dirty="0" smtClean="0"/>
              <a:t>ow power modes </a:t>
            </a:r>
            <a:r>
              <a:rPr lang="en-US" dirty="0"/>
              <a:t>are available to save power when the CPU </a:t>
            </a:r>
            <a:r>
              <a:rPr lang="en-US" dirty="0" smtClean="0"/>
              <a:t>need not to </a:t>
            </a:r>
            <a:r>
              <a:rPr lang="en-US" dirty="0"/>
              <a:t>be kept </a:t>
            </a:r>
            <a:r>
              <a:rPr lang="en-US" dirty="0" smtClean="0"/>
              <a:t>running (e.g., while </a:t>
            </a:r>
            <a:r>
              <a:rPr lang="en-US" dirty="0"/>
              <a:t>waiting for an external </a:t>
            </a:r>
            <a:r>
              <a:rPr lang="en-US" dirty="0" smtClean="0"/>
              <a:t>event) </a:t>
            </a:r>
          </a:p>
          <a:p>
            <a:r>
              <a:rPr lang="en-US" dirty="0" smtClean="0"/>
              <a:t>It </a:t>
            </a:r>
            <a:r>
              <a:rPr lang="en-US" dirty="0"/>
              <a:t>is up to the user to select the mode </a:t>
            </a:r>
            <a:r>
              <a:rPr lang="en-US" dirty="0" smtClean="0"/>
              <a:t>that gives </a:t>
            </a:r>
            <a:r>
              <a:rPr lang="en-US" dirty="0"/>
              <a:t>the best compromise between low-power consumption, short startup time </a:t>
            </a:r>
            <a:r>
              <a:rPr lang="en-US" dirty="0" smtClean="0"/>
              <a:t>and available </a:t>
            </a:r>
            <a:r>
              <a:rPr lang="en-US" dirty="0"/>
              <a:t>wakeup sources.</a:t>
            </a:r>
          </a:p>
          <a:p>
            <a:r>
              <a:rPr lang="en-US" dirty="0"/>
              <a:t>The STM32F100xx devices feature three low-power modes:</a:t>
            </a:r>
          </a:p>
          <a:p>
            <a:pPr lvl="1"/>
            <a:r>
              <a:rPr lang="en-US" dirty="0" smtClean="0"/>
              <a:t>Sleep </a:t>
            </a:r>
            <a:r>
              <a:rPr lang="en-US" dirty="0"/>
              <a:t>mode (CPU clock off, all peripherals including Cortex-M3 core peripherals </a:t>
            </a:r>
            <a:r>
              <a:rPr lang="en-US" dirty="0" smtClean="0"/>
              <a:t>like NVIC</a:t>
            </a:r>
            <a:r>
              <a:rPr lang="en-US" dirty="0"/>
              <a:t>, </a:t>
            </a:r>
            <a:r>
              <a:rPr lang="en-US" dirty="0" err="1"/>
              <a:t>SysTick</a:t>
            </a:r>
            <a:r>
              <a:rPr lang="en-US" dirty="0"/>
              <a:t>, etc. are kept running)</a:t>
            </a:r>
          </a:p>
          <a:p>
            <a:pPr lvl="1"/>
            <a:r>
              <a:rPr lang="en-US" dirty="0" smtClean="0"/>
              <a:t>Stop </a:t>
            </a:r>
            <a:r>
              <a:rPr lang="en-US" dirty="0"/>
              <a:t>mode (all clocks are stopped)</a:t>
            </a:r>
          </a:p>
          <a:p>
            <a:pPr lvl="1"/>
            <a:r>
              <a:rPr lang="en-US" dirty="0" smtClean="0"/>
              <a:t>Standby </a:t>
            </a:r>
            <a:r>
              <a:rPr lang="en-US" dirty="0"/>
              <a:t>mode (1.8V domain powered-off)</a:t>
            </a:r>
          </a:p>
          <a:p>
            <a:r>
              <a:rPr lang="en-US" dirty="0"/>
              <a:t>In addition, </a:t>
            </a:r>
            <a:r>
              <a:rPr lang="en-US" dirty="0" smtClean="0"/>
              <a:t>power </a:t>
            </a:r>
            <a:r>
              <a:rPr lang="en-US" dirty="0"/>
              <a:t>consumption in Run mode can be </a:t>
            </a:r>
            <a:r>
              <a:rPr lang="en-US" dirty="0" smtClean="0"/>
              <a:t>reduced by:</a:t>
            </a:r>
            <a:endParaRPr lang="en-US" dirty="0"/>
          </a:p>
          <a:p>
            <a:pPr lvl="1"/>
            <a:r>
              <a:rPr lang="en-US" dirty="0" smtClean="0"/>
              <a:t>Slowing </a:t>
            </a:r>
            <a:r>
              <a:rPr lang="en-US" dirty="0"/>
              <a:t>down the system clocks</a:t>
            </a:r>
          </a:p>
          <a:p>
            <a:pPr lvl="1"/>
            <a:r>
              <a:rPr lang="en-US" dirty="0" smtClean="0"/>
              <a:t>Gating </a:t>
            </a:r>
            <a:r>
              <a:rPr lang="en-US" dirty="0"/>
              <a:t>the clocks to the APB and AHB peripherals when they are unused.</a:t>
            </a:r>
          </a:p>
        </p:txBody>
      </p:sp>
    </p:spTree>
    <p:extLst>
      <p:ext uri="{BB962C8B-B14F-4D97-AF65-F5344CB8AC3E}">
        <p14:creationId xmlns:p14="http://schemas.microsoft.com/office/powerpoint/2010/main" val="3657821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5">
      <a:dk1>
        <a:srgbClr val="FFFFFF"/>
      </a:dk1>
      <a:lt1>
        <a:sysClr val="window" lastClr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1040</TotalTime>
  <Words>1897</Words>
  <Application>Microsoft Office PowerPoint</Application>
  <PresentationFormat>On-screen Show (4:3)</PresentationFormat>
  <Paragraphs>142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Median</vt:lpstr>
      <vt:lpstr>ARM Microcontroller: Power Supply, Reset and Clock Control </vt:lpstr>
      <vt:lpstr>Recommended Reference </vt:lpstr>
      <vt:lpstr>Lecture Contents</vt:lpstr>
      <vt:lpstr>Power Supplies</vt:lpstr>
      <vt:lpstr>Battery Backup Domain</vt:lpstr>
      <vt:lpstr>Voltage Regulator</vt:lpstr>
      <vt:lpstr>Power Supply Supervisor</vt:lpstr>
      <vt:lpstr>Power Supply Supervisor</vt:lpstr>
      <vt:lpstr>Low-Power Modes</vt:lpstr>
      <vt:lpstr>Low-Power Modes</vt:lpstr>
      <vt:lpstr>Backup Registers (BKP)</vt:lpstr>
      <vt:lpstr>Reset</vt:lpstr>
      <vt:lpstr>System Reset</vt:lpstr>
      <vt:lpstr>System Reset</vt:lpstr>
      <vt:lpstr>Power Reset</vt:lpstr>
      <vt:lpstr>Backup Domain Reset</vt:lpstr>
      <vt:lpstr>Clocks</vt:lpstr>
      <vt:lpstr>Clock Tree</vt:lpstr>
      <vt:lpstr>HSE Clock</vt:lpstr>
      <vt:lpstr>HSI Clock</vt:lpstr>
      <vt:lpstr>PLL</vt:lpstr>
      <vt:lpstr>Low Speed Clocks</vt:lpstr>
      <vt:lpstr>System Clock (SYSCLK) Selection</vt:lpstr>
      <vt:lpstr>Clock Security System</vt:lpstr>
      <vt:lpstr>RTC and Watchdog Clocks</vt:lpstr>
      <vt:lpstr>Clock-Out Capability</vt:lpstr>
      <vt:lpstr>Assignments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Factors Engineering: Design of Medical Devices</dc:title>
  <dc:creator>Yasser</dc:creator>
  <cp:lastModifiedBy>Yasser</cp:lastModifiedBy>
  <cp:revision>204</cp:revision>
  <dcterms:created xsi:type="dcterms:W3CDTF">2006-08-16T00:00:00Z</dcterms:created>
  <dcterms:modified xsi:type="dcterms:W3CDTF">2013-11-19T11:45:57Z</dcterms:modified>
</cp:coreProperties>
</file>