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93" r:id="rId8"/>
    <p:sldId id="292" r:id="rId9"/>
    <p:sldId id="297" r:id="rId10"/>
    <p:sldId id="306" r:id="rId11"/>
    <p:sldId id="302" r:id="rId12"/>
    <p:sldId id="303" r:id="rId13"/>
    <p:sldId id="307" r:id="rId14"/>
    <p:sldId id="308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20"/>
      </p:cViewPr>
      <p:guideLst>
        <p:guide orient="horz" pos="2184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8255" y="3073401"/>
            <a:ext cx="9892145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Clinical analytical instrumentation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Prof. Yasser Mostafa Kadah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9546" y="6192882"/>
            <a:ext cx="101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EE 471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8363"/>
            <a:ext cx="1828800" cy="22109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Splitters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Optical components used to split incident light at designated ratio into two separate beams</a:t>
            </a:r>
          </a:p>
          <a:p>
            <a:r>
              <a:rPr lang="en-US" dirty="0"/>
              <a:t>Can also be used in reverse to combine two different beams into a single one</a:t>
            </a:r>
          </a:p>
          <a:p>
            <a:r>
              <a:rPr lang="en-US" dirty="0"/>
              <a:t>Classified according to their construction into cube or plate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05" y="3781196"/>
            <a:ext cx="3832046" cy="3009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551" y="3781195"/>
            <a:ext cx="4192953" cy="300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53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Spectrometer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Mass spectrometry is based on generating ions in gaseous state, separating them according to their mass-to-charge ratio (m/z) and detecting them</a:t>
            </a:r>
          </a:p>
          <a:p>
            <a:pPr lvl="1"/>
            <a:r>
              <a:rPr lang="en-US" dirty="0"/>
              <a:t>In fact, MS provides more information about composition and structure of compound from less sample than any other analytical technique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2" y="3041539"/>
            <a:ext cx="4908423" cy="3816461"/>
          </a:xfrm>
          <a:prstGeom prst="rect">
            <a:avLst/>
          </a:prstGeom>
        </p:spPr>
      </p:pic>
      <p:pic>
        <p:nvPicPr>
          <p:cNvPr id="4" name="mass spectrometer">
            <a:hlinkClick r:id="" action="ppaction://media"/>
            <a:extLst>
              <a:ext uri="{FF2B5EF4-FFF2-40B4-BE49-F238E27FC236}">
                <a16:creationId xmlns:a16="http://schemas.microsoft.com/office/drawing/2014/main" id="{C4BB7C46-6F85-4D81-93B9-8923C1FAE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02333" y="3200400"/>
            <a:ext cx="651829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Separation 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7562" y="1600200"/>
            <a:ext cx="11142789" cy="4495800"/>
          </a:xfrm>
        </p:spPr>
        <p:txBody>
          <a:bodyPr>
            <a:noAutofit/>
          </a:bodyPr>
          <a:lstStyle/>
          <a:p>
            <a:r>
              <a:rPr lang="en-US" dirty="0"/>
              <a:t>Separation instrumentation is based mainly on chromatography, which is a procedure for separating the analyte(s) of interest from interferences (matrix) and other compounds in sample mixture</a:t>
            </a:r>
          </a:p>
          <a:p>
            <a:r>
              <a:rPr lang="en-US" dirty="0"/>
              <a:t>Chromatographic techniques depend on differing distributions of individual compounds between two immiscible phases – mobile and  stationary </a:t>
            </a:r>
          </a:p>
          <a:p>
            <a:pPr lvl="1"/>
            <a:r>
              <a:rPr lang="en-US" dirty="0"/>
              <a:t>Stationary phase is fixed in a column or on a solid surface</a:t>
            </a:r>
          </a:p>
          <a:p>
            <a:pPr lvl="1"/>
            <a:r>
              <a:rPr lang="en-US" dirty="0"/>
              <a:t>Sample mixture is added to one end of stationary phase and mobile phase then passes through or over it carrying the sample</a:t>
            </a:r>
          </a:p>
          <a:p>
            <a:pPr lvl="1"/>
            <a:r>
              <a:rPr lang="en-US" dirty="0"/>
              <a:t>Mixture of compounds is eluted, compound appearing first at the end of stationary phase being that which has the smallest distribution into stationary phase</a:t>
            </a:r>
          </a:p>
          <a:p>
            <a:pPr lvl="1"/>
            <a:r>
              <a:rPr lang="en-US" dirty="0"/>
              <a:t>As separated compounds appear at the end of stationary phase they are detected </a:t>
            </a:r>
          </a:p>
          <a:p>
            <a:pPr lvl="1"/>
            <a:r>
              <a:rPr lang="en-US" dirty="0"/>
              <a:t>Actual identification and quantitation of separated compounds are made by detector</a:t>
            </a:r>
          </a:p>
          <a:p>
            <a:r>
              <a:rPr lang="en-US" dirty="0"/>
              <a:t>Several types of chromatography including thin layer, gas and liquid</a:t>
            </a:r>
          </a:p>
        </p:txBody>
      </p:sp>
    </p:spTree>
    <p:extLst>
      <p:ext uri="{BB962C8B-B14F-4D97-AF65-F5344CB8AC3E}">
        <p14:creationId xmlns:p14="http://schemas.microsoft.com/office/powerpoint/2010/main" val="292782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Basic Experiment in Chromatography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(a) Ingredients – C:  column, SP: stationary phase, MP: mobile phase, and S: sample</a:t>
            </a:r>
          </a:p>
          <a:p>
            <a:r>
              <a:rPr lang="en-US" dirty="0"/>
              <a:t>(b) Introduction of sample</a:t>
            </a:r>
          </a:p>
          <a:p>
            <a:r>
              <a:rPr lang="en-US" dirty="0"/>
              <a:t>(c) Start of elution</a:t>
            </a:r>
          </a:p>
          <a:p>
            <a:r>
              <a:rPr lang="en-US" dirty="0"/>
              <a:t>(d) Recovery of products following separation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76366"/>
            <a:ext cx="6830568" cy="2981634"/>
          </a:xfrm>
          <a:prstGeom prst="rect">
            <a:avLst/>
          </a:prstGeom>
        </p:spPr>
      </p:pic>
      <p:pic>
        <p:nvPicPr>
          <p:cNvPr id="6" name="Chromatography2">
            <a:hlinkClick r:id="" action="ppaction://media"/>
            <a:extLst>
              <a:ext uri="{FF2B5EF4-FFF2-40B4-BE49-F238E27FC236}">
                <a16:creationId xmlns:a16="http://schemas.microsoft.com/office/drawing/2014/main" id="{B1DB3340-3B97-45A0-A03D-C3C46C2A0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17560" y="3876366"/>
            <a:ext cx="5274440" cy="295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6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Analysis by Chromatography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Essential recording obtained for each separation is called chromatogram</a:t>
            </a:r>
          </a:p>
          <a:p>
            <a:pPr lvl="1"/>
            <a:r>
              <a:rPr lang="en-US" dirty="0"/>
              <a:t>It corresponds to diagram traced on chart paper or screen that reveals variations of composition of eluting mobile phase as it exits column</a:t>
            </a:r>
          </a:p>
          <a:p>
            <a:pPr lvl="1"/>
            <a:r>
              <a:rPr lang="en-US" dirty="0"/>
              <a:t>order of appearance of compounds corresponds to relative position of each constituent on column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85" y="3467101"/>
            <a:ext cx="8675630" cy="328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02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Assignment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Read Chapter 2 and 3 of </a:t>
            </a:r>
            <a:r>
              <a:rPr lang="en-US" i="1" dirty="0"/>
              <a:t>Analytical Instrumentation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Spectrophotometer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382" y="1537765"/>
            <a:ext cx="2262909" cy="22629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078" y="1595363"/>
            <a:ext cx="5158817" cy="254470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469258-D11C-4CC5-8E00-D14B6EFBB2AC}"/>
              </a:ext>
            </a:extLst>
          </p:cNvPr>
          <p:cNvGrpSpPr/>
          <p:nvPr/>
        </p:nvGrpSpPr>
        <p:grpSpPr>
          <a:xfrm>
            <a:off x="46180" y="1537765"/>
            <a:ext cx="3758165" cy="5280148"/>
            <a:chOff x="0" y="1556237"/>
            <a:chExt cx="3758165" cy="52801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1556237"/>
              <a:ext cx="3758165" cy="265990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216142"/>
              <a:ext cx="3745523" cy="262024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488476" y="1782329"/>
              <a:ext cx="975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Single Channel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12226" y="5341597"/>
              <a:ext cx="15210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Multi-Channel</a:t>
              </a:r>
            </a:p>
          </p:txBody>
        </p:sp>
      </p:grpSp>
      <p:pic>
        <p:nvPicPr>
          <p:cNvPr id="6" name="Spectrophotometer">
            <a:hlinkClick r:id="" action="ppaction://media"/>
            <a:extLst>
              <a:ext uri="{FF2B5EF4-FFF2-40B4-BE49-F238E27FC236}">
                <a16:creationId xmlns:a16="http://schemas.microsoft.com/office/drawing/2014/main" id="{F8C8DDBC-F6FC-45FC-8291-8481E2D9F2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4680" y="3835021"/>
            <a:ext cx="5387320" cy="302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Deuterium lamps are commonly used as UV radiation source in range 200–400 nm</a:t>
            </a:r>
          </a:p>
          <a:p>
            <a:r>
              <a:rPr lang="en-US" dirty="0"/>
              <a:t>Tungsten incandescent lamps as sources for visible and NIR regions covering range 400–2500 nm</a:t>
            </a:r>
          </a:p>
          <a:p>
            <a:pPr lvl="1"/>
            <a:r>
              <a:rPr lang="en-US" dirty="0"/>
              <a:t>For NIR, source operated at 2500–3000 K: more intense radiation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61" y="3624922"/>
            <a:ext cx="2631919" cy="26319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72" y="3453995"/>
            <a:ext cx="3023005" cy="3023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6" y="3513312"/>
            <a:ext cx="2427499" cy="290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21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Discriminator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Monochromator is usually used as wavelength selector </a:t>
            </a:r>
          </a:p>
          <a:p>
            <a:r>
              <a:rPr lang="en-US" dirty="0"/>
              <a:t>Components: dispersing medium to separate wavelengths of polychromatic radiation from source, slits to select narrow band of wavelengths of interest and lenses or mirrors to focus chosen radiation</a:t>
            </a:r>
          </a:p>
          <a:p>
            <a:pPr lvl="1"/>
            <a:r>
              <a:rPr lang="en-US" dirty="0"/>
              <a:t>Dispersing medium can be diffraction grating(+), prism or optical filter </a:t>
            </a:r>
          </a:p>
          <a:p>
            <a:pPr lvl="1"/>
            <a:r>
              <a:rPr lang="en-US" dirty="0"/>
              <a:t>Interferometers more common in Fourier Transform (FT) instruments: more effective at longer wavelengths (IR and NIR) and also used for UV–Vis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544" y="4572001"/>
            <a:ext cx="7071774" cy="2124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81" y="4528262"/>
            <a:ext cx="4113854" cy="22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9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Sample Holder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Sample holder must be transparent in wavelength region being measured</a:t>
            </a:r>
          </a:p>
          <a:p>
            <a:pPr lvl="1"/>
            <a:r>
              <a:rPr lang="en-US" dirty="0"/>
              <a:t>Quartz cuvettes are normally used for UV–Vis and NIR measurements </a:t>
            </a:r>
          </a:p>
          <a:p>
            <a:pPr lvl="1"/>
            <a:r>
              <a:rPr lang="en-US" dirty="0"/>
              <a:t>Flow-through, cylindrical, micro and thermal cells can also be used </a:t>
            </a:r>
          </a:p>
          <a:p>
            <a:r>
              <a:rPr lang="en-US" dirty="0"/>
              <a:t>For UV–Vis absorbance, cuvettes are usually 1 cm in path length in laboratory based instruments, but shorter path lengths can be employed </a:t>
            </a:r>
          </a:p>
          <a:p>
            <a:r>
              <a:rPr lang="en-US" dirty="0"/>
              <a:t>For NIR, longer path lengths of 5–10 cm used in short wavelength NIR (750–1100 nm) and shorter path lengths of 0.1–2 cm used for the long wavelength NIR (1100–2500 nm)</a:t>
            </a:r>
          </a:p>
          <a:p>
            <a:r>
              <a:rPr lang="en-US" dirty="0"/>
              <a:t>Cuvettes and cells should be handled carefully to avoid leaving fingerprints</a:t>
            </a:r>
          </a:p>
          <a:p>
            <a:r>
              <a:rPr lang="en-US" dirty="0"/>
              <a:t>Sample compartment must prevent stray light and dust from entering </a:t>
            </a:r>
          </a:p>
          <a:p>
            <a:pPr lvl="1"/>
            <a:r>
              <a:rPr lang="en-US" dirty="0"/>
              <a:t>Adversely affect the absorbance readings if allowed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72" y="5955882"/>
            <a:ext cx="3258307" cy="902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4437" y="4680651"/>
            <a:ext cx="724212" cy="2048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6605" y="5541818"/>
            <a:ext cx="3987832" cy="131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2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727" y="4544291"/>
            <a:ext cx="6220273" cy="23137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>
            <a:normAutofit/>
          </a:bodyPr>
          <a:lstStyle/>
          <a:p>
            <a:r>
              <a:rPr lang="en-US" dirty="0"/>
              <a:t>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>
            <a:normAutofit/>
          </a:bodyPr>
          <a:lstStyle/>
          <a:p>
            <a:r>
              <a:rPr lang="en-US" dirty="0"/>
              <a:t>Typically photomultiplier tube (PMT), photodiode array (PDA) or charge-coupled device (CCD)</a:t>
            </a:r>
          </a:p>
          <a:p>
            <a:r>
              <a:rPr lang="en-US" dirty="0"/>
              <a:t>Mono-channel systems use one detector (one wavelength at a time)</a:t>
            </a:r>
          </a:p>
          <a:p>
            <a:pPr lvl="1"/>
            <a:r>
              <a:rPr lang="en-US" dirty="0"/>
              <a:t>Measures intensity of one at a time as monochromator slowly scan through spectrum</a:t>
            </a:r>
          </a:p>
          <a:p>
            <a:r>
              <a:rPr lang="en-US" dirty="0"/>
              <a:t>Multi-channel systems use array detector (many wavelengths  measured simultaneously)</a:t>
            </a:r>
          </a:p>
          <a:p>
            <a:pPr lvl="1"/>
            <a:r>
              <a:rPr lang="en-US" dirty="0"/>
              <a:t>Two advantages: Multichannel advantage (SNR</a:t>
            </a:r>
            <a:r>
              <a:rPr lang="en-US" dirty="0">
                <a:sym typeface="Symbol" panose="05050102010706020507" pitchFamily="18" charset="2"/>
              </a:rPr>
              <a:t></a:t>
            </a:r>
            <a:r>
              <a:rPr lang="en-US" dirty="0"/>
              <a:t>), and throughput advantage (single deuterium source for whole UV–Vis range - no monochromator)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5" y="5144655"/>
            <a:ext cx="2359859" cy="14847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29" y="5144655"/>
            <a:ext cx="3065023" cy="148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4404" y="4798239"/>
            <a:ext cx="3668485" cy="1523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Photomultiplier Tube (PMT)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7563" y="1600200"/>
            <a:ext cx="7256589" cy="5029200"/>
          </a:xfrm>
        </p:spPr>
        <p:txBody>
          <a:bodyPr>
            <a:normAutofit/>
          </a:bodyPr>
          <a:lstStyle/>
          <a:p>
            <a:r>
              <a:rPr lang="en-US" dirty="0"/>
              <a:t>Popular </a:t>
            </a:r>
            <a:r>
              <a:rPr lang="en-US" dirty="0" err="1"/>
              <a:t>monochannel</a:t>
            </a:r>
            <a:r>
              <a:rPr lang="en-US" dirty="0"/>
              <a:t> detector</a:t>
            </a:r>
          </a:p>
          <a:p>
            <a:r>
              <a:rPr lang="en-US" dirty="0"/>
              <a:t>Consist of photosensitive surface and series of electrodes (dynodes), each at increased potential compared to one before</a:t>
            </a:r>
          </a:p>
          <a:p>
            <a:r>
              <a:rPr lang="en-US" dirty="0"/>
              <a:t>When photon strikes photosensitive surface, primary electron is emitted and accelerates towards first dynode </a:t>
            </a:r>
          </a:p>
          <a:p>
            <a:r>
              <a:rPr lang="en-US" dirty="0"/>
              <a:t>Electron impacts dynode and causes release of number of secondary electrons, which hit next electrode and so on, until the signal is amplified many times over</a:t>
            </a:r>
          </a:p>
          <a:p>
            <a:pPr lvl="1"/>
            <a:r>
              <a:rPr lang="en-US" dirty="0"/>
              <a:t>Typical gain: 10</a:t>
            </a:r>
            <a:r>
              <a:rPr lang="en-US" baseline="30000" dirty="0"/>
              <a:t>6</a:t>
            </a:r>
            <a:endParaRPr lang="en-US" dirty="0"/>
          </a:p>
          <a:p>
            <a:pPr lvl="1"/>
            <a:r>
              <a:rPr lang="en-US" dirty="0"/>
              <a:t>Can detect extremely small signals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518" y="1600200"/>
            <a:ext cx="4300482" cy="26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20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Beer–Lambert Law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816864" y="1600200"/>
                <a:ext cx="10871200" cy="4809836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Concentration is related to absorbance by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func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 or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𝜆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</a:t>
                </a:r>
                <a:r>
                  <a:rPr lang="el-GR" baseline="-25000" dirty="0"/>
                  <a:t>λ</a:t>
                </a:r>
                <a:r>
                  <a:rPr lang="el-GR" dirty="0"/>
                  <a:t> </a:t>
                </a:r>
                <a:r>
                  <a:rPr lang="en-US" dirty="0"/>
                  <a:t>: absorbance at a particular wavelength (</a:t>
                </a:r>
                <a:r>
                  <a:rPr lang="el-GR" dirty="0"/>
                  <a:t>λ), </a:t>
                </a:r>
                <a:endParaRPr lang="en-US" dirty="0"/>
              </a:p>
              <a:p>
                <a:pPr lvl="1"/>
                <a:r>
                  <a:rPr lang="el-GR" dirty="0"/>
                  <a:t>ε</a:t>
                </a:r>
                <a:r>
                  <a:rPr lang="el-GR" baseline="-25000" dirty="0"/>
                  <a:t>λ</a:t>
                </a:r>
                <a:r>
                  <a:rPr lang="el-GR" dirty="0"/>
                  <a:t> </a:t>
                </a:r>
                <a:r>
                  <a:rPr lang="en-US" dirty="0"/>
                  <a:t>:</a:t>
                </a:r>
                <a:r>
                  <a:rPr lang="el-GR" dirty="0"/>
                  <a:t> </a:t>
                </a:r>
                <a:r>
                  <a:rPr lang="en-US" dirty="0"/>
                  <a:t>extinction coefficient at a particular wavelength (</a:t>
                </a:r>
                <a:r>
                  <a:rPr lang="el-GR" dirty="0"/>
                  <a:t>λ)</a:t>
                </a:r>
                <a:endParaRPr lang="en-US" dirty="0"/>
              </a:p>
              <a:p>
                <a:pPr lvl="1"/>
                <a:r>
                  <a:rPr lang="en-US" dirty="0"/>
                  <a:t>c : concentration </a:t>
                </a:r>
              </a:p>
              <a:p>
                <a:pPr lvl="1"/>
                <a:r>
                  <a:rPr lang="en-US" i="1" dirty="0"/>
                  <a:t>l</a:t>
                </a:r>
                <a:r>
                  <a:rPr lang="en-US" dirty="0"/>
                  <a:t> : path length. </a:t>
                </a:r>
              </a:p>
              <a:p>
                <a:r>
                  <a:rPr lang="en-US" dirty="0"/>
                  <a:t>During most experiments, </a:t>
                </a:r>
                <a:r>
                  <a:rPr lang="el-GR" dirty="0"/>
                  <a:t>ε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dirty="0"/>
                  <a:t> remain constant, so absorbance is proportional to concentration</a:t>
                </a:r>
              </a:p>
              <a:p>
                <a:pPr lvl="1"/>
                <a:r>
                  <a:rPr lang="en-US" dirty="0"/>
                  <a:t>Exploited for quantitative analysis</a:t>
                </a:r>
              </a:p>
              <a:p>
                <a:r>
                  <a:rPr lang="en-US" dirty="0"/>
                  <a:t>Sample should also not be too concentrated</a:t>
                </a:r>
              </a:p>
              <a:p>
                <a:pPr lvl="1"/>
                <a:r>
                  <a:rPr lang="en-US" dirty="0"/>
                  <a:t>Beer–Lambert Law starts to deviate at high absorbance levels</a:t>
                </a: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816864" y="1600200"/>
                <a:ext cx="10871200" cy="4809836"/>
              </a:xfrm>
              <a:blipFill>
                <a:blip r:embed="rId2"/>
                <a:stretch>
                  <a:fillRect l="-112" t="-10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100" y="5043802"/>
            <a:ext cx="3715784" cy="17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9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4765" y="1539489"/>
            <a:ext cx="2955635" cy="2437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lang="en-US" dirty="0"/>
              <a:t>Michelson Interferometer	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r>
              <a:rPr lang="en-US" dirty="0"/>
              <a:t>Selection of wavelength</a:t>
            </a:r>
          </a:p>
          <a:p>
            <a:pPr lvl="1"/>
            <a:r>
              <a:rPr lang="en-US" dirty="0"/>
              <a:t>Moving mirror position</a:t>
            </a:r>
          </a:p>
          <a:p>
            <a:pPr lvl="1"/>
            <a:r>
              <a:rPr lang="en-US" dirty="0"/>
              <a:t>Based on constructive interference</a:t>
            </a:r>
          </a:p>
          <a:p>
            <a:pPr lvl="1"/>
            <a:r>
              <a:rPr lang="en-US" dirty="0"/>
              <a:t>Scanning all wavelengths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48100"/>
            <a:ext cx="5647619" cy="2904762"/>
          </a:xfrm>
          <a:prstGeom prst="rect">
            <a:avLst/>
          </a:prstGeom>
        </p:spPr>
      </p:pic>
      <p:pic>
        <p:nvPicPr>
          <p:cNvPr id="8" name="interferometer">
            <a:hlinkClick r:id="" action="ppaction://media"/>
            <a:extLst>
              <a:ext uri="{FF2B5EF4-FFF2-40B4-BE49-F238E27FC236}">
                <a16:creationId xmlns:a16="http://schemas.microsoft.com/office/drawing/2014/main" id="{82E4FE53-9D57-44F2-A87D-699C08D479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5171" y="3977480"/>
            <a:ext cx="5163974" cy="2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2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3859</TotalTime>
  <Words>857</Words>
  <Application>Microsoft Office PowerPoint</Application>
  <PresentationFormat>Widescreen</PresentationFormat>
  <Paragraphs>81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Calibri</vt:lpstr>
      <vt:lpstr>Cambria Math</vt:lpstr>
      <vt:lpstr>Tw Cen MT</vt:lpstr>
      <vt:lpstr>Wingdings</vt:lpstr>
      <vt:lpstr>Wingdings 2</vt:lpstr>
      <vt:lpstr>Median</vt:lpstr>
      <vt:lpstr>Clinical analytical instrumentation</vt:lpstr>
      <vt:lpstr>Spectrophotometer</vt:lpstr>
      <vt:lpstr>Source</vt:lpstr>
      <vt:lpstr>Discriminator</vt:lpstr>
      <vt:lpstr>Sample Holder</vt:lpstr>
      <vt:lpstr>Detectors</vt:lpstr>
      <vt:lpstr>Photomultiplier Tube (PMT)</vt:lpstr>
      <vt:lpstr>Beer–Lambert Law</vt:lpstr>
      <vt:lpstr>Michelson Interferometer </vt:lpstr>
      <vt:lpstr>Beam Splitters</vt:lpstr>
      <vt:lpstr>Mass Spectrometer</vt:lpstr>
      <vt:lpstr>Separation Instruments</vt:lpstr>
      <vt:lpstr>Basic Experiment in Chromatography</vt:lpstr>
      <vt:lpstr>Analysis by Chromatography</vt:lpstr>
      <vt:lpstr>Reading 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 MOSTAFA ABRAHEM KADAH</cp:lastModifiedBy>
  <cp:revision>412</cp:revision>
  <dcterms:created xsi:type="dcterms:W3CDTF">2006-08-16T00:00:00Z</dcterms:created>
  <dcterms:modified xsi:type="dcterms:W3CDTF">2021-11-28T19:15:42Z</dcterms:modified>
</cp:coreProperties>
</file>