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34" r:id="rId2"/>
    <p:sldId id="336" r:id="rId3"/>
    <p:sldId id="364" r:id="rId4"/>
    <p:sldId id="339" r:id="rId5"/>
    <p:sldId id="361" r:id="rId6"/>
    <p:sldId id="342" r:id="rId7"/>
    <p:sldId id="344" r:id="rId8"/>
    <p:sldId id="357" r:id="rId9"/>
    <p:sldId id="343" r:id="rId10"/>
    <p:sldId id="347" r:id="rId11"/>
    <p:sldId id="346" r:id="rId12"/>
    <p:sldId id="359" r:id="rId13"/>
    <p:sldId id="365" r:id="rId14"/>
    <p:sldId id="360" r:id="rId15"/>
    <p:sldId id="349" r:id="rId16"/>
    <p:sldId id="353" r:id="rId17"/>
    <p:sldId id="601" r:id="rId18"/>
    <p:sldId id="374" r:id="rId19"/>
    <p:sldId id="367" r:id="rId20"/>
    <p:sldId id="368" r:id="rId21"/>
    <p:sldId id="372" r:id="rId22"/>
    <p:sldId id="370" r:id="rId23"/>
    <p:sldId id="356" r:id="rId24"/>
    <p:sldId id="362" r:id="rId25"/>
    <p:sldId id="363" r:id="rId26"/>
    <p:sldId id="337" r:id="rId27"/>
    <p:sldId id="338" r:id="rId28"/>
    <p:sldId id="340" r:id="rId29"/>
    <p:sldId id="6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C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198"/>
      </p:cViewPr>
      <p:guideLst>
        <p:guide orient="horz" pos="136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C0A6-CBF6-4EDD-9722-7BEEF68F257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88EDA-8085-4108-B21E-3976F097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>
            <a:normAutofit/>
          </a:bodyPr>
          <a:lstStyle/>
          <a:p>
            <a:r>
              <a:rPr lang="en-US" dirty="0"/>
              <a:t>Anesthesia Machine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>
            <a:normAutofit/>
          </a:bodyPr>
          <a:lstStyle/>
          <a:p>
            <a:r>
              <a:rPr lang="en-US" dirty="0"/>
              <a:t>Prof. Yasser Mostafa Kadah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DBDF5-93AC-4E48-974B-EE9FD352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7374"/>
            <a:ext cx="1828800" cy="2210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14C29-145C-48AA-88E5-4FDA2C834B0B}"/>
              </a:ext>
            </a:extLst>
          </p:cNvPr>
          <p:cNvSpPr txBox="1"/>
          <p:nvPr/>
        </p:nvSpPr>
        <p:spPr>
          <a:xfrm>
            <a:off x="534838" y="619280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EE 471</a:t>
            </a:r>
          </a:p>
        </p:txBody>
      </p:sp>
    </p:spTree>
    <p:extLst>
      <p:ext uri="{BB962C8B-B14F-4D97-AF65-F5344CB8AC3E}">
        <p14:creationId xmlns:p14="http://schemas.microsoft.com/office/powerpoint/2010/main" val="379712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Vaporizer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575" y="1846342"/>
            <a:ext cx="5032850" cy="4783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30" y="1584689"/>
            <a:ext cx="2583628" cy="5138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413" y="2816525"/>
            <a:ext cx="2793651" cy="30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Vaporizer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5" y="2671601"/>
            <a:ext cx="6197924" cy="3824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416" y="1496683"/>
            <a:ext cx="5327440" cy="2842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497" y="4422449"/>
            <a:ext cx="2555692" cy="20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84AD-C5A1-4CB0-AE16-6390CA6B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Emergency O</a:t>
            </a:r>
            <a:r>
              <a:rPr lang="en-US" baseline="-25000"/>
              <a:t>2</a:t>
            </a:r>
            <a:r>
              <a:rPr lang="en-US"/>
              <a:t> Flush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3E70-B291-4C17-882B-7F5B4A235A5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Flow of about 35–75 l/min at pressure of about 400 kPa</a:t>
            </a:r>
          </a:p>
          <a:p>
            <a:pPr lvl="1"/>
            <a:r>
              <a:rPr lang="en-US" dirty="0"/>
              <a:t>Purge contents of any other gases and anesthetic agents</a:t>
            </a:r>
          </a:p>
          <a:p>
            <a:r>
              <a:rPr lang="en-US" dirty="0"/>
              <a:t>Activated by non-locking button using self-closing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09577-6E30-45AF-9893-765A48CBD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96" y="3069128"/>
            <a:ext cx="7971974" cy="3560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EC07F-9A7B-48F4-A391-937648D4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8" y="3886543"/>
            <a:ext cx="2735215" cy="22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EC3F-F32D-4103-822E-7D3ED395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Scavenging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400AD-038E-4087-BB0E-82D6F3CB253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Chronic exposure to low concentrations of inhaled anesthetics may pose a health hazard to operating room personnel</a:t>
            </a:r>
          </a:p>
          <a:p>
            <a:r>
              <a:rPr lang="en-US" dirty="0"/>
              <a:t>Scavenging is the collection and subsequent removal of vented gases from the operating room</a:t>
            </a:r>
          </a:p>
          <a:p>
            <a:pPr lvl="1"/>
            <a:r>
              <a:rPr lang="en-US" dirty="0"/>
              <a:t>Active system: connected to vacuum system and gases are drawn from machine by vacuum </a:t>
            </a:r>
          </a:p>
          <a:p>
            <a:pPr lvl="1"/>
            <a:r>
              <a:rPr lang="en-US" dirty="0"/>
              <a:t>Passive system: connected to ventilation duct and waste gases flow out of machine on their own</a:t>
            </a:r>
          </a:p>
          <a:p>
            <a:r>
              <a:rPr lang="en-US" dirty="0"/>
              <a:t>Adequate operating room ventilation is still necessary</a:t>
            </a:r>
          </a:p>
          <a:p>
            <a:pPr lvl="1"/>
            <a:r>
              <a:rPr lang="en-US" dirty="0"/>
              <a:t>Air should be exchanged at least 15 times per hour by the operating room ventilation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2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948F-9361-4C5C-929C-601799E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Anti-Hypoxic Safety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BA735-7BD4-4B88-8690-56893D80814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Designed to prevent delivery of gas mixtures with O</a:t>
            </a:r>
            <a:r>
              <a:rPr lang="en-US" baseline="-25000" dirty="0"/>
              <a:t>2</a:t>
            </a:r>
            <a:r>
              <a:rPr lang="en-US" dirty="0"/>
              <a:t>&lt; 21% (air O</a:t>
            </a:r>
            <a:r>
              <a:rPr lang="en-US" baseline="-25000" dirty="0"/>
              <a:t>2</a:t>
            </a:r>
            <a:r>
              <a:rPr lang="en-US" dirty="0"/>
              <a:t> concentration)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analyzer: continuous measurement of 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</a:p>
          <a:p>
            <a:r>
              <a:rPr lang="en-US" dirty="0"/>
              <a:t>Mechanical means: linking O</a:t>
            </a:r>
            <a:r>
              <a:rPr lang="en-US" baseline="-25000" dirty="0"/>
              <a:t>2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O flow control valves</a:t>
            </a:r>
          </a:p>
          <a:p>
            <a:pPr lvl="1"/>
            <a:r>
              <a:rPr lang="en-US" dirty="0"/>
              <a:t>Oxygen Failure Protection Device (OFPD)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CD3A8-95B1-4B8C-B3A1-7C64A8DE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78" y="3429000"/>
            <a:ext cx="63533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Monitoring in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Nine variables should be continuously monitored during anesthesia</a:t>
            </a:r>
          </a:p>
          <a:p>
            <a:r>
              <a:rPr lang="en-US" dirty="0"/>
              <a:t>Device monitoring (5 variables) 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</a:p>
          <a:p>
            <a:pPr lvl="1"/>
            <a:r>
              <a:rPr lang="en-US" dirty="0"/>
              <a:t>Anesthetic agent concentration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Flow rate/Volume</a:t>
            </a:r>
          </a:p>
          <a:p>
            <a:r>
              <a:rPr lang="en-US" dirty="0"/>
              <a:t>Patient monitoring (4 signals) </a:t>
            </a:r>
          </a:p>
          <a:p>
            <a:pPr lvl="1"/>
            <a:r>
              <a:rPr lang="en-US" dirty="0"/>
              <a:t>Electrocardiogram (ECG)</a:t>
            </a:r>
          </a:p>
          <a:p>
            <a:pPr lvl="1"/>
            <a:r>
              <a:rPr lang="en-US" dirty="0"/>
              <a:t>Noninvasive blood pressure (NIBP)</a:t>
            </a:r>
          </a:p>
          <a:p>
            <a:pPr lvl="1"/>
            <a:r>
              <a:rPr lang="en-US" dirty="0"/>
              <a:t>Oxygen saturation (SpO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Body temperature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38BBF-5EC2-4F1B-BCB1-0B0C9C2D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505" y="2082227"/>
            <a:ext cx="3273925" cy="4394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70740-86B1-4141-9799-1E2CA73E1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90" y="4126682"/>
            <a:ext cx="3329559" cy="250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4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9DE116-8D2C-4770-92F7-52883092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08" y="2821243"/>
            <a:ext cx="7525265" cy="2501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O, and Anesthetic Agent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Infrared absorption spectroscopy </a:t>
            </a:r>
          </a:p>
          <a:p>
            <a:pPr lvl="1"/>
            <a:r>
              <a:rPr lang="en-US" dirty="0"/>
              <a:t>Polyatomic gases absorb infrared radiation at characteristic frequencies</a:t>
            </a:r>
          </a:p>
          <a:p>
            <a:pPr lvl="1"/>
            <a:r>
              <a:rPr lang="en-US" dirty="0"/>
              <a:t>Concentrations can be determined from absorption Beer-Lambert law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D96E4-796B-49D0-8678-F225D780C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765" y="4929942"/>
            <a:ext cx="3033275" cy="1869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DFA5A-7056-4B63-B8DA-8481FB897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11" y="5149970"/>
            <a:ext cx="3137626" cy="1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12C53-3AB5-446E-B304-163EEE4B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414" y="1600200"/>
            <a:ext cx="5037586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5C8E7-143B-4598-96EA-730C57F5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Fuel Cell or Galvanic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31401-CA5F-410E-9093-95D8898D53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6714467" cy="4495800"/>
          </a:xfrm>
        </p:spPr>
        <p:txBody>
          <a:bodyPr>
            <a:normAutofit/>
          </a:bodyPr>
          <a:lstStyle/>
          <a:p>
            <a:r>
              <a:rPr lang="en-US" dirty="0"/>
              <a:t>Diffusion of oxygen starts chemical reactions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Flow of current depends on uptake of oxygen at the anode (Faraday’s first law of electrolysis)</a:t>
            </a:r>
          </a:p>
          <a:p>
            <a:pPr lvl="1"/>
            <a:r>
              <a:rPr lang="en-US" dirty="0"/>
              <a:t>Voltage output is proportional to oxygen partial pressure</a:t>
            </a:r>
          </a:p>
          <a:p>
            <a:r>
              <a:rPr lang="en-US" dirty="0"/>
              <a:t>Response time (~20-30 s) and depleted by continuous exposure to oxygen because of exhaustion of the cell (less than 1 year lifespan)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A820-69B5-4AFE-BDE9-1DB40E7E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99" y="2128205"/>
            <a:ext cx="4725001" cy="6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779C3-8AF1-42C8-8281-219893FFF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9" y="2770948"/>
            <a:ext cx="5827501" cy="50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23E7B-8B4B-4ABB-B26D-E960A308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001" y="1600200"/>
            <a:ext cx="1320485" cy="2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2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8B7D-BB1E-43F6-B914-5093F050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</a:t>
            </a:r>
            <a:r>
              <a:rPr lang="en-US" dirty="0" err="1"/>
              <a:t>Paramegnetic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95EF-2203-4F87-B73E-3CB7B99908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3858548" cy="4725785"/>
          </a:xfrm>
        </p:spPr>
        <p:txBody>
          <a:bodyPr>
            <a:normAutofit/>
          </a:bodyPr>
          <a:lstStyle/>
          <a:p>
            <a:r>
              <a:rPr lang="en-US" sz="2000" dirty="0"/>
              <a:t>Oxygen is paramagnetic while other gases are diamagnetic</a:t>
            </a:r>
          </a:p>
          <a:p>
            <a:r>
              <a:rPr lang="en-US" sz="2000" dirty="0"/>
              <a:t>Magnetic field causes oxygen molecules to be attracted and agitated</a:t>
            </a:r>
          </a:p>
          <a:p>
            <a:pPr lvl="1"/>
            <a:r>
              <a:rPr lang="en-US" sz="2000" dirty="0"/>
              <a:t>Pressure difference proportional to oxygen partial pressure</a:t>
            </a:r>
          </a:p>
          <a:p>
            <a:r>
              <a:rPr lang="en-US" dirty="0"/>
              <a:t>Very accurate, highly sensitive and fast response</a:t>
            </a:r>
          </a:p>
          <a:p>
            <a:pPr lvl="1"/>
            <a:r>
              <a:rPr lang="en-US" dirty="0"/>
              <a:t>Allows continuous monitoring</a:t>
            </a:r>
          </a:p>
          <a:p>
            <a:r>
              <a:rPr lang="en-US" dirty="0"/>
              <a:t>Long lifespan with no service requirements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BE9A6-D4E3-41F9-8822-5FD39BAC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339" y="1529250"/>
            <a:ext cx="7661809" cy="5320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DB35E-E02D-4F80-9F53-8330F7E3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55" y="1600200"/>
            <a:ext cx="3149410" cy="2182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597A5-5E05-4360-BB2D-D6C4F9D1A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181" y="4281053"/>
            <a:ext cx="1859791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5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Piezoresistive</a:t>
            </a:r>
            <a:r>
              <a:rPr lang="en-US" dirty="0"/>
              <a:t> Sensor</a:t>
            </a:r>
          </a:p>
          <a:p>
            <a:pPr lvl="1"/>
            <a:r>
              <a:rPr lang="en-US" dirty="0"/>
              <a:t>Solid-state device whose electrical resistance depends on strain of membrane (and hence, pressure)</a:t>
            </a:r>
          </a:p>
          <a:p>
            <a:pPr lvl="1"/>
            <a:r>
              <a:rPr lang="en-US" dirty="0"/>
              <a:t>Can be designed to be absolute or differential</a:t>
            </a:r>
          </a:p>
          <a:p>
            <a:pPr lvl="1"/>
            <a:r>
              <a:rPr lang="en-US" dirty="0"/>
              <a:t>Can be selected to have very fast response time</a:t>
            </a:r>
          </a:p>
          <a:p>
            <a:r>
              <a:rPr lang="en-US" dirty="0"/>
              <a:t>Resistive strain gauge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40" y="4066112"/>
            <a:ext cx="5282540" cy="262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02B47-FCED-407E-87DA-1CF40615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18730"/>
            <a:ext cx="5282539" cy="227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16B8B-229D-46AC-95F0-C82F66E95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194" y="2439270"/>
            <a:ext cx="1603817" cy="196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18722-33D6-4DA5-A3EC-142E769FE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859" y="2650398"/>
            <a:ext cx="1603818" cy="16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5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Scope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Anesthesia devices are used in operating rooms in hospitals by medical staff to ensure that operative and diagnostic procedures can be performed on a patient without pain in an unconscious and relaxed state</a:t>
            </a:r>
          </a:p>
          <a:p>
            <a:pPr lvl="1"/>
            <a:r>
              <a:rPr lang="en-US" dirty="0"/>
              <a:t>Achieved by administering inhalation anesthetics</a:t>
            </a:r>
          </a:p>
          <a:p>
            <a:pPr lvl="1"/>
            <a:r>
              <a:rPr lang="en-US" dirty="0"/>
              <a:t>Surgery “Without Perception” rather than “Without Sensation”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E056C-6D38-408E-87DB-DDB106A1E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54" y="3961709"/>
            <a:ext cx="4324537" cy="2896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C8D97-BA71-436B-B2AA-A47F02223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32" y="3961708"/>
            <a:ext cx="5681615" cy="28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Pneumotachograph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Sensing change in pressure across fixed resistance through which gas flow is laminar to calculate flow rate</a:t>
            </a:r>
          </a:p>
          <a:p>
            <a:pPr lvl="1"/>
            <a:r>
              <a:rPr lang="en-US" dirty="0"/>
              <a:t>Analogous to measuring current through resistance in electric circuits</a:t>
            </a:r>
          </a:p>
          <a:p>
            <a:pPr lvl="1"/>
            <a:r>
              <a:rPr lang="en-US" dirty="0"/>
              <a:t>Bidirectional operation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F4B63-E4AC-4EB4-91C5-C2A7F1D3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792" y="3613777"/>
            <a:ext cx="4203208" cy="315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146C9-43B8-4E50-B2CC-23E6FE48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61" y="3795032"/>
            <a:ext cx="3978877" cy="2959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0128E-20F0-459A-836C-EF5842E6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0" y="4326667"/>
            <a:ext cx="40671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6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5CDD-EE6A-44E8-9E61-2D9C22AD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Variable Orifice Flowmeter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FD73-6B8B-4A68-A5A0-64222C81BA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4669536" cy="4495800"/>
          </a:xfrm>
        </p:spPr>
        <p:txBody>
          <a:bodyPr>
            <a:normAutofit/>
          </a:bodyPr>
          <a:lstStyle/>
          <a:p>
            <a:r>
              <a:rPr lang="en-US" dirty="0"/>
              <a:t>Pressure measurement across flow-dependent resistance (flap)</a:t>
            </a:r>
          </a:p>
          <a:p>
            <a:pPr lvl="1"/>
            <a:r>
              <a:rPr lang="en-US" dirty="0"/>
              <a:t>As gas flow increases, flap opens more, reducing resistance to gas flow</a:t>
            </a:r>
          </a:p>
          <a:p>
            <a:pPr lvl="1"/>
            <a:r>
              <a:rPr lang="en-US" dirty="0"/>
              <a:t>One-to-one correspondence between flow rate and pressure drop</a:t>
            </a:r>
          </a:p>
          <a:p>
            <a:pPr lvl="1"/>
            <a:r>
              <a:rPr lang="en-US" dirty="0"/>
              <a:t>Bidirectional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BDE4-E5FF-4447-B461-00118170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453" y="1600200"/>
            <a:ext cx="6671921" cy="514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AA9B-2F7F-47F8-ACD7-8C8198BD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62" y="4330931"/>
            <a:ext cx="4956586" cy="24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Sensor: Hot-Wire Anemometer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Resistive wire is placed in flow path and heated using electric current</a:t>
            </a:r>
          </a:p>
          <a:p>
            <a:pPr lvl="1"/>
            <a:r>
              <a:rPr lang="en-US" dirty="0"/>
              <a:t>Resistance increases linearly with temperature</a:t>
            </a:r>
          </a:p>
          <a:p>
            <a:r>
              <a:rPr lang="en-US" dirty="0"/>
              <a:t>Flow cools down wire and changes its resistance</a:t>
            </a:r>
          </a:p>
          <a:p>
            <a:pPr lvl="1"/>
            <a:r>
              <a:rPr lang="en-US" dirty="0"/>
              <a:t>Resistance change can be measured and used to estimate flow rate</a:t>
            </a:r>
          </a:p>
          <a:p>
            <a:r>
              <a:rPr lang="en-US" dirty="0"/>
              <a:t>Fast and accurate but direction insensitive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58" y="3805560"/>
            <a:ext cx="6141961" cy="282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F5AA8-3963-416E-9F80-C9A10C28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92" y="3972218"/>
            <a:ext cx="4246195" cy="2852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71026-313E-4472-80E5-15645CB75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242" y="2171700"/>
            <a:ext cx="2415000" cy="455000"/>
          </a:xfrm>
          <a:prstGeom prst="rect">
            <a:avLst/>
          </a:prstGeom>
          <a:ln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3217148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Rate Sensor: Spirometer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Used to measure exhaled tidal volume in breathing circuit typically near exhalation valve</a:t>
            </a:r>
          </a:p>
          <a:p>
            <a:pPr lvl="1"/>
            <a:r>
              <a:rPr lang="en-US" dirty="0"/>
              <a:t>Example: Vane Anemometer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98" y="2739423"/>
            <a:ext cx="4210922" cy="4118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8935F-EBCB-41B4-95AA-4AF3F41BB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4" y="3599581"/>
            <a:ext cx="1778537" cy="2118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7AB7D-0D99-4550-9230-A393612A2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87" y="3344643"/>
            <a:ext cx="3123809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5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5DD3-960C-43C0-9FA1-415CD569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of Anesthesia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15E39-895C-44D7-8090-804D0BD98F4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Nerve Stimulator: assessment of neuromuscular blockade </a:t>
            </a:r>
          </a:p>
          <a:p>
            <a:pPr lvl="1"/>
            <a:r>
              <a:rPr lang="en-US" dirty="0"/>
              <a:t>Supramaximal stimulus is administered to a motor nerve</a:t>
            </a:r>
          </a:p>
          <a:p>
            <a:pPr lvl="1"/>
            <a:r>
              <a:rPr lang="en-US" dirty="0"/>
              <a:t>Motor response evoked measured by accelerometry or </a:t>
            </a:r>
            <a:r>
              <a:rPr lang="en-US" dirty="0" err="1"/>
              <a:t>kinemyography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C8801-712A-432D-A000-32743808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479695"/>
            <a:ext cx="4085165" cy="2644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A79D0-3802-44F2-AD61-5B2198CD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99" y="2902430"/>
            <a:ext cx="3044586" cy="37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7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DA52-B9F5-4E12-B62C-029C05EE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Anesthesia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4B82-1942-4B95-BBA5-B09210CC570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Burst suppression ratio (BSR): fraction of time in an epoch in which the EEG is suppressed and is usually averaged over 60 s</a:t>
            </a:r>
          </a:p>
          <a:p>
            <a:r>
              <a:rPr lang="en-US" dirty="0" err="1"/>
              <a:t>Bispectral</a:t>
            </a:r>
            <a:r>
              <a:rPr lang="en-US" dirty="0"/>
              <a:t> index (BIS): EEG-derived variable from both time and frequency features including BSR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09558-913E-4A74-99E7-8CB0DBE3B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102" y="4891217"/>
            <a:ext cx="3310143" cy="1934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D781E-0313-41E7-B19E-E83C58A2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798" y="3130379"/>
            <a:ext cx="2698059" cy="1711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2461C-6ABF-4DEA-8186-5C3C2973F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78" y="3367769"/>
            <a:ext cx="5390149" cy="34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2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Anesthesia Machine - Front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365871" y="1626319"/>
            <a:ext cx="7150814" cy="5129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1626319"/>
            <a:ext cx="4132958" cy="51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Anesthesia Machine - Back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9475" y="1594827"/>
            <a:ext cx="6480911" cy="5053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7" y="1594827"/>
            <a:ext cx="4338305" cy="50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30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Schematic Examples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45111" y="1543742"/>
            <a:ext cx="4443550" cy="5314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26" y="1533468"/>
            <a:ext cx="4915838" cy="52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1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John F. Butterworth IV, David C. Mackey and John D. </a:t>
            </a:r>
            <a:r>
              <a:rPr lang="en-US" sz="2000" dirty="0" err="1"/>
              <a:t>Wasnick</a:t>
            </a:r>
            <a:r>
              <a:rPr lang="en-US" sz="2000" dirty="0"/>
              <a:t>, </a:t>
            </a:r>
            <a:r>
              <a:rPr lang="en-US" sz="2000" i="1" dirty="0"/>
              <a:t>Morgan &amp; Mikhail’s Clinical Anesthesiology</a:t>
            </a:r>
            <a:r>
              <a:rPr lang="en-US" sz="2000" dirty="0"/>
              <a:t>, 5th Ed., McGraw-Hill Education, New York, 2013. </a:t>
            </a:r>
          </a:p>
          <a:p>
            <a:pPr lvl="1"/>
            <a:r>
              <a:rPr lang="en-US" sz="1600" dirty="0"/>
              <a:t>Chapter 4</a:t>
            </a:r>
          </a:p>
          <a:p>
            <a:r>
              <a:rPr lang="en-US" sz="2000" dirty="0" err="1"/>
              <a:t>Rüdiger</a:t>
            </a:r>
            <a:r>
              <a:rPr lang="en-US" sz="2000" dirty="0"/>
              <a:t> </a:t>
            </a:r>
            <a:r>
              <a:rPr lang="en-US" sz="2000" dirty="0" err="1"/>
              <a:t>Kramme</a:t>
            </a:r>
            <a:r>
              <a:rPr lang="en-US" sz="2000" dirty="0"/>
              <a:t>, Klaus-Peter Hoffmann, Robert S. </a:t>
            </a:r>
            <a:r>
              <a:rPr lang="en-US" sz="2000" dirty="0" err="1"/>
              <a:t>Pozos</a:t>
            </a:r>
            <a:r>
              <a:rPr lang="en-US" sz="2000" dirty="0"/>
              <a:t> (Eds.), </a:t>
            </a:r>
            <a:r>
              <a:rPr lang="en-US" sz="2000" i="1" dirty="0"/>
              <a:t>Springer Handbook of Medical Technology</a:t>
            </a:r>
            <a:r>
              <a:rPr lang="en-US" sz="2000" dirty="0"/>
              <a:t>, Springer-Verlag, Berlin, 2011.</a:t>
            </a:r>
          </a:p>
          <a:p>
            <a:pPr lvl="1"/>
            <a:r>
              <a:rPr lang="en-US" sz="1600" dirty="0"/>
              <a:t>Chapter 30</a:t>
            </a:r>
          </a:p>
          <a:p>
            <a:r>
              <a:rPr lang="en-US" sz="2000" dirty="0"/>
              <a:t>Baha Al-Shaikh and‎ Simon G. Stacey, </a:t>
            </a:r>
            <a:r>
              <a:rPr lang="en-US" sz="2000" i="1" dirty="0"/>
              <a:t>Essentials of </a:t>
            </a:r>
            <a:r>
              <a:rPr lang="en-US" sz="2000" i="1" dirty="0" err="1"/>
              <a:t>Anaesthetic</a:t>
            </a:r>
            <a:r>
              <a:rPr lang="en-US" sz="2000" i="1" dirty="0"/>
              <a:t> Equipment</a:t>
            </a:r>
            <a:r>
              <a:rPr lang="en-US" sz="2000" dirty="0"/>
              <a:t>, 4th Ed., Churchill Livingstone, 2013.</a:t>
            </a:r>
          </a:p>
          <a:p>
            <a:pPr lvl="1"/>
            <a:r>
              <a:rPr lang="en-US" sz="1600" dirty="0"/>
              <a:t>Chapter 2 (supplementary)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2" descr="M:\Y\My Courses\EE 497 - Special Topics\ClinAnesth_co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67" y="4708949"/>
            <a:ext cx="1710121" cy="21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40" y="4716159"/>
            <a:ext cx="1710121" cy="2155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659D5-196B-42AF-9982-32F190A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13" y="4716159"/>
            <a:ext cx="1649217" cy="21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ACAA-78A0-424E-8120-7ACB233B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Inhalation Anesthetics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2990-3C22-469D-98E5-7B1D578E5A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Produce loss of awareness and neuromuscular blockade</a:t>
            </a:r>
          </a:p>
          <a:p>
            <a:pPr lvl="1"/>
            <a:r>
              <a:rPr lang="en-US" dirty="0"/>
              <a:t>Vital physiologic functions (e.g., breathing) continue to function</a:t>
            </a:r>
          </a:p>
          <a:p>
            <a:r>
              <a:rPr lang="en-US" dirty="0"/>
              <a:t>Cause reduction in nerve transmission at synapses </a:t>
            </a:r>
          </a:p>
          <a:p>
            <a:pPr lvl="1"/>
            <a:r>
              <a:rPr lang="en-US" dirty="0"/>
              <a:t>Precisely how inhalational anesthetics inhibit synaptic neurotransmission is not yet fully understood</a:t>
            </a:r>
          </a:p>
          <a:p>
            <a:r>
              <a:rPr lang="en-US" dirty="0"/>
              <a:t>Different properties for each type</a:t>
            </a:r>
          </a:p>
          <a:p>
            <a:pPr lvl="1"/>
            <a:r>
              <a:rPr lang="en-US" dirty="0"/>
              <a:t>Onset and duration of action</a:t>
            </a:r>
          </a:p>
          <a:p>
            <a:pPr lvl="1"/>
            <a:r>
              <a:rPr lang="en-US" dirty="0"/>
              <a:t>Mechanism of clearance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flammability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356C8-0750-43B6-A67D-A9F7B96EE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0" y="3493699"/>
            <a:ext cx="4568525" cy="33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010108" y="1600200"/>
            <a:ext cx="4218137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45" y="1637297"/>
            <a:ext cx="6015036" cy="51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CBDF-BB28-4374-9287-E0EB5377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Diagram of Anesthesia Gas Mixing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35BD3-F4C0-483A-BDF8-750342790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286" y="1705653"/>
            <a:ext cx="6482714" cy="47116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A2F62-D048-43FE-9BFC-6CA11BB492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5571" y="2479987"/>
            <a:ext cx="5575525" cy="3163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1. O</a:t>
            </a:r>
            <a:r>
              <a:rPr lang="en-US" sz="20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: 13,700 kPa, N</a:t>
            </a:r>
            <a:r>
              <a:rPr lang="en-US" sz="20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O: 4400 kPa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2. Pipeline: about 400 kPa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3. O</a:t>
            </a:r>
            <a:r>
              <a:rPr lang="en-US" sz="20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supply failure alarm activated at &lt;250 kPa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4. Regulated gas supply at 400 kPa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5. O</a:t>
            </a:r>
            <a:r>
              <a:rPr lang="en-US" sz="2000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flush 45 l/min at about 400 kPa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6. Back-bar pressure 1–10 kPa</a:t>
            </a: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Note: 1 bar = 100 kPa</a:t>
            </a:r>
          </a:p>
        </p:txBody>
      </p:sp>
    </p:spTree>
    <p:extLst>
      <p:ext uri="{BB962C8B-B14F-4D97-AF65-F5344CB8AC3E}">
        <p14:creationId xmlns:p14="http://schemas.microsoft.com/office/powerpoint/2010/main" val="238126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dosing</a:t>
            </a:r>
          </a:p>
          <a:p>
            <a:pPr lvl="1"/>
            <a:r>
              <a:rPr lang="en-US" dirty="0"/>
              <a:t>Mixing O</a:t>
            </a:r>
            <a:r>
              <a:rPr lang="en-US" baseline="-25000" dirty="0"/>
              <a:t>2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O: Flow Control Valve and Flowmeter</a:t>
            </a:r>
          </a:p>
          <a:p>
            <a:pPr lvl="1"/>
            <a:r>
              <a:rPr lang="en-US" dirty="0"/>
              <a:t>Administration of inhalational anesthetics: Vaporizers</a:t>
            </a:r>
          </a:p>
          <a:p>
            <a:r>
              <a:rPr lang="en-US" dirty="0"/>
              <a:t>Ventilator with breathing system</a:t>
            </a:r>
          </a:p>
          <a:p>
            <a:pPr lvl="1"/>
            <a:r>
              <a:rPr lang="en-US" dirty="0"/>
              <a:t>Same as ICU ventilators but allows rebreathing</a:t>
            </a:r>
          </a:p>
          <a:p>
            <a:r>
              <a:rPr lang="en-US" dirty="0"/>
              <a:t>Monitoring unit consisting of 3 subunits:</a:t>
            </a:r>
          </a:p>
          <a:p>
            <a:pPr lvl="1"/>
            <a:r>
              <a:rPr lang="en-US" dirty="0"/>
              <a:t>Device monitoring: drug dosing and ventilator </a:t>
            </a:r>
          </a:p>
          <a:p>
            <a:pPr lvl="1"/>
            <a:r>
              <a:rPr lang="en-US" dirty="0"/>
              <a:t>Patient monitoring: patient’s vital signs</a:t>
            </a:r>
          </a:p>
          <a:p>
            <a:pPr lvl="1"/>
            <a:r>
              <a:rPr lang="en-US" dirty="0"/>
              <a:t>Anesthesia effect monitoring: depth of anesthesia</a:t>
            </a:r>
          </a:p>
        </p:txBody>
      </p:sp>
    </p:spTree>
    <p:extLst>
      <p:ext uri="{BB962C8B-B14F-4D97-AF65-F5344CB8AC3E}">
        <p14:creationId xmlns:p14="http://schemas.microsoft.com/office/powerpoint/2010/main" val="311720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Dosing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Two principles are used for delivering O</a:t>
            </a:r>
            <a:r>
              <a:rPr lang="en-US" baseline="-25000" dirty="0"/>
              <a:t>2</a:t>
            </a:r>
            <a:r>
              <a:rPr lang="en-US" dirty="0"/>
              <a:t>, air, and N</a:t>
            </a:r>
            <a:r>
              <a:rPr lang="en-US" baseline="-25000" dirty="0"/>
              <a:t>2</a:t>
            </a:r>
            <a:r>
              <a:rPr lang="en-US" dirty="0"/>
              <a:t>O, namely mechanical metering valves and electronic mixers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" y="2479850"/>
            <a:ext cx="3523203" cy="4149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45" y="2482441"/>
            <a:ext cx="7304883" cy="414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12441-341E-4239-BD85-5B7A0A8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70" y="1766856"/>
            <a:ext cx="4835144" cy="5005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844FC-E1DB-4158-987F-1175DEF3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Flow Control Valve and Flowmeter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9AD8-59D5-4036-ADA8-8044296596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Idea: Constriction causes significant pressure drop</a:t>
            </a:r>
          </a:p>
          <a:p>
            <a:pPr lvl="1"/>
            <a:r>
              <a:rPr lang="en-US" dirty="0"/>
              <a:t>Needle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18471-EB97-45D6-909F-50B2A52BF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73" y="2640335"/>
            <a:ext cx="3445861" cy="136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A4EBB-8E6C-4876-92A1-0C33EB374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498" y="2527043"/>
            <a:ext cx="2108785" cy="3055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B21126-91B7-4990-9C0C-87F9806BF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002" y="4077576"/>
            <a:ext cx="1518445" cy="2629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F8EEE-7C46-4DED-8292-AB6B0C40C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17" y="4081772"/>
            <a:ext cx="2581935" cy="26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Anesthetic Agent Vaporizers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Volatile anesthetic agents are used to achieve unconsciousness</a:t>
            </a:r>
          </a:p>
          <a:p>
            <a:pPr lvl="1"/>
            <a:r>
              <a:rPr lang="en-US" dirty="0"/>
              <a:t>Exhalable and evaporate quickly (for example, isoflurane and sevoflurane)</a:t>
            </a:r>
          </a:p>
          <a:p>
            <a:r>
              <a:rPr lang="en-US" dirty="0"/>
              <a:t>Anesthetic agent vaporizer converts anesthetic agent from liquid to vapor and mix it with fresh gas at preset concentration </a:t>
            </a:r>
          </a:p>
          <a:p>
            <a:r>
              <a:rPr lang="en-US" dirty="0"/>
              <a:t>Concentration of saturated agent vapor is much higher (20 fold) than therapeutically necessary</a:t>
            </a:r>
          </a:p>
          <a:p>
            <a:pPr lvl="1"/>
            <a:r>
              <a:rPr lang="en-US" dirty="0"/>
              <a:t>Vaporizer is primarily designed to reduce high saturation concentration of ~30% to concentration required during anesthesia of ~2%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07" y="4755774"/>
            <a:ext cx="4431964" cy="2102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30" y="4455836"/>
            <a:ext cx="2336170" cy="24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5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3984</TotalTime>
  <Words>1073</Words>
  <Application>Microsoft Office PowerPoint</Application>
  <PresentationFormat>Widescreen</PresentationFormat>
  <Paragraphs>139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Tw Cen MT</vt:lpstr>
      <vt:lpstr>Wingdings</vt:lpstr>
      <vt:lpstr>Wingdings 2</vt:lpstr>
      <vt:lpstr>Median</vt:lpstr>
      <vt:lpstr>Anesthesia Machine</vt:lpstr>
      <vt:lpstr>Scope  </vt:lpstr>
      <vt:lpstr>Inhalation Anesthetics</vt:lpstr>
      <vt:lpstr>Functional Diagram</vt:lpstr>
      <vt:lpstr>Diagram of Anesthesia Gas Mixing</vt:lpstr>
      <vt:lpstr>Components of Anesthesia Machine</vt:lpstr>
      <vt:lpstr>Drug Dosing</vt:lpstr>
      <vt:lpstr>Flow Control Valve and Flowmeter</vt:lpstr>
      <vt:lpstr>Anesthetic Agent Vaporizers</vt:lpstr>
      <vt:lpstr>Mechanical Vaporizer</vt:lpstr>
      <vt:lpstr>Electronic Vaporizer</vt:lpstr>
      <vt:lpstr>Emergency O2 Flush</vt:lpstr>
      <vt:lpstr>Scavenging System </vt:lpstr>
      <vt:lpstr>Anti-Hypoxic Safety Features</vt:lpstr>
      <vt:lpstr>Monitoring in Anesthesia</vt:lpstr>
      <vt:lpstr>CO2, N2O, and Anesthetic Agent Sensors</vt:lpstr>
      <vt:lpstr>Oxygen Sensor: Fuel Cell or Galvanic Cell</vt:lpstr>
      <vt:lpstr>Oxygen Sensor: Paramegnetic </vt:lpstr>
      <vt:lpstr>Pressure Sensor</vt:lpstr>
      <vt:lpstr>Flow Sensor: Pneumotachograph</vt:lpstr>
      <vt:lpstr>Flow Sensor: Variable Orifice Flowmeter</vt:lpstr>
      <vt:lpstr>Flow Sensor: Hot-Wire Anemometer </vt:lpstr>
      <vt:lpstr>Flow Rate Sensor: Spirometer</vt:lpstr>
      <vt:lpstr>Depth of Anesthesia Monitoring</vt:lpstr>
      <vt:lpstr>Depth of Anesthesia Monitoring</vt:lpstr>
      <vt:lpstr>Modern Anesthesia Machine - Front</vt:lpstr>
      <vt:lpstr>Modern Anesthesia Machine - Back</vt:lpstr>
      <vt:lpstr>Internal Schematic Examples</vt:lpstr>
      <vt:lpstr>Recommended Textbook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 MOSTAFA ABRAHEM KADAH</cp:lastModifiedBy>
  <cp:revision>386</cp:revision>
  <dcterms:created xsi:type="dcterms:W3CDTF">2006-08-16T00:00:00Z</dcterms:created>
  <dcterms:modified xsi:type="dcterms:W3CDTF">2021-09-27T17:00:11Z</dcterms:modified>
</cp:coreProperties>
</file>