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5" r:id="rId3"/>
    <p:sldId id="287" r:id="rId4"/>
    <p:sldId id="289" r:id="rId5"/>
    <p:sldId id="293" r:id="rId6"/>
    <p:sldId id="286" r:id="rId7"/>
    <p:sldId id="294" r:id="rId8"/>
    <p:sldId id="300" r:id="rId9"/>
    <p:sldId id="296" r:id="rId10"/>
    <p:sldId id="297" r:id="rId11"/>
    <p:sldId id="298" r:id="rId12"/>
    <p:sldId id="299" r:id="rId13"/>
    <p:sldId id="301" r:id="rId14"/>
    <p:sldId id="302" r:id="rId15"/>
    <p:sldId id="295" r:id="rId16"/>
    <p:sldId id="288" r:id="rId17"/>
    <p:sldId id="304" r:id="rId18"/>
    <p:sldId id="305" r:id="rId19"/>
    <p:sldId id="306" r:id="rId20"/>
    <p:sldId id="307" r:id="rId21"/>
    <p:sldId id="308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7E6D2-2021-4130-92C8-44CD18A033BC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28F27-ADED-47A0-8559-0522B0676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E53D-65DF-4C8F-828D-36DB29783F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png"/><Relationship Id="rId4" Type="http://schemas.openxmlformats.org/officeDocument/2006/relationships/image" Target="../media/image4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emf"/><Relationship Id="rId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emf"/><Relationship Id="rId5" Type="http://schemas.openxmlformats.org/officeDocument/2006/relationships/image" Target="../media/image15.png"/><Relationship Id="rId10" Type="http://schemas.openxmlformats.org/officeDocument/2006/relationships/image" Target="../media/image20.emf"/><Relationship Id="rId4" Type="http://schemas.openxmlformats.org/officeDocument/2006/relationships/image" Target="../media/image14.png"/><Relationship Id="rId9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Relationship Id="rId9" Type="http://schemas.openxmlformats.org/officeDocument/2006/relationships/image" Target="../media/image3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454" y="3073401"/>
            <a:ext cx="7842738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Biopotential Amplifiers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Yasser Mostafa Kadah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755" y="616210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EE 471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8363"/>
            <a:ext cx="1828800" cy="22109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Switching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985" y="2064727"/>
            <a:ext cx="3755912" cy="3351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069" y="2003180"/>
            <a:ext cx="4644655" cy="32062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1554" y="5520009"/>
            <a:ext cx="278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Note: Diode snubber is needed if load is inductive</a:t>
            </a:r>
          </a:p>
        </p:txBody>
      </p:sp>
    </p:spTree>
    <p:extLst>
      <p:ext uri="{BB962C8B-B14F-4D97-AF65-F5344CB8AC3E}">
        <p14:creationId xmlns:p14="http://schemas.microsoft.com/office/powerpoint/2010/main" val="417950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036" y="3880181"/>
            <a:ext cx="6247501" cy="280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Half-Wave Rectifier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848" y="1600200"/>
            <a:ext cx="5145001" cy="25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5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Active full-wave rectifier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Logarithmic Amplifier: add output stage with diode feedback</a:t>
                </a:r>
              </a:p>
              <a:p>
                <a:pPr lvl="1"/>
                <a:r>
                  <a:rPr lang="en-US" dirty="0" err="1"/>
                  <a:t>Ebers</a:t>
                </a:r>
                <a:r>
                  <a:rPr lang="en-US" dirty="0"/>
                  <a:t>-Moll relation: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Valid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/>
                  <a:t>&gt;0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150" t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086" y="1661677"/>
            <a:ext cx="5880806" cy="2784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Absolute-Value and Log Amplifiers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907" y="5196323"/>
            <a:ext cx="3025358" cy="15126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64" y="4943464"/>
            <a:ext cx="2144190" cy="187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0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 Amplifier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07" y="1669599"/>
            <a:ext cx="3108000" cy="1976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307" y="4200401"/>
            <a:ext cx="4536001" cy="2537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102" y="2075589"/>
            <a:ext cx="4891156" cy="4249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Down Arrow 6"/>
          <p:cNvSpPr/>
          <p:nvPr/>
        </p:nvSpPr>
        <p:spPr>
          <a:xfrm>
            <a:off x="3628707" y="3737035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406281">
            <a:off x="6348565" y="4630392"/>
            <a:ext cx="483279" cy="422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Example: AD620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509" y="2089638"/>
            <a:ext cx="3517500" cy="217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464" y="1790700"/>
            <a:ext cx="5058353" cy="4200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979" y="4787706"/>
            <a:ext cx="2232737" cy="9712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6699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 for Op Amp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practical limitations to ensure validity of Op Amp rules</a:t>
            </a:r>
          </a:p>
          <a:p>
            <a:endParaRPr lang="en-US" dirty="0"/>
          </a:p>
          <a:p>
            <a:r>
              <a:rPr lang="en-US" dirty="0"/>
              <a:t>Feedback must be arranged so that it is negative</a:t>
            </a:r>
          </a:p>
          <a:p>
            <a:pPr lvl="1"/>
            <a:r>
              <a:rPr lang="en-US" dirty="0"/>
              <a:t>Must not mix up inverting and noninverting inputs</a:t>
            </a:r>
          </a:p>
          <a:p>
            <a:endParaRPr lang="en-US" dirty="0"/>
          </a:p>
          <a:p>
            <a:r>
              <a:rPr lang="en-US" dirty="0"/>
              <a:t>There must always be feedback at DC in op-amp circuit</a:t>
            </a:r>
          </a:p>
          <a:p>
            <a:pPr lvl="1"/>
            <a:r>
              <a:rPr lang="en-US" dirty="0"/>
              <a:t>Otherwise, op-amp is guaranteed to go into saturation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8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Detection of a wanted signal may be impossible if unwanted signals and noise are not removed sufficiently by filtering </a:t>
            </a:r>
          </a:p>
          <a:p>
            <a:r>
              <a:rPr lang="en-US" dirty="0"/>
              <a:t>Electronic filters allow some signals to pass, but stop others</a:t>
            </a:r>
          </a:p>
          <a:p>
            <a:pPr lvl="1"/>
            <a:r>
              <a:rPr lang="en-US" dirty="0"/>
              <a:t>To be more precise, filters allow some signal frequencies applied at their input terminals to pass through to their output terminals with little or no reduction in signal level</a:t>
            </a:r>
          </a:p>
          <a:p>
            <a:r>
              <a:rPr lang="en-US" dirty="0"/>
              <a:t>Passive Filters: Rely on passive R, L, and C components only</a:t>
            </a:r>
          </a:p>
          <a:p>
            <a:r>
              <a:rPr lang="en-US" dirty="0"/>
              <a:t>Active Filters: Involve Op Amps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1" y="5621867"/>
            <a:ext cx="118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Ideal Filter Response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2098" y="4537782"/>
            <a:ext cx="2625318" cy="1939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023" y="6477000"/>
            <a:ext cx="3202500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00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Filter Response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269" y="2333875"/>
            <a:ext cx="5670001" cy="33800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069" y="1877613"/>
            <a:ext cx="1857133" cy="80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069" y="3273365"/>
            <a:ext cx="1864791" cy="75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880" y="4658598"/>
            <a:ext cx="1887766" cy="78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727" y="5890876"/>
            <a:ext cx="1857133" cy="81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612641" y="1626167"/>
            <a:ext cx="9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Lowpass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71095" y="2947121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Highpass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12641" y="4418998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Bandpass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12641" y="5631409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Bandstop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93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Filter Response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Butterworth filter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Chebyshev filter</a:t>
            </a:r>
          </a:p>
          <a:p>
            <a:endParaRPr lang="en-US" dirty="0"/>
          </a:p>
          <a:p>
            <a:r>
              <a:rPr lang="en-US" dirty="0"/>
              <a:t>Bessel filter</a:t>
            </a:r>
          </a:p>
          <a:p>
            <a:endParaRPr lang="en-US" dirty="0"/>
          </a:p>
          <a:p>
            <a:r>
              <a:rPr lang="en-US" dirty="0"/>
              <a:t>Elliptic function (</a:t>
            </a:r>
            <a:r>
              <a:rPr lang="en-US" dirty="0" err="1"/>
              <a:t>Cauer</a:t>
            </a:r>
            <a:r>
              <a:rPr lang="en-US" dirty="0"/>
              <a:t>) filter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285" y="1600199"/>
            <a:ext cx="3068515" cy="2442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878" y="2135716"/>
            <a:ext cx="2050673" cy="6610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367" y="4496259"/>
            <a:ext cx="2640082" cy="2146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0912" y="4546485"/>
            <a:ext cx="2886881" cy="208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Sallen</a:t>
            </a:r>
            <a:r>
              <a:rPr lang="en-US" dirty="0"/>
              <a:t>-Key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Sallen</a:t>
            </a:r>
            <a:r>
              <a:rPr lang="en-US" dirty="0"/>
              <a:t>-Key Filters: Gain=1 and 2 poles (2</a:t>
            </a:r>
            <a:r>
              <a:rPr lang="en-US" baseline="30000" dirty="0"/>
              <a:t>nd</a:t>
            </a:r>
            <a:r>
              <a:rPr lang="en-US" dirty="0"/>
              <a:t> order)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Voltage Controlled Voltage Source (VCVS) filters: Gain=K &gt;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93" y="2215023"/>
            <a:ext cx="4254165" cy="1268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887" y="2123471"/>
            <a:ext cx="2615281" cy="1359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3966" y="2664554"/>
            <a:ext cx="151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Low-pass filter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3239" y="2664554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High-pass filter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1882" y="4413744"/>
            <a:ext cx="3446868" cy="23011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0117" y="4413743"/>
            <a:ext cx="3211934" cy="22970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8429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 Amp Basics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 Amp is a high-gain differential amplifier</a:t>
            </a:r>
          </a:p>
          <a:p>
            <a:r>
              <a:rPr lang="en-US" dirty="0"/>
              <a:t>Ideal Op Amp characteristics:</a:t>
            </a:r>
          </a:p>
          <a:p>
            <a:pPr lvl="1"/>
            <a:r>
              <a:rPr lang="en-US" dirty="0"/>
              <a:t>Gain is infinite</a:t>
            </a:r>
          </a:p>
          <a:p>
            <a:pPr lvl="1"/>
            <a:r>
              <a:rPr lang="en-US" dirty="0"/>
              <a:t>Input impedance is infinite</a:t>
            </a:r>
          </a:p>
          <a:p>
            <a:pPr lvl="1"/>
            <a:r>
              <a:rPr lang="en-US" dirty="0"/>
              <a:t>Output impedance is zero</a:t>
            </a:r>
          </a:p>
          <a:p>
            <a:pPr lvl="1"/>
            <a:r>
              <a:rPr lang="en-US" dirty="0"/>
              <a:t>Bandwidth is infinite</a:t>
            </a:r>
          </a:p>
          <a:p>
            <a:r>
              <a:rPr lang="en-US" dirty="0"/>
              <a:t>Ideal Op Amp rules for circuit design:</a:t>
            </a:r>
          </a:p>
          <a:p>
            <a:pPr lvl="1"/>
            <a:r>
              <a:rPr lang="en-US" dirty="0"/>
              <a:t>V</a:t>
            </a:r>
            <a:r>
              <a:rPr lang="en-US" baseline="30000" dirty="0"/>
              <a:t>+</a:t>
            </a:r>
            <a:r>
              <a:rPr lang="en-US" dirty="0"/>
              <a:t> = V</a:t>
            </a:r>
            <a:r>
              <a:rPr lang="en-US" baseline="30000" dirty="0"/>
              <a:t>–</a:t>
            </a:r>
            <a:r>
              <a:rPr lang="en-US" dirty="0"/>
              <a:t> (input terminals have same voltage)</a:t>
            </a:r>
            <a:endParaRPr lang="en-US" baseline="30000" dirty="0"/>
          </a:p>
          <a:p>
            <a:pPr lvl="1"/>
            <a:r>
              <a:rPr lang="en-US" dirty="0" err="1"/>
              <a:t>i</a:t>
            </a:r>
            <a:r>
              <a:rPr lang="en-US" dirty="0"/>
              <a:t>+ = </a:t>
            </a:r>
            <a:r>
              <a:rPr lang="en-US" dirty="0" err="1"/>
              <a:t>i</a:t>
            </a:r>
            <a:r>
              <a:rPr lang="en-US" baseline="30000" dirty="0"/>
              <a:t>– </a:t>
            </a:r>
            <a:r>
              <a:rPr lang="en-US" dirty="0"/>
              <a:t>= 0 (no current through input terminals)</a:t>
            </a:r>
            <a:endParaRPr lang="en-US" baseline="30000" dirty="0"/>
          </a:p>
          <a:p>
            <a:r>
              <a:rPr lang="en-US" dirty="0"/>
              <a:t>Basic design approach: design Op Amp circuit using ideal rules then check practical issues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36" y="1941998"/>
            <a:ext cx="3448051" cy="258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46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623" y="4124135"/>
            <a:ext cx="3646908" cy="2637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VCVS Filter Design Using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construct </a:t>
            </a:r>
            <a:r>
              <a:rPr lang="en-US" i="1" dirty="0"/>
              <a:t>n</a:t>
            </a:r>
            <a:r>
              <a:rPr lang="en-US" dirty="0"/>
              <a:t>-pole filter, cascade </a:t>
            </a:r>
            <a:r>
              <a:rPr lang="en-US" i="1" dirty="0"/>
              <a:t>n/</a:t>
            </a:r>
            <a:r>
              <a:rPr lang="en-US" dirty="0"/>
              <a:t>2 VCVS sections</a:t>
            </a:r>
          </a:p>
          <a:p>
            <a:pPr lvl="1"/>
            <a:r>
              <a:rPr lang="en-US" dirty="0"/>
              <a:t>Within each section,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i="1" dirty="0"/>
              <a:t>R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i="1" dirty="0"/>
              <a:t>C</a:t>
            </a:r>
            <a:endParaRPr lang="en-US" dirty="0"/>
          </a:p>
          <a:p>
            <a:pPr lvl="1"/>
            <a:r>
              <a:rPr lang="en-US" dirty="0"/>
              <a:t>Set gain K of each stage according to table entries</a:t>
            </a:r>
          </a:p>
          <a:p>
            <a:r>
              <a:rPr lang="en-US" dirty="0"/>
              <a:t>To calculate values for R and C:</a:t>
            </a:r>
          </a:p>
          <a:p>
            <a:pPr lvl="1"/>
            <a:r>
              <a:rPr lang="en-US" dirty="0"/>
              <a:t>Butterworth: use RC= 1/2</a:t>
            </a:r>
            <a:r>
              <a:rPr lang="el-GR" dirty="0"/>
              <a:t>π</a:t>
            </a:r>
            <a:r>
              <a:rPr lang="en-US" dirty="0"/>
              <a:t>f</a:t>
            </a:r>
            <a:r>
              <a:rPr lang="en-US" baseline="-25000" dirty="0"/>
              <a:t>c</a:t>
            </a:r>
          </a:p>
          <a:p>
            <a:pPr lvl="1"/>
            <a:r>
              <a:rPr lang="en-US" dirty="0"/>
              <a:t>Chebyshev/Bessel: use RC= 1/2</a:t>
            </a:r>
            <a:r>
              <a:rPr lang="el-GR" dirty="0"/>
              <a:t>π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 err="1"/>
              <a:t>f</a:t>
            </a:r>
            <a:r>
              <a:rPr lang="en-US" baseline="-25000" dirty="0" err="1"/>
              <a:t>c</a:t>
            </a:r>
            <a:endParaRPr lang="en-US" baseline="-25000" dirty="0"/>
          </a:p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893" y="3581255"/>
            <a:ext cx="3491986" cy="31800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91342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Design of VCVS Other Filter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low-pass filter design table is used for all filter types</a:t>
            </a:r>
          </a:p>
          <a:p>
            <a:endParaRPr lang="en-US" dirty="0"/>
          </a:p>
          <a:p>
            <a:r>
              <a:rPr lang="en-US" dirty="0"/>
              <a:t>To design high-pass filter, interchange R and C components</a:t>
            </a:r>
          </a:p>
          <a:p>
            <a:pPr lvl="1"/>
            <a:r>
              <a:rPr lang="en-US" dirty="0"/>
              <a:t>Butterworth: everything else remains unchanged</a:t>
            </a:r>
          </a:p>
          <a:p>
            <a:pPr lvl="1"/>
            <a:r>
              <a:rPr lang="en-US" dirty="0"/>
              <a:t>Bessel and Chebyshev: K values remain same, but normalizing factors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/>
              <a:t> must be inverted (i.e., 1/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To design band-pass filter, cascade overlapping lowpass and high-pass filters</a:t>
            </a:r>
          </a:p>
          <a:p>
            <a:endParaRPr lang="en-US" dirty="0"/>
          </a:p>
          <a:p>
            <a:r>
              <a:rPr lang="en-US" dirty="0"/>
              <a:t>To design band-reject filter, sum outputs of two non-overlapping low-pass and high-pass filters</a:t>
            </a:r>
          </a:p>
        </p:txBody>
      </p:sp>
    </p:spTree>
    <p:extLst>
      <p:ext uri="{BB962C8B-B14F-4D97-AF65-F5344CB8AC3E}">
        <p14:creationId xmlns:p14="http://schemas.microsoft.com/office/powerpoint/2010/main" val="3125043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Chapters 4, 5.15, 6 of </a:t>
            </a:r>
            <a:r>
              <a:rPr lang="en-US" i="1" dirty="0"/>
              <a:t>Art of Electronics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Linear range limitations (saturation)</a:t>
            </a:r>
          </a:p>
          <a:p>
            <a:pPr lvl="1"/>
            <a:r>
              <a:rPr lang="en-US" dirty="0"/>
              <a:t>Depends on power supply range (slightly less) and Op Amp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Gain-Bandwidth Product = Constant for a given Op Amp</a:t>
            </a:r>
          </a:p>
          <a:p>
            <a:pPr lvl="1"/>
            <a:r>
              <a:rPr lang="en-US" dirty="0"/>
              <a:t>Maximum gain determined by bandwidth of signal for a given Op Amp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930" y="1696916"/>
            <a:ext cx="4483477" cy="16441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556" y="4443678"/>
            <a:ext cx="4188071" cy="234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5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091" y="4643254"/>
            <a:ext cx="2752359" cy="2036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012" y="3169476"/>
            <a:ext cx="2156557" cy="1340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827" y="1888150"/>
            <a:ext cx="633413" cy="776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Practical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Slew Rate: rate of change of voltage output per time</a:t>
            </a:r>
          </a:p>
          <a:p>
            <a:pPr lvl="1"/>
            <a:r>
              <a:rPr lang="en-US" dirty="0"/>
              <a:t>Identify maximum input frequency and amplitude applicable </a:t>
            </a:r>
          </a:p>
          <a:p>
            <a:pPr marL="365760" lvl="1" indent="0">
              <a:buNone/>
            </a:pPr>
            <a:r>
              <a:rPr lang="en-US" dirty="0"/>
              <a:t>	to amplifier such that output is not significantly distorted</a:t>
            </a:r>
          </a:p>
          <a:p>
            <a:endParaRPr lang="en-US" dirty="0"/>
          </a:p>
          <a:p>
            <a:r>
              <a:rPr lang="en-US" dirty="0"/>
              <a:t>Offset voltage: small voltage between V</a:t>
            </a:r>
            <a:r>
              <a:rPr lang="en-US" baseline="30000" dirty="0"/>
              <a:t>+</a:t>
            </a:r>
            <a:r>
              <a:rPr lang="en-US" dirty="0"/>
              <a:t> and V</a:t>
            </a:r>
            <a:r>
              <a:rPr lang="en-US" baseline="30000" dirty="0"/>
              <a:t>–</a:t>
            </a:r>
            <a:endParaRPr lang="ar-SA" dirty="0"/>
          </a:p>
          <a:p>
            <a:pPr lvl="1"/>
            <a:r>
              <a:rPr lang="en-US" dirty="0"/>
              <a:t>Offset nulling available in some Op Amps</a:t>
            </a:r>
          </a:p>
          <a:p>
            <a:pPr lvl="1"/>
            <a:r>
              <a:rPr lang="en-US" dirty="0"/>
              <a:t>May also drift with time</a:t>
            </a:r>
          </a:p>
          <a:p>
            <a:pPr lvl="1"/>
            <a:endParaRPr lang="ar-SA" dirty="0"/>
          </a:p>
          <a:p>
            <a:r>
              <a:rPr lang="en-US" dirty="0"/>
              <a:t>Bias Current: small currents flowing into </a:t>
            </a:r>
            <a:r>
              <a:rPr lang="en-US" dirty="0" err="1"/>
              <a:t>i</a:t>
            </a:r>
            <a:r>
              <a:rPr lang="en-US" dirty="0"/>
              <a:t>+ and </a:t>
            </a:r>
            <a:r>
              <a:rPr lang="en-US" dirty="0" err="1"/>
              <a:t>i</a:t>
            </a:r>
            <a:r>
              <a:rPr lang="en-US" dirty="0"/>
              <a:t>– </a:t>
            </a:r>
          </a:p>
          <a:p>
            <a:pPr lvl="1"/>
            <a:r>
              <a:rPr lang="en-US" dirty="0"/>
              <a:t>Always use DC coupling for input terminals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1135" y="1888150"/>
            <a:ext cx="196215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2052" y="1668347"/>
            <a:ext cx="1057275" cy="12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Practical Example: 741 Op Amp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34" y="4791364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70" y="4896497"/>
            <a:ext cx="2482890" cy="176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63" y="2509575"/>
            <a:ext cx="4171950" cy="371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484476" y="1572380"/>
            <a:ext cx="4972050" cy="866775"/>
            <a:chOff x="567592" y="3205163"/>
            <a:chExt cx="4972050" cy="866775"/>
          </a:xfrm>
        </p:grpSpPr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92" y="3205163"/>
              <a:ext cx="33528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392" y="3205163"/>
              <a:ext cx="72390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292" y="3211514"/>
              <a:ext cx="89535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2842273" y="2971159"/>
            <a:ext cx="6556987" cy="1763142"/>
            <a:chOff x="85971" y="3533284"/>
            <a:chExt cx="6556987" cy="17631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971" y="3533284"/>
              <a:ext cx="6556987" cy="139333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152" y="4912657"/>
              <a:ext cx="6546325" cy="38376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8852" y="5265065"/>
            <a:ext cx="1681821" cy="14095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48113" y="4886884"/>
            <a:ext cx="1681821" cy="23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8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Basic Op Amp Circuits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018" y="1545224"/>
            <a:ext cx="4016251" cy="2574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048" y="1545224"/>
            <a:ext cx="4200000" cy="261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993" y="3762952"/>
            <a:ext cx="4463608" cy="29313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6639" y="4484248"/>
            <a:ext cx="3780000" cy="20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0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Basic Op Amp Circuits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349" y="1892543"/>
            <a:ext cx="4105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323" y="1611190"/>
            <a:ext cx="2655278" cy="2290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8735" y="4023412"/>
            <a:ext cx="3832500" cy="196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4582" y="5653150"/>
            <a:ext cx="1460827" cy="10667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0451" y="6186546"/>
            <a:ext cx="2760784" cy="4672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0943" y="4207299"/>
            <a:ext cx="2782500" cy="182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1201" y="6270970"/>
            <a:ext cx="1530992" cy="4988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5156" y="5540820"/>
            <a:ext cx="1930093" cy="12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4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Photodiode/Transistor Amplifier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" y="2547342"/>
            <a:ext cx="5267495" cy="2833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723" y="2444262"/>
            <a:ext cx="4977711" cy="31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786" y="1816685"/>
            <a:ext cx="4895224" cy="1920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394" y="1600201"/>
            <a:ext cx="2545644" cy="2375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394" y="3976136"/>
            <a:ext cx="2664611" cy="2832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8839" y="4248216"/>
            <a:ext cx="4639118" cy="1415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0400" y="5664969"/>
            <a:ext cx="2531497" cy="11930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2602" y="2549042"/>
            <a:ext cx="263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Op Amp without Feedback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043" y="5294124"/>
            <a:ext cx="155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Schmitt Trigger</a:t>
            </a:r>
          </a:p>
        </p:txBody>
      </p:sp>
    </p:spTree>
    <p:extLst>
      <p:ext uri="{BB962C8B-B14F-4D97-AF65-F5344CB8AC3E}">
        <p14:creationId xmlns:p14="http://schemas.microsoft.com/office/powerpoint/2010/main" val="380835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rgbClr val="FFFFFF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3408</TotalTime>
  <Words>639</Words>
  <Application>Microsoft Office PowerPoint</Application>
  <PresentationFormat>Widescreen</PresentationFormat>
  <Paragraphs>117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Cambria Math</vt:lpstr>
      <vt:lpstr>Tw Cen MT</vt:lpstr>
      <vt:lpstr>Wingdings</vt:lpstr>
      <vt:lpstr>Wingdings 2</vt:lpstr>
      <vt:lpstr>Median</vt:lpstr>
      <vt:lpstr>Biopotential Amplifiers</vt:lpstr>
      <vt:lpstr>Op Amp Basics </vt:lpstr>
      <vt:lpstr>Practical Issues</vt:lpstr>
      <vt:lpstr>Practical Issues</vt:lpstr>
      <vt:lpstr>Practical Example: 741 Op Amp</vt:lpstr>
      <vt:lpstr>Example Basic Op Amp Circuits</vt:lpstr>
      <vt:lpstr>Example Basic Op Amp Circuits</vt:lpstr>
      <vt:lpstr>Photodiode/Transistor Amplifier</vt:lpstr>
      <vt:lpstr>Comparator</vt:lpstr>
      <vt:lpstr>Power Switching</vt:lpstr>
      <vt:lpstr>Active Half-Wave Rectifier</vt:lpstr>
      <vt:lpstr>Absolute-Value and Log Amplifiers</vt:lpstr>
      <vt:lpstr>Instrumentation Amplifier </vt:lpstr>
      <vt:lpstr>Practical Example: AD620</vt:lpstr>
      <vt:lpstr>Final Notes for Op Amp Circuits</vt:lpstr>
      <vt:lpstr>Active Filters</vt:lpstr>
      <vt:lpstr>Practical Filter Response</vt:lpstr>
      <vt:lpstr>Common Filter Response Functions</vt:lpstr>
      <vt:lpstr>Sallen-Key Filters</vt:lpstr>
      <vt:lpstr>VCVS Filter Design Using Table</vt:lpstr>
      <vt:lpstr>Design of VCVS Other Filter Responses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471: Biopotential Amplifiers</dc:title>
  <dc:creator>Yasser</dc:creator>
  <cp:lastModifiedBy>YASSER MOSTAFA ABRAHEM KADAH</cp:lastModifiedBy>
  <cp:revision>407</cp:revision>
  <dcterms:created xsi:type="dcterms:W3CDTF">2006-08-16T00:00:00Z</dcterms:created>
  <dcterms:modified xsi:type="dcterms:W3CDTF">2021-08-28T15:09:51Z</dcterms:modified>
</cp:coreProperties>
</file>