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85" r:id="rId3"/>
    <p:sldId id="287" r:id="rId4"/>
    <p:sldId id="289" r:id="rId5"/>
    <p:sldId id="293" r:id="rId6"/>
    <p:sldId id="286" r:id="rId7"/>
    <p:sldId id="294" r:id="rId8"/>
    <p:sldId id="300" r:id="rId9"/>
    <p:sldId id="296" r:id="rId10"/>
    <p:sldId id="297" r:id="rId11"/>
    <p:sldId id="298" r:id="rId12"/>
    <p:sldId id="299" r:id="rId13"/>
    <p:sldId id="301" r:id="rId14"/>
    <p:sldId id="302" r:id="rId15"/>
    <p:sldId id="295" r:id="rId16"/>
    <p:sldId id="288" r:id="rId17"/>
    <p:sldId id="304" r:id="rId18"/>
    <p:sldId id="305" r:id="rId19"/>
    <p:sldId id="306" r:id="rId20"/>
    <p:sldId id="307" r:id="rId21"/>
    <p:sldId id="308" r:id="rId22"/>
    <p:sldId id="28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7E6D2-2021-4130-92C8-44CD18A033BC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28F27-ADED-47A0-8559-0522B0676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80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4E53D-65DF-4C8F-828D-36DB29783F8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39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8/28/2021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>
            <a:lvl1pPr>
              <a:defRPr sz="2400">
                <a:solidFill>
                  <a:schemeClr val="bg2">
                    <a:lumMod val="10000"/>
                  </a:schemeClr>
                </a:solidFill>
              </a:defRPr>
            </a:lvl1pPr>
            <a:lvl2pPr>
              <a:defRPr sz="20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1"/>
                </a:solidFill>
              </a:defRPr>
            </a:lvl3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jpeg"/><Relationship Id="rId5" Type="http://schemas.openxmlformats.org/officeDocument/2006/relationships/image" Target="../media/image47.png"/><Relationship Id="rId4" Type="http://schemas.openxmlformats.org/officeDocument/2006/relationships/image" Target="../media/image4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emf"/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emf"/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4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6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emf"/><Relationship Id="rId2" Type="http://schemas.openxmlformats.org/officeDocument/2006/relationships/image" Target="../media/image6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5.emf"/><Relationship Id="rId4" Type="http://schemas.openxmlformats.org/officeDocument/2006/relationships/image" Target="../media/image6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emf"/><Relationship Id="rId2" Type="http://schemas.openxmlformats.org/officeDocument/2006/relationships/image" Target="../media/image6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emf"/><Relationship Id="rId2" Type="http://schemas.openxmlformats.org/officeDocument/2006/relationships/image" Target="../media/image7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emf"/><Relationship Id="rId5" Type="http://schemas.openxmlformats.org/officeDocument/2006/relationships/image" Target="../media/image15.png"/><Relationship Id="rId10" Type="http://schemas.openxmlformats.org/officeDocument/2006/relationships/image" Target="../media/image20.emf"/><Relationship Id="rId4" Type="http://schemas.openxmlformats.org/officeDocument/2006/relationships/image" Target="../media/image14.png"/><Relationship Id="rId9" Type="http://schemas.openxmlformats.org/officeDocument/2006/relationships/image" Target="../media/image1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emf"/><Relationship Id="rId4" Type="http://schemas.openxmlformats.org/officeDocument/2006/relationships/image" Target="../media/image24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emf"/><Relationship Id="rId3" Type="http://schemas.openxmlformats.org/officeDocument/2006/relationships/image" Target="../media/image27.emf"/><Relationship Id="rId7" Type="http://schemas.openxmlformats.org/officeDocument/2006/relationships/image" Target="../media/image31.emf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emf"/><Relationship Id="rId5" Type="http://schemas.openxmlformats.org/officeDocument/2006/relationships/image" Target="../media/image29.emf"/><Relationship Id="rId4" Type="http://schemas.openxmlformats.org/officeDocument/2006/relationships/image" Target="../media/image28.emf"/><Relationship Id="rId9" Type="http://schemas.openxmlformats.org/officeDocument/2006/relationships/image" Target="../media/image3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emf"/><Relationship Id="rId5" Type="http://schemas.openxmlformats.org/officeDocument/2006/relationships/image" Target="../media/image39.emf"/><Relationship Id="rId4" Type="http://schemas.openxmlformats.org/officeDocument/2006/relationships/image" Target="../media/image3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5454" y="3073401"/>
            <a:ext cx="7842738" cy="1828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Biopotential Amplifiers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Prof. Yasser Mostafa Kadah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3755" y="6162104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EE 471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98363"/>
            <a:ext cx="1828800" cy="221097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Switching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9985" y="2064727"/>
            <a:ext cx="3755912" cy="33513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1069" y="2003180"/>
            <a:ext cx="4644655" cy="320623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01554" y="5520009"/>
            <a:ext cx="27871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Note: Diode snubber is needed if load is inductive</a:t>
            </a:r>
          </a:p>
        </p:txBody>
      </p:sp>
    </p:spTree>
    <p:extLst>
      <p:ext uri="{BB962C8B-B14F-4D97-AF65-F5344CB8AC3E}">
        <p14:creationId xmlns:p14="http://schemas.microsoft.com/office/powerpoint/2010/main" val="4179504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1036" y="3880181"/>
            <a:ext cx="6247501" cy="280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Half-Wave Rectifier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0848" y="1600200"/>
            <a:ext cx="5145001" cy="257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553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Active full-wave rectifier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Logarithmic Amplifier: add output stage with diode feedback</a:t>
                </a:r>
              </a:p>
              <a:p>
                <a:pPr lvl="1"/>
                <a:r>
                  <a:rPr lang="en-US" dirty="0" err="1"/>
                  <a:t>Ebers</a:t>
                </a:r>
                <a:r>
                  <a:rPr lang="en-US" dirty="0"/>
                  <a:t>-Moll relation: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Valid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en-US" dirty="0"/>
                  <a:t>&gt;0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150" t="-19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9086" y="1661677"/>
            <a:ext cx="5880806" cy="27848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Absolute-Value and Log Amplifiers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6907" y="5196323"/>
            <a:ext cx="3025358" cy="15126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464" y="4943464"/>
            <a:ext cx="2144190" cy="187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703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Instrumentation Amplifier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3307" y="1669599"/>
            <a:ext cx="3108000" cy="19760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9307" y="4200401"/>
            <a:ext cx="4536001" cy="25376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5102" y="2075589"/>
            <a:ext cx="4891156" cy="42496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Down Arrow 6"/>
          <p:cNvSpPr/>
          <p:nvPr/>
        </p:nvSpPr>
        <p:spPr>
          <a:xfrm>
            <a:off x="3628707" y="3737035"/>
            <a:ext cx="4572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19406281">
            <a:off x="6348565" y="4630392"/>
            <a:ext cx="483279" cy="4226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20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Example: AD620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8509" y="2089638"/>
            <a:ext cx="3517500" cy="2171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2464" y="1790700"/>
            <a:ext cx="5058353" cy="420026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4979" y="4787706"/>
            <a:ext cx="2232737" cy="97125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06699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Notes for Op Amp Circuits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Check practical limitations to ensure validity of Op Amp rules</a:t>
            </a:r>
          </a:p>
          <a:p>
            <a:endParaRPr lang="en-US" dirty="0"/>
          </a:p>
          <a:p>
            <a:r>
              <a:rPr lang="en-US" dirty="0"/>
              <a:t>Feedback must be arranged so that it is negative</a:t>
            </a:r>
          </a:p>
          <a:p>
            <a:pPr lvl="1"/>
            <a:r>
              <a:rPr lang="en-US" dirty="0"/>
              <a:t>Must not mix up inverting and noninverting inputs</a:t>
            </a:r>
          </a:p>
          <a:p>
            <a:endParaRPr lang="en-US" dirty="0"/>
          </a:p>
          <a:p>
            <a:r>
              <a:rPr lang="en-US" dirty="0"/>
              <a:t>There must always be feedback at DC in op-amp circuit</a:t>
            </a:r>
          </a:p>
          <a:p>
            <a:pPr lvl="1"/>
            <a:r>
              <a:rPr lang="en-US" dirty="0"/>
              <a:t>Otherwise, op-amp is guaranteed to go into saturation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889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Filters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Detection of a wanted signal may be impossible if unwanted signals and noise are not removed sufficiently by filtering </a:t>
            </a:r>
          </a:p>
          <a:p>
            <a:r>
              <a:rPr lang="en-US" dirty="0"/>
              <a:t>Electronic filters allow some signals to pass, but stop others</a:t>
            </a:r>
          </a:p>
          <a:p>
            <a:pPr lvl="1"/>
            <a:r>
              <a:rPr lang="en-US" dirty="0"/>
              <a:t>To be more precise, filters allow some signal frequencies applied at their input terminals to pass through to their output terminals with little or no reduction in signal level</a:t>
            </a:r>
          </a:p>
          <a:p>
            <a:r>
              <a:rPr lang="en-US" dirty="0"/>
              <a:t>Passive Filters: Rely on passive R, L, and C components only</a:t>
            </a:r>
          </a:p>
          <a:p>
            <a:r>
              <a:rPr lang="en-US" dirty="0"/>
              <a:t>Active Filters: Involve Op Amps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1" y="5621867"/>
            <a:ext cx="1185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Ideal Filter Response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2098" y="4537782"/>
            <a:ext cx="2625318" cy="1939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8023" y="6477000"/>
            <a:ext cx="3202500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0006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Filter Response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9269" y="2333875"/>
            <a:ext cx="5670001" cy="3380000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9069" y="1877613"/>
            <a:ext cx="1857133" cy="804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9069" y="3273365"/>
            <a:ext cx="1864791" cy="750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0880" y="4658598"/>
            <a:ext cx="1887766" cy="788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6727" y="5890876"/>
            <a:ext cx="1857133" cy="815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9612641" y="1626167"/>
            <a:ext cx="942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Lowpass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571095" y="2947121"/>
            <a:ext cx="1010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Highpass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12641" y="4418998"/>
            <a:ext cx="1061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Bandpass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612641" y="5631409"/>
            <a:ext cx="1035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Bandstop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493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Common Filter Response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Butterworth filter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Chebyshev filter</a:t>
            </a:r>
          </a:p>
          <a:p>
            <a:endParaRPr lang="en-US" dirty="0"/>
          </a:p>
          <a:p>
            <a:r>
              <a:rPr lang="en-US" dirty="0"/>
              <a:t>Bessel filter</a:t>
            </a:r>
          </a:p>
          <a:p>
            <a:endParaRPr lang="en-US" dirty="0"/>
          </a:p>
          <a:p>
            <a:r>
              <a:rPr lang="en-US" dirty="0"/>
              <a:t>Elliptic function (</a:t>
            </a:r>
            <a:r>
              <a:rPr lang="en-US" dirty="0" err="1"/>
              <a:t>Cauer</a:t>
            </a:r>
            <a:r>
              <a:rPr lang="en-US" dirty="0"/>
              <a:t>) filter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4285" y="1600199"/>
            <a:ext cx="3068515" cy="24427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5878" y="2135716"/>
            <a:ext cx="2050673" cy="66107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7367" y="4496259"/>
            <a:ext cx="2640082" cy="21467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80912" y="4546485"/>
            <a:ext cx="2886881" cy="2082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2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Sallen</a:t>
            </a:r>
            <a:r>
              <a:rPr lang="en-US" dirty="0"/>
              <a:t>-Key Filters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dirty="0" err="1"/>
              <a:t>Sallen</a:t>
            </a:r>
            <a:r>
              <a:rPr lang="en-US" dirty="0"/>
              <a:t>-Key Filters: Gain=1 and 2 poles (2</a:t>
            </a:r>
            <a:r>
              <a:rPr lang="en-US" baseline="30000" dirty="0"/>
              <a:t>nd</a:t>
            </a:r>
            <a:r>
              <a:rPr lang="en-US" dirty="0"/>
              <a:t> order)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Voltage Controlled Voltage Source (VCVS) filters: Gain=K &gt; 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5793" y="2215023"/>
            <a:ext cx="4254165" cy="12683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8887" y="2123471"/>
            <a:ext cx="2615281" cy="13599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83966" y="2664554"/>
            <a:ext cx="1517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Low-pass filter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93239" y="2664554"/>
            <a:ext cx="1585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High-pass filter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1882" y="4413744"/>
            <a:ext cx="3446868" cy="230112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80117" y="4413743"/>
            <a:ext cx="3211934" cy="229708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984293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 Amp Basics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Op Amp is a high-gain differential amplifier</a:t>
            </a:r>
          </a:p>
          <a:p>
            <a:r>
              <a:rPr lang="en-US" dirty="0"/>
              <a:t>Ideal Op Amp characteristics:</a:t>
            </a:r>
          </a:p>
          <a:p>
            <a:pPr lvl="1"/>
            <a:r>
              <a:rPr lang="en-US" dirty="0"/>
              <a:t>Gain is infinite</a:t>
            </a:r>
          </a:p>
          <a:p>
            <a:pPr lvl="1"/>
            <a:r>
              <a:rPr lang="en-US" dirty="0"/>
              <a:t>Input impedance is infinite</a:t>
            </a:r>
          </a:p>
          <a:p>
            <a:pPr lvl="1"/>
            <a:r>
              <a:rPr lang="en-US" dirty="0"/>
              <a:t>Output impedance is zero</a:t>
            </a:r>
          </a:p>
          <a:p>
            <a:pPr lvl="1"/>
            <a:r>
              <a:rPr lang="en-US" dirty="0"/>
              <a:t>Bandwidth is infinite</a:t>
            </a:r>
          </a:p>
          <a:p>
            <a:r>
              <a:rPr lang="en-US" dirty="0"/>
              <a:t>Ideal Op Amp rules for circuit design:</a:t>
            </a:r>
          </a:p>
          <a:p>
            <a:pPr lvl="1"/>
            <a:r>
              <a:rPr lang="en-US" dirty="0"/>
              <a:t>V</a:t>
            </a:r>
            <a:r>
              <a:rPr lang="en-US" baseline="30000" dirty="0"/>
              <a:t>+</a:t>
            </a:r>
            <a:r>
              <a:rPr lang="en-US" dirty="0"/>
              <a:t> = V</a:t>
            </a:r>
            <a:r>
              <a:rPr lang="en-US" baseline="30000" dirty="0"/>
              <a:t>–</a:t>
            </a:r>
            <a:r>
              <a:rPr lang="en-US" dirty="0"/>
              <a:t> (input terminals have same voltage)</a:t>
            </a:r>
            <a:endParaRPr lang="en-US" baseline="30000" dirty="0"/>
          </a:p>
          <a:p>
            <a:pPr lvl="1"/>
            <a:r>
              <a:rPr lang="en-US" dirty="0" err="1"/>
              <a:t>i</a:t>
            </a:r>
            <a:r>
              <a:rPr lang="en-US" dirty="0"/>
              <a:t>+ = </a:t>
            </a:r>
            <a:r>
              <a:rPr lang="en-US" dirty="0" err="1"/>
              <a:t>i</a:t>
            </a:r>
            <a:r>
              <a:rPr lang="en-US" baseline="30000" dirty="0"/>
              <a:t>– </a:t>
            </a:r>
            <a:r>
              <a:rPr lang="en-US" dirty="0"/>
              <a:t>= 0 (no current through input terminals)</a:t>
            </a:r>
            <a:endParaRPr lang="en-US" baseline="30000" dirty="0"/>
          </a:p>
          <a:p>
            <a:r>
              <a:rPr lang="en-US" dirty="0"/>
              <a:t>Basic design approach: design Op Amp circuit using ideal rules then check practical issues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936" y="1941998"/>
            <a:ext cx="3448051" cy="2586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8468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0623" y="4124135"/>
            <a:ext cx="3646908" cy="2637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VCVS Filter Design Using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To construct </a:t>
            </a:r>
            <a:r>
              <a:rPr lang="en-US" i="1" dirty="0"/>
              <a:t>n</a:t>
            </a:r>
            <a:r>
              <a:rPr lang="en-US" dirty="0"/>
              <a:t>-pole filter, cascade </a:t>
            </a:r>
            <a:r>
              <a:rPr lang="en-US" i="1" dirty="0"/>
              <a:t>n/</a:t>
            </a:r>
            <a:r>
              <a:rPr lang="en-US" dirty="0"/>
              <a:t>2 VCVS sections</a:t>
            </a:r>
          </a:p>
          <a:p>
            <a:pPr lvl="1"/>
            <a:r>
              <a:rPr lang="en-US" dirty="0"/>
              <a:t>Within each section, </a:t>
            </a:r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=</a:t>
            </a:r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=</a:t>
            </a:r>
            <a:r>
              <a:rPr lang="en-US" i="1" dirty="0"/>
              <a:t>R</a:t>
            </a:r>
            <a:r>
              <a:rPr lang="en-US" dirty="0"/>
              <a:t>, and </a:t>
            </a:r>
            <a:r>
              <a:rPr lang="en-US" i="1" dirty="0"/>
              <a:t>C</a:t>
            </a:r>
            <a:r>
              <a:rPr lang="en-US" baseline="-25000" dirty="0"/>
              <a:t>1</a:t>
            </a:r>
            <a:r>
              <a:rPr lang="en-US" dirty="0"/>
              <a:t>=</a:t>
            </a:r>
            <a:r>
              <a:rPr lang="en-US" i="1" dirty="0"/>
              <a:t>C</a:t>
            </a:r>
            <a:r>
              <a:rPr lang="en-US" baseline="-25000" dirty="0"/>
              <a:t>2</a:t>
            </a:r>
            <a:r>
              <a:rPr lang="en-US" dirty="0"/>
              <a:t>=</a:t>
            </a:r>
            <a:r>
              <a:rPr lang="en-US" i="1" dirty="0"/>
              <a:t>C</a:t>
            </a:r>
            <a:endParaRPr lang="en-US" dirty="0"/>
          </a:p>
          <a:p>
            <a:pPr lvl="1"/>
            <a:r>
              <a:rPr lang="en-US" dirty="0"/>
              <a:t>Set gain K of each stage according to table entries</a:t>
            </a:r>
          </a:p>
          <a:p>
            <a:r>
              <a:rPr lang="en-US" dirty="0"/>
              <a:t>To calculate values for R and C:</a:t>
            </a:r>
          </a:p>
          <a:p>
            <a:pPr lvl="1"/>
            <a:r>
              <a:rPr lang="en-US" dirty="0"/>
              <a:t>Butterworth: use RC= 1/2</a:t>
            </a:r>
            <a:r>
              <a:rPr lang="el-GR" dirty="0"/>
              <a:t>π</a:t>
            </a:r>
            <a:r>
              <a:rPr lang="en-US" dirty="0"/>
              <a:t>f</a:t>
            </a:r>
            <a:r>
              <a:rPr lang="en-US" baseline="-25000" dirty="0"/>
              <a:t>c</a:t>
            </a:r>
          </a:p>
          <a:p>
            <a:pPr lvl="1"/>
            <a:r>
              <a:rPr lang="en-US" dirty="0"/>
              <a:t>Chebyshev/Bessel: use RC= 1/2</a:t>
            </a:r>
            <a:r>
              <a:rPr lang="el-GR" dirty="0"/>
              <a:t>π</a:t>
            </a:r>
            <a:r>
              <a:rPr lang="en-US" dirty="0" err="1"/>
              <a:t>c</a:t>
            </a:r>
            <a:r>
              <a:rPr lang="en-US" baseline="-25000" dirty="0" err="1"/>
              <a:t>n</a:t>
            </a:r>
            <a:r>
              <a:rPr lang="en-US" dirty="0" err="1"/>
              <a:t>f</a:t>
            </a:r>
            <a:r>
              <a:rPr lang="en-US" baseline="-25000" dirty="0" err="1"/>
              <a:t>c</a:t>
            </a:r>
            <a:endParaRPr lang="en-US" baseline="-25000" dirty="0"/>
          </a:p>
          <a:p>
            <a:r>
              <a:rPr lang="en-US" dirty="0"/>
              <a:t>Example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5893" y="3581255"/>
            <a:ext cx="3491986" cy="318003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4913423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Design of VCVS Other Filter Responses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Same low-pass filter design table is used for all filter types</a:t>
            </a:r>
          </a:p>
          <a:p>
            <a:endParaRPr lang="en-US" dirty="0"/>
          </a:p>
          <a:p>
            <a:r>
              <a:rPr lang="en-US" dirty="0"/>
              <a:t>To design high-pass filter, interchange R and C components</a:t>
            </a:r>
          </a:p>
          <a:p>
            <a:pPr lvl="1"/>
            <a:r>
              <a:rPr lang="en-US" dirty="0"/>
              <a:t>Butterworth: everything else remains unchanged</a:t>
            </a:r>
          </a:p>
          <a:p>
            <a:pPr lvl="1"/>
            <a:r>
              <a:rPr lang="en-US" dirty="0"/>
              <a:t>Bessel and Chebyshev: K values remain same, but normalizing factors </a:t>
            </a:r>
            <a:r>
              <a:rPr lang="en-US" dirty="0" err="1"/>
              <a:t>c</a:t>
            </a:r>
            <a:r>
              <a:rPr lang="en-US" baseline="-25000" dirty="0" err="1"/>
              <a:t>n</a:t>
            </a:r>
            <a:r>
              <a:rPr lang="en-US" dirty="0"/>
              <a:t> must be inverted (i.e., 1/</a:t>
            </a:r>
            <a:r>
              <a:rPr lang="en-US" dirty="0" err="1"/>
              <a:t>c</a:t>
            </a:r>
            <a:r>
              <a:rPr lang="en-US" baseline="-25000" dirty="0" err="1"/>
              <a:t>n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To design band-pass filter, cascade overlapping lowpass and high-pass filters</a:t>
            </a:r>
          </a:p>
          <a:p>
            <a:endParaRPr lang="en-US" dirty="0"/>
          </a:p>
          <a:p>
            <a:r>
              <a:rPr lang="en-US" dirty="0"/>
              <a:t>To design band-reject filter, sum outputs of two non-overlapping low-pass and high-pass filters</a:t>
            </a:r>
          </a:p>
        </p:txBody>
      </p:sp>
    </p:spTree>
    <p:extLst>
      <p:ext uri="{BB962C8B-B14F-4D97-AF65-F5344CB8AC3E}">
        <p14:creationId xmlns:p14="http://schemas.microsoft.com/office/powerpoint/2010/main" val="31250436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Read Chapters 4, 5.15, 6 of </a:t>
            </a:r>
            <a:r>
              <a:rPr lang="en-US" i="1" dirty="0"/>
              <a:t>Art of Electronics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Practical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Linear range limitations (saturation)</a:t>
            </a:r>
          </a:p>
          <a:p>
            <a:pPr lvl="1"/>
            <a:r>
              <a:rPr lang="en-US" dirty="0"/>
              <a:t>Depends on power supply range (slightly less) and Op Amp type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Gain-Bandwidth Product = Constant for a given Op Amp</a:t>
            </a:r>
          </a:p>
          <a:p>
            <a:pPr lvl="1"/>
            <a:r>
              <a:rPr lang="en-US" dirty="0"/>
              <a:t>Maximum gain determined by bandwidth of signal for a given Op Amp</a:t>
            </a:r>
          </a:p>
          <a:p>
            <a:pPr marL="365760" lvl="1" indent="0">
              <a:buNone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930" y="1696916"/>
            <a:ext cx="4483477" cy="164416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0556" y="4443678"/>
            <a:ext cx="4188071" cy="2349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359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5091" y="4643254"/>
            <a:ext cx="2752359" cy="203639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3012" y="3169476"/>
            <a:ext cx="2156557" cy="13400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6827" y="1888150"/>
            <a:ext cx="633413" cy="7762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Practical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Slew Rate: rate of change of voltage output per time</a:t>
            </a:r>
          </a:p>
          <a:p>
            <a:pPr lvl="1"/>
            <a:r>
              <a:rPr lang="en-US" dirty="0"/>
              <a:t>Identify maximum input frequency and amplitude applicable </a:t>
            </a:r>
          </a:p>
          <a:p>
            <a:pPr marL="365760" lvl="1" indent="0">
              <a:buNone/>
            </a:pPr>
            <a:r>
              <a:rPr lang="en-US" dirty="0"/>
              <a:t>	to amplifier such that output is not significantly distorted</a:t>
            </a:r>
          </a:p>
          <a:p>
            <a:endParaRPr lang="en-US" dirty="0"/>
          </a:p>
          <a:p>
            <a:r>
              <a:rPr lang="en-US" dirty="0"/>
              <a:t>Offset voltage: small voltage between V</a:t>
            </a:r>
            <a:r>
              <a:rPr lang="en-US" baseline="30000" dirty="0"/>
              <a:t>+</a:t>
            </a:r>
            <a:r>
              <a:rPr lang="en-US" dirty="0"/>
              <a:t> and V</a:t>
            </a:r>
            <a:r>
              <a:rPr lang="en-US" baseline="30000" dirty="0"/>
              <a:t>–</a:t>
            </a:r>
            <a:endParaRPr lang="ar-SA" dirty="0"/>
          </a:p>
          <a:p>
            <a:pPr lvl="1"/>
            <a:r>
              <a:rPr lang="en-US" dirty="0"/>
              <a:t>Offset nulling available in some Op Amps</a:t>
            </a:r>
          </a:p>
          <a:p>
            <a:pPr lvl="1"/>
            <a:r>
              <a:rPr lang="en-US" dirty="0"/>
              <a:t>May also drift with time</a:t>
            </a:r>
          </a:p>
          <a:p>
            <a:pPr lvl="1"/>
            <a:endParaRPr lang="ar-SA" dirty="0"/>
          </a:p>
          <a:p>
            <a:r>
              <a:rPr lang="en-US" dirty="0"/>
              <a:t>Bias Current: small currents flowing into </a:t>
            </a:r>
            <a:r>
              <a:rPr lang="en-US" dirty="0" err="1"/>
              <a:t>i</a:t>
            </a:r>
            <a:r>
              <a:rPr lang="en-US" dirty="0"/>
              <a:t>+ and </a:t>
            </a:r>
            <a:r>
              <a:rPr lang="en-US" dirty="0" err="1"/>
              <a:t>i</a:t>
            </a:r>
            <a:r>
              <a:rPr lang="en-US" dirty="0"/>
              <a:t>– </a:t>
            </a:r>
          </a:p>
          <a:p>
            <a:pPr lvl="1"/>
            <a:r>
              <a:rPr lang="en-US" dirty="0"/>
              <a:t>Always use DC coupling for input terminals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41135" y="1888150"/>
            <a:ext cx="1962150" cy="838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82052" y="1668347"/>
            <a:ext cx="1057275" cy="122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458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Practical Example: 741 Op Amp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734" y="4791364"/>
            <a:ext cx="1905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70" y="4896497"/>
            <a:ext cx="2482890" cy="1769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4763" y="2509575"/>
            <a:ext cx="4171950" cy="3714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3484476" y="1572380"/>
            <a:ext cx="4972050" cy="866775"/>
            <a:chOff x="567592" y="3205163"/>
            <a:chExt cx="4972050" cy="866775"/>
          </a:xfrm>
        </p:grpSpPr>
        <p:pic>
          <p:nvPicPr>
            <p:cNvPr id="14343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592" y="3205163"/>
              <a:ext cx="3352800" cy="866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4" name="Picture 8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0392" y="3205163"/>
              <a:ext cx="723900" cy="857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5" name="Picture 9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292" y="3211514"/>
              <a:ext cx="89535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oup 4"/>
          <p:cNvGrpSpPr/>
          <p:nvPr/>
        </p:nvGrpSpPr>
        <p:grpSpPr>
          <a:xfrm>
            <a:off x="2842273" y="2971159"/>
            <a:ext cx="6556987" cy="1763142"/>
            <a:chOff x="85971" y="3533284"/>
            <a:chExt cx="6556987" cy="1763142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5971" y="3533284"/>
              <a:ext cx="6556987" cy="1393332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86152" y="4912657"/>
              <a:ext cx="6546325" cy="383769"/>
            </a:xfrm>
            <a:prstGeom prst="rect">
              <a:avLst/>
            </a:prstGeom>
          </p:spPr>
        </p:pic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08852" y="5265065"/>
            <a:ext cx="1681821" cy="14095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48113" y="4886884"/>
            <a:ext cx="1681821" cy="239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880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Basic Op Amp Circuits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5018" y="1545224"/>
            <a:ext cx="4016251" cy="25746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0048" y="1545224"/>
            <a:ext cx="4200000" cy="2613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0993" y="3762952"/>
            <a:ext cx="4463608" cy="293137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76639" y="4484248"/>
            <a:ext cx="3780000" cy="20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207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Basic Op Amp Circuits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2349" y="1892543"/>
            <a:ext cx="4105275" cy="17716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8323" y="1611190"/>
            <a:ext cx="2655278" cy="229096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8735" y="4023412"/>
            <a:ext cx="3832500" cy="1963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4582" y="5653150"/>
            <a:ext cx="1460827" cy="10667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0451" y="6186546"/>
            <a:ext cx="2760784" cy="46728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70943" y="4207299"/>
            <a:ext cx="2782500" cy="1820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31201" y="6270970"/>
            <a:ext cx="1530992" cy="49881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685156" y="5540820"/>
            <a:ext cx="1930093" cy="127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849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Photodiode/Transistor Amplifier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" y="2547342"/>
            <a:ext cx="5267495" cy="28335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8723" y="2444262"/>
            <a:ext cx="4977711" cy="3174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67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Comparator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0786" y="1816685"/>
            <a:ext cx="4895224" cy="1920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6394" y="1600201"/>
            <a:ext cx="2545644" cy="237593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6394" y="3976136"/>
            <a:ext cx="2664611" cy="28321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98839" y="4248216"/>
            <a:ext cx="4639118" cy="14152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30400" y="5664969"/>
            <a:ext cx="2531497" cy="119303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12602" y="2549042"/>
            <a:ext cx="2638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Op Amp without Feedback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54043" y="5294124"/>
            <a:ext cx="1551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Schmitt Trigger</a:t>
            </a:r>
          </a:p>
        </p:txBody>
      </p:sp>
    </p:spTree>
    <p:extLst>
      <p:ext uri="{BB962C8B-B14F-4D97-AF65-F5344CB8AC3E}">
        <p14:creationId xmlns:p14="http://schemas.microsoft.com/office/powerpoint/2010/main" val="38083594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5">
      <a:dk1>
        <a:srgbClr val="FFFFFF"/>
      </a:dk1>
      <a:lt1>
        <a:sysClr val="window" lastClr="FFFFFF"/>
      </a:lt1>
      <a:dk2>
        <a:srgbClr val="FFFFFF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3408</TotalTime>
  <Words>639</Words>
  <Application>Microsoft Office PowerPoint</Application>
  <PresentationFormat>Widescreen</PresentationFormat>
  <Paragraphs>117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Calibri</vt:lpstr>
      <vt:lpstr>Cambria Math</vt:lpstr>
      <vt:lpstr>Tw Cen MT</vt:lpstr>
      <vt:lpstr>Wingdings</vt:lpstr>
      <vt:lpstr>Wingdings 2</vt:lpstr>
      <vt:lpstr>Median</vt:lpstr>
      <vt:lpstr>Biopotential Amplifiers</vt:lpstr>
      <vt:lpstr>Op Amp Basics </vt:lpstr>
      <vt:lpstr>Practical Issues</vt:lpstr>
      <vt:lpstr>Practical Issues</vt:lpstr>
      <vt:lpstr>Practical Example: 741 Op Amp</vt:lpstr>
      <vt:lpstr>Example Basic Op Amp Circuits</vt:lpstr>
      <vt:lpstr>Example Basic Op Amp Circuits</vt:lpstr>
      <vt:lpstr>Photodiode/Transistor Amplifier</vt:lpstr>
      <vt:lpstr>Comparator</vt:lpstr>
      <vt:lpstr>Power Switching</vt:lpstr>
      <vt:lpstr>Active Half-Wave Rectifier</vt:lpstr>
      <vt:lpstr>Absolute-Value and Log Amplifiers</vt:lpstr>
      <vt:lpstr>Instrumentation Amplifier </vt:lpstr>
      <vt:lpstr>Practical Example: AD620</vt:lpstr>
      <vt:lpstr>Final Notes for Op Amp Circuits</vt:lpstr>
      <vt:lpstr>Active Filters</vt:lpstr>
      <vt:lpstr>Practical Filter Response</vt:lpstr>
      <vt:lpstr>Common Filter Response Functions</vt:lpstr>
      <vt:lpstr>Sallen-Key Filters</vt:lpstr>
      <vt:lpstr>VCVS Filter Design Using Table</vt:lpstr>
      <vt:lpstr>Design of VCVS Other Filter Responses</vt:lpstr>
      <vt:lpstr>Reading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471: Biopotential Amplifiers</dc:title>
  <dc:creator>Yasser</dc:creator>
  <cp:lastModifiedBy>YASSER MOSTAFA ABRAHEM KADAH</cp:lastModifiedBy>
  <cp:revision>407</cp:revision>
  <dcterms:created xsi:type="dcterms:W3CDTF">2006-08-16T00:00:00Z</dcterms:created>
  <dcterms:modified xsi:type="dcterms:W3CDTF">2021-08-28T15:09:51Z</dcterms:modified>
</cp:coreProperties>
</file>