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5" r:id="rId3"/>
    <p:sldId id="286" r:id="rId4"/>
    <p:sldId id="287" r:id="rId5"/>
    <p:sldId id="288" r:id="rId6"/>
    <p:sldId id="291" r:id="rId7"/>
    <p:sldId id="292" r:id="rId8"/>
    <p:sldId id="290" r:id="rId9"/>
    <p:sldId id="293" r:id="rId10"/>
    <p:sldId id="294" r:id="rId11"/>
    <p:sldId id="295" r:id="rId12"/>
    <p:sldId id="296" r:id="rId13"/>
    <p:sldId id="297" r:id="rId14"/>
    <p:sldId id="299" r:id="rId15"/>
    <p:sldId id="300" r:id="rId16"/>
    <p:sldId id="301" r:id="rId17"/>
    <p:sldId id="302" r:id="rId18"/>
    <p:sldId id="303" r:id="rId19"/>
    <p:sldId id="306" r:id="rId20"/>
    <p:sldId id="307" r:id="rId21"/>
    <p:sldId id="316" r:id="rId22"/>
    <p:sldId id="308" r:id="rId23"/>
    <p:sldId id="309" r:id="rId24"/>
    <p:sldId id="310" r:id="rId25"/>
    <p:sldId id="304" r:id="rId26"/>
    <p:sldId id="311" r:id="rId27"/>
    <p:sldId id="312" r:id="rId28"/>
    <p:sldId id="314"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1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4660"/>
  </p:normalViewPr>
  <p:slideViewPr>
    <p:cSldViewPr snapToGrid="0">
      <p:cViewPr varScale="1">
        <p:scale>
          <a:sx n="109" d="100"/>
          <a:sy n="109" d="100"/>
        </p:scale>
        <p:origin x="876" y="10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solidFill>
                  <a:schemeClr val="accent1">
                    <a:lumMod val="50000"/>
                  </a:schemeClr>
                </a:solidFill>
              </a:defRPr>
            </a:lvl1pPr>
          </a:lstStyle>
          <a:p>
            <a:r>
              <a:rPr kumimoji="0" lang="en-US" dirty="0"/>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1D8BD707-D9CF-40AE-B4C6-C98DA3205C09}" type="datetimeFigureOut">
              <a:rPr lang="en-US" smtClean="0"/>
              <a:pPr/>
              <a:t>9/18/2021</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1D8BD707-D9CF-40AE-B4C6-C98DA3205C09}" type="datetimeFigureOut">
              <a:rPr lang="en-US" smtClean="0"/>
              <a:pPr/>
              <a:t>9/18/2021</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lvl1pPr>
              <a:defRPr>
                <a:solidFill>
                  <a:schemeClr val="accent1">
                    <a:lumMod val="50000"/>
                  </a:schemeClr>
                </a:solidFill>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lvl1pPr>
              <a:defRPr sz="2400">
                <a:solidFill>
                  <a:schemeClr val="bg2">
                    <a:lumMod val="10000"/>
                  </a:schemeClr>
                </a:solidFill>
              </a:defRPr>
            </a:lvl1pPr>
            <a:lvl2pPr>
              <a:defRPr sz="2000">
                <a:solidFill>
                  <a:schemeClr val="accent2">
                    <a:lumMod val="75000"/>
                  </a:schemeClr>
                </a:solidFill>
              </a:defRPr>
            </a:lvl2pPr>
            <a:lvl3pPr>
              <a:defRPr sz="1800">
                <a:solidFill>
                  <a:schemeClr val="accent1">
                    <a:lumMod val="50000"/>
                  </a:schemeClr>
                </a:solidFill>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9/18/2021</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9/18/2021</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9/18/2021</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1D8BD707-D9CF-40AE-B4C6-C98DA3205C09}" type="datetimeFigureOut">
              <a:rPr lang="en-US" smtClean="0"/>
              <a:pPr/>
              <a:t>9/18/2021</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9/18/2021</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454" y="3073401"/>
            <a:ext cx="7842738" cy="1828800"/>
          </a:xfrm>
        </p:spPr>
        <p:txBody>
          <a:bodyPr>
            <a:normAutofit/>
          </a:bodyPr>
          <a:lstStyle/>
          <a:p>
            <a:r>
              <a:rPr lang="en-US" dirty="0">
                <a:solidFill>
                  <a:srgbClr val="C00000"/>
                </a:solidFill>
              </a:rPr>
              <a:t>Cardiovascular monitoring</a:t>
            </a:r>
          </a:p>
        </p:txBody>
      </p:sp>
      <p:sp>
        <p:nvSpPr>
          <p:cNvPr id="3" name="Subtitle 2"/>
          <p:cNvSpPr>
            <a:spLocks noGrp="1"/>
          </p:cNvSpPr>
          <p:nvPr>
            <p:ph type="subTitle" idx="1"/>
          </p:nvPr>
        </p:nvSpPr>
        <p:spPr/>
        <p:txBody>
          <a:bodyPr/>
          <a:lstStyle/>
          <a:p>
            <a:r>
              <a:rPr lang="en-US" dirty="0"/>
              <a:t>Prof. Yasser Mostafa Kadah</a:t>
            </a:r>
          </a:p>
        </p:txBody>
      </p:sp>
      <p:sp>
        <p:nvSpPr>
          <p:cNvPr id="5" name="TextBox 4"/>
          <p:cNvSpPr txBox="1"/>
          <p:nvPr/>
        </p:nvSpPr>
        <p:spPr>
          <a:xfrm>
            <a:off x="785447" y="6208271"/>
            <a:ext cx="1930401" cy="400110"/>
          </a:xfrm>
          <a:prstGeom prst="rect">
            <a:avLst/>
          </a:prstGeom>
          <a:noFill/>
        </p:spPr>
        <p:txBody>
          <a:bodyPr wrap="square" rtlCol="0">
            <a:spAutoFit/>
          </a:bodyPr>
          <a:lstStyle/>
          <a:p>
            <a:r>
              <a:rPr lang="en-US" sz="2000" dirty="0"/>
              <a:t>EE 471</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98363"/>
            <a:ext cx="1828800" cy="22109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Pulse Monitoring</a:t>
            </a:r>
          </a:p>
        </p:txBody>
      </p:sp>
      <p:sp>
        <p:nvSpPr>
          <p:cNvPr id="3" name="Content Placeholder 2"/>
          <p:cNvSpPr>
            <a:spLocks noGrp="1"/>
          </p:cNvSpPr>
          <p:nvPr>
            <p:ph sz="quarter" idx="1"/>
          </p:nvPr>
        </p:nvSpPr>
        <p:spPr/>
        <p:txBody>
          <a:bodyPr/>
          <a:lstStyle/>
          <a:p>
            <a:r>
              <a:rPr lang="en-US" dirty="0"/>
              <a:t>Pulse monitoring is performed either invasively from the arterial pressure curve or noninvasively from the </a:t>
            </a:r>
            <a:r>
              <a:rPr lang="en-US" dirty="0" err="1"/>
              <a:t>plethysmogram</a:t>
            </a:r>
            <a:r>
              <a:rPr lang="en-US" dirty="0"/>
              <a:t> of pulse </a:t>
            </a:r>
            <a:r>
              <a:rPr lang="en-US" dirty="0" err="1"/>
              <a:t>oximetry</a:t>
            </a:r>
            <a:r>
              <a:rPr lang="en-US" dirty="0"/>
              <a:t> </a:t>
            </a:r>
          </a:p>
          <a:p>
            <a:pPr lvl="1"/>
            <a:r>
              <a:rPr lang="en-US" dirty="0"/>
              <a:t>Pulse monitoring has particular importance as a safety measure in such condition as monitoring pacemaker patients</a:t>
            </a: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199" y="3566420"/>
            <a:ext cx="2861734" cy="315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2136648" y="3566419"/>
            <a:ext cx="4327886" cy="3253588"/>
          </a:xfrm>
          <a:prstGeom prst="rect">
            <a:avLst/>
          </a:prstGeom>
        </p:spPr>
      </p:pic>
      <p:sp>
        <p:nvSpPr>
          <p:cNvPr id="5" name="Right Arrow 4"/>
          <p:cNvSpPr/>
          <p:nvPr/>
        </p:nvSpPr>
        <p:spPr>
          <a:xfrm>
            <a:off x="2036957" y="6016084"/>
            <a:ext cx="992458" cy="460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1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asser\Desktop\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8000" y="4020295"/>
            <a:ext cx="1960262" cy="24750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16864" y="228600"/>
            <a:ext cx="10871200" cy="990600"/>
          </a:xfrm>
        </p:spPr>
        <p:txBody>
          <a:bodyPr>
            <a:normAutofit fontScale="90000"/>
          </a:bodyPr>
          <a:lstStyle/>
          <a:p>
            <a:r>
              <a:rPr lang="en-US" dirty="0"/>
              <a:t>Discontinuous Noninvasive Blood Pressure (NIBP): Auscultatory Method</a:t>
            </a:r>
          </a:p>
        </p:txBody>
      </p:sp>
      <p:sp>
        <p:nvSpPr>
          <p:cNvPr id="3" name="Content Placeholder 2"/>
          <p:cNvSpPr>
            <a:spLocks noGrp="1"/>
          </p:cNvSpPr>
          <p:nvPr>
            <p:ph sz="quarter" idx="1"/>
          </p:nvPr>
        </p:nvSpPr>
        <p:spPr>
          <a:xfrm>
            <a:off x="817563" y="1600200"/>
            <a:ext cx="7710975" cy="5029200"/>
          </a:xfrm>
        </p:spPr>
        <p:txBody>
          <a:bodyPr>
            <a:normAutofit/>
          </a:bodyPr>
          <a:lstStyle/>
          <a:p>
            <a:r>
              <a:rPr lang="en-US" dirty="0"/>
              <a:t>Sphygmomanometer using Auscultatory Method</a:t>
            </a:r>
          </a:p>
          <a:p>
            <a:pPr lvl="1"/>
            <a:r>
              <a:rPr lang="en-US" dirty="0"/>
              <a:t>Cuff placed on exposed upper arm at the level of heart with middle of rubber bladder positioned over brachial artery</a:t>
            </a:r>
          </a:p>
          <a:p>
            <a:pPr lvl="1"/>
            <a:r>
              <a:rPr lang="en-US" dirty="0"/>
              <a:t>After palpating brachial artery, cuff is inflated to ~30 mmHg above pressure at which pulse can no longer be detected</a:t>
            </a:r>
          </a:p>
          <a:p>
            <a:pPr lvl="1"/>
            <a:r>
              <a:rPr lang="en-US" dirty="0"/>
              <a:t>Stethoscope is placed against brachial artery and cuff pressure is slowly released</a:t>
            </a:r>
          </a:p>
          <a:p>
            <a:pPr lvl="1"/>
            <a:r>
              <a:rPr lang="en-US" dirty="0"/>
              <a:t>Pulsation that then begins causes knocking noises (Korotkoff sounds phase 1): systolic blood pressure is read off from manometer </a:t>
            </a:r>
          </a:p>
          <a:p>
            <a:pPr lvl="1"/>
            <a:r>
              <a:rPr lang="en-US" dirty="0"/>
              <a:t>Sounds change until sound can no longer be heard (phase 5) and is measured as diastolic pressure</a:t>
            </a:r>
          </a:p>
          <a:p>
            <a:endParaRPr lang="en-US" dirty="0"/>
          </a:p>
        </p:txBody>
      </p:sp>
      <p:pic>
        <p:nvPicPr>
          <p:cNvPr id="5122" name="Picture 2" descr="C:\Users\Yasser\Desktop\rcexp_auscult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8804" y="1600200"/>
            <a:ext cx="3353728" cy="2140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287FB5-A5C1-4429-8E93-FF97DD2BEC8B}"/>
              </a:ext>
            </a:extLst>
          </p:cNvPr>
          <p:cNvSpPr txBox="1"/>
          <p:nvPr/>
        </p:nvSpPr>
        <p:spPr>
          <a:xfrm>
            <a:off x="1828800" y="5706070"/>
            <a:ext cx="6532685" cy="923330"/>
          </a:xfrm>
          <a:prstGeom prst="rect">
            <a:avLst/>
          </a:prstGeom>
          <a:solidFill>
            <a:schemeClr val="tx2">
              <a:lumMod val="75000"/>
            </a:schemeClr>
          </a:solidFill>
        </p:spPr>
        <p:txBody>
          <a:bodyPr wrap="square" rtlCol="0">
            <a:spAutoFit/>
          </a:bodyPr>
          <a:lstStyle/>
          <a:p>
            <a:r>
              <a:rPr lang="en-US" dirty="0">
                <a:solidFill>
                  <a:srgbClr val="FFFF00"/>
                </a:solidFill>
              </a:rPr>
              <a:t>Note: Pressure in vascular system is highly dependent on activity and position of body (hydrostatic pressure), blood pressure measurements are always taken at rest and at height of heart (right atrium)</a:t>
            </a:r>
          </a:p>
        </p:txBody>
      </p:sp>
    </p:spTree>
    <p:extLst>
      <p:ext uri="{BB962C8B-B14F-4D97-AF65-F5344CB8AC3E}">
        <p14:creationId xmlns:p14="http://schemas.microsoft.com/office/powerpoint/2010/main" val="17516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fontScale="90000"/>
          </a:bodyPr>
          <a:lstStyle/>
          <a:p>
            <a:r>
              <a:rPr lang="en-US" dirty="0"/>
              <a:t>Discontinuous Noninvasive Blood Pressure (NIBP): </a:t>
            </a:r>
            <a:r>
              <a:rPr lang="en-US" dirty="0" err="1"/>
              <a:t>Oscillometric</a:t>
            </a:r>
            <a:r>
              <a:rPr lang="en-US" dirty="0"/>
              <a:t> Method</a:t>
            </a:r>
          </a:p>
        </p:txBody>
      </p:sp>
      <p:sp>
        <p:nvSpPr>
          <p:cNvPr id="4" name="Content Placeholder 3"/>
          <p:cNvSpPr>
            <a:spLocks noGrp="1"/>
          </p:cNvSpPr>
          <p:nvPr>
            <p:ph sz="quarter" idx="1"/>
          </p:nvPr>
        </p:nvSpPr>
        <p:spPr>
          <a:xfrm>
            <a:off x="817563" y="1600200"/>
            <a:ext cx="6022852" cy="4495800"/>
          </a:xfrm>
        </p:spPr>
        <p:txBody>
          <a:bodyPr>
            <a:normAutofit/>
          </a:bodyPr>
          <a:lstStyle/>
          <a:p>
            <a:r>
              <a:rPr lang="en-US" dirty="0"/>
              <a:t>When cuff pressure is released once the systolic pressure has been reached, the vessel walls begin to oscillate and maintain this behavior until the vessel is no longer occluded</a:t>
            </a:r>
          </a:p>
          <a:p>
            <a:r>
              <a:rPr lang="en-US" dirty="0"/>
              <a:t>Oscillations are transmitted to air in cuff and are read on the manometer</a:t>
            </a:r>
          </a:p>
          <a:p>
            <a:r>
              <a:rPr lang="en-US" dirty="0"/>
              <a:t>Today, oscillations are measured electronically using pressure sensors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450" y="1600200"/>
            <a:ext cx="5077353" cy="494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137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Continuous Noninvasive Arterial Blood Pressure Measurement (CNAP)</a:t>
            </a:r>
          </a:p>
        </p:txBody>
      </p:sp>
      <p:sp>
        <p:nvSpPr>
          <p:cNvPr id="3" name="Content Placeholder 2"/>
          <p:cNvSpPr>
            <a:spLocks noGrp="1"/>
          </p:cNvSpPr>
          <p:nvPr>
            <p:ph sz="quarter" idx="1"/>
          </p:nvPr>
        </p:nvSpPr>
        <p:spPr/>
        <p:txBody>
          <a:bodyPr>
            <a:normAutofit lnSpcReduction="10000"/>
          </a:bodyPr>
          <a:lstStyle/>
          <a:p>
            <a:r>
              <a:rPr lang="en-US" dirty="0"/>
              <a:t>Blood pressure is not always constant but can change within a matter of seconds </a:t>
            </a:r>
          </a:p>
          <a:p>
            <a:pPr lvl="1"/>
            <a:r>
              <a:rPr lang="en-US" dirty="0"/>
              <a:t>In particular, during anesthesia, variations in blood pressure can arise and require immediate action</a:t>
            </a:r>
          </a:p>
          <a:p>
            <a:r>
              <a:rPr lang="en-US" dirty="0"/>
              <a:t>Noninvasive technique of relaxed arterial wall (vascular unloading technique or volume clamp method) uses optical sensor in small cuff around finger to measure volume pulses due to each heartbeat</a:t>
            </a:r>
          </a:p>
          <a:p>
            <a:pPr lvl="1"/>
            <a:r>
              <a:rPr lang="en-US" dirty="0"/>
              <a:t>CNAP uses pairs of sensor cuffs, which are placed on adjacent fingers with one cuff used for measurement at any time and periodically automatically switched</a:t>
            </a:r>
          </a:p>
          <a:p>
            <a:pPr lvl="2"/>
            <a:r>
              <a:rPr lang="en-US" dirty="0"/>
              <a:t>Venous stasis that naturally occurs during measurement on finger very quickly decreases after switch</a:t>
            </a:r>
          </a:p>
          <a:p>
            <a:r>
              <a:rPr lang="en-US" dirty="0"/>
              <a:t>Great advantage: calibration of continuous measurement with normal NIBP measurement</a:t>
            </a:r>
          </a:p>
          <a:p>
            <a:pPr lvl="1"/>
            <a:r>
              <a:rPr lang="en-US" dirty="0"/>
              <a:t>Correct values are displayed even when fingers are not level with heart: Advantages of both NIBP and CNAP</a:t>
            </a:r>
          </a:p>
        </p:txBody>
      </p:sp>
      <p:pic>
        <p:nvPicPr>
          <p:cNvPr id="4" name="Picture 2">
            <a:extLst>
              <a:ext uri="{FF2B5EF4-FFF2-40B4-BE49-F238E27FC236}">
                <a16:creationId xmlns:a16="http://schemas.microsoft.com/office/drawing/2014/main" id="{CF270EAE-71D1-4BD5-802E-497D3962D7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4445" y="5503985"/>
            <a:ext cx="1745756" cy="125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300D47C3-F986-4A21-8B18-A865C9A48F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2653" y="5506754"/>
            <a:ext cx="847482" cy="1152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86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Invasive Pressure Measurement in High-Pressure System</a:t>
            </a:r>
          </a:p>
        </p:txBody>
      </p:sp>
      <p:sp>
        <p:nvSpPr>
          <p:cNvPr id="3" name="Content Placeholder 2"/>
          <p:cNvSpPr>
            <a:spLocks noGrp="1"/>
          </p:cNvSpPr>
          <p:nvPr>
            <p:ph sz="quarter" idx="1"/>
          </p:nvPr>
        </p:nvSpPr>
        <p:spPr/>
        <p:txBody>
          <a:bodyPr>
            <a:normAutofit/>
          </a:bodyPr>
          <a:lstStyle/>
          <a:p>
            <a:r>
              <a:rPr lang="en-US" dirty="0"/>
              <a:t>Continuous availability of measurement signal (pressure curve) and pressure values</a:t>
            </a:r>
          </a:p>
          <a:p>
            <a:pPr lvl="1"/>
            <a:r>
              <a:rPr lang="en-US" dirty="0"/>
              <a:t>Provides possibility of triggering alarm if predefined limit values violated and of further signal processing of measurement data</a:t>
            </a:r>
          </a:p>
          <a:p>
            <a:r>
              <a:rPr lang="en-US" dirty="0"/>
              <a:t>Connection is set up by means of intra-arterial catheter between </a:t>
            </a:r>
            <a:r>
              <a:rPr lang="en-US" dirty="0" err="1"/>
              <a:t>intravasal</a:t>
            </a:r>
            <a:r>
              <a:rPr lang="en-US" dirty="0"/>
              <a:t> blood column and liquid-coupled pressure transducer</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526" y="3793066"/>
            <a:ext cx="3636770" cy="292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475" y="4532600"/>
            <a:ext cx="2316463" cy="179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374" y="4761367"/>
            <a:ext cx="3471333" cy="145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472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Invasive Pressure Measurement in Low-Pressure System</a:t>
            </a:r>
          </a:p>
        </p:txBody>
      </p:sp>
      <p:sp>
        <p:nvSpPr>
          <p:cNvPr id="3" name="Content Placeholder 2"/>
          <p:cNvSpPr>
            <a:spLocks noGrp="1"/>
          </p:cNvSpPr>
          <p:nvPr>
            <p:ph sz="quarter" idx="1"/>
          </p:nvPr>
        </p:nvSpPr>
        <p:spPr/>
        <p:txBody>
          <a:bodyPr/>
          <a:lstStyle/>
          <a:p>
            <a:r>
              <a:rPr lang="en-US" dirty="0"/>
              <a:t>Aim is to obtain information about right ventricular function,  pulmonary circuit, and filling of vascular system  </a:t>
            </a:r>
          </a:p>
          <a:p>
            <a:pPr lvl="1"/>
            <a:r>
              <a:rPr lang="en-US" dirty="0"/>
              <a:t>Central Venous Pressure (CVP)</a:t>
            </a:r>
          </a:p>
          <a:p>
            <a:pPr lvl="1"/>
            <a:r>
              <a:rPr lang="en-US" dirty="0"/>
              <a:t>Pulmonary Artery Pressure (PAP) </a:t>
            </a:r>
          </a:p>
          <a:p>
            <a:pPr lvl="1"/>
            <a:r>
              <a:rPr lang="en-US" dirty="0"/>
              <a:t>Pulmonary Capillary Wedge Pressure (PCWP)</a:t>
            </a:r>
          </a:p>
          <a:p>
            <a:pPr lvl="1"/>
            <a:endParaRPr lang="en-US" dirty="0"/>
          </a:p>
          <a:p>
            <a:pPr lvl="1"/>
            <a:endParaRPr lang="en-US" dirty="0"/>
          </a:p>
          <a:p>
            <a:endParaRPr lang="en-US" dirty="0"/>
          </a:p>
        </p:txBody>
      </p:sp>
      <p:pic>
        <p:nvPicPr>
          <p:cNvPr id="4" name="Picture 2">
            <a:extLst>
              <a:ext uri="{FF2B5EF4-FFF2-40B4-BE49-F238E27FC236}">
                <a16:creationId xmlns:a16="http://schemas.microsoft.com/office/drawing/2014/main" id="{F8451FE5-FEBA-4BE7-A189-859DFCEF2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9618" y="2671481"/>
            <a:ext cx="2560053" cy="3634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45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Venous Pressure (CVP)</a:t>
            </a:r>
          </a:p>
        </p:txBody>
      </p:sp>
      <p:sp>
        <p:nvSpPr>
          <p:cNvPr id="3" name="Content Placeholder 2"/>
          <p:cNvSpPr>
            <a:spLocks noGrp="1"/>
          </p:cNvSpPr>
          <p:nvPr>
            <p:ph sz="quarter" idx="1"/>
          </p:nvPr>
        </p:nvSpPr>
        <p:spPr/>
        <p:txBody>
          <a:bodyPr>
            <a:normAutofit/>
          </a:bodyPr>
          <a:lstStyle/>
          <a:p>
            <a:r>
              <a:rPr lang="en-US" dirty="0"/>
              <a:t>Measurement of the central venous pressure is by means of a liquid manometer or a pressure sensor using central venous catheter (CVC) placed in superior vena cava at the entrance to the right atrium</a:t>
            </a:r>
          </a:p>
          <a:p>
            <a:r>
              <a:rPr lang="en-US" dirty="0"/>
              <a:t>Pressure transducers have the advantage that measurement information is available continuously and certain signal characteristics of the CVP curve are additionally available </a:t>
            </a:r>
          </a:p>
          <a:p>
            <a:r>
              <a:rPr lang="en-US" dirty="0"/>
              <a:t>Because of small pressure values, it is important that pressure measurement system is situated level with heart (correct zero-point positioning) in order to avoid errors</a:t>
            </a:r>
          </a:p>
          <a:p>
            <a:pPr lvl="1"/>
            <a:r>
              <a:rPr lang="en-US" dirty="0"/>
              <a:t>Hydrostatic pressure difference can cause incorrect measurements</a:t>
            </a:r>
          </a:p>
        </p:txBody>
      </p:sp>
    </p:spTree>
    <p:extLst>
      <p:ext uri="{BB962C8B-B14F-4D97-AF65-F5344CB8AC3E}">
        <p14:creationId xmlns:p14="http://schemas.microsoft.com/office/powerpoint/2010/main" val="746034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Central Venous Pressure (CVP)</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Progression of CVP curve shows:</a:t>
            </a:r>
          </a:p>
          <a:p>
            <a:pPr lvl="1"/>
            <a:r>
              <a:rPr lang="en-US" dirty="0"/>
              <a:t>Atrial contraction (a-wave)</a:t>
            </a:r>
          </a:p>
          <a:p>
            <a:pPr lvl="1"/>
            <a:r>
              <a:rPr lang="en-US" dirty="0"/>
              <a:t>Beginning of the ventricular contraction (c-wave)</a:t>
            </a:r>
          </a:p>
          <a:p>
            <a:pPr lvl="1"/>
            <a:r>
              <a:rPr lang="en-US" dirty="0"/>
              <a:t>Relaxation phase (v-wave)</a:t>
            </a:r>
          </a:p>
          <a:p>
            <a:r>
              <a:rPr lang="en-US" dirty="0"/>
              <a:t>Influenced by capacity of vascular system, cardiac output, blood volume, compliance of myocardium, and afterload of right ventricle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843" y="4037914"/>
            <a:ext cx="3651515" cy="275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5511800" y="5414090"/>
            <a:ext cx="765042" cy="287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542" y="5332411"/>
            <a:ext cx="3714750" cy="150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788" y="4334931"/>
            <a:ext cx="3743325" cy="955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659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Autofit/>
          </a:bodyPr>
          <a:lstStyle/>
          <a:p>
            <a:r>
              <a:rPr lang="en-US" dirty="0"/>
              <a:t>Pulmonary Artery Pressure (PAP) and</a:t>
            </a:r>
            <a:br>
              <a:rPr lang="en-US" dirty="0"/>
            </a:br>
            <a:r>
              <a:rPr lang="en-US" dirty="0"/>
              <a:t>Pulmonary Capillary Wedge Pressure (PCWP)</a:t>
            </a:r>
          </a:p>
        </p:txBody>
      </p:sp>
      <p:sp>
        <p:nvSpPr>
          <p:cNvPr id="3" name="Content Placeholder 2"/>
          <p:cNvSpPr>
            <a:spLocks noGrp="1"/>
          </p:cNvSpPr>
          <p:nvPr>
            <p:ph sz="quarter" idx="1"/>
          </p:nvPr>
        </p:nvSpPr>
        <p:spPr>
          <a:xfrm>
            <a:off x="816864" y="1600200"/>
            <a:ext cx="10871200" cy="4495800"/>
          </a:xfrm>
        </p:spPr>
        <p:txBody>
          <a:bodyPr/>
          <a:lstStyle/>
          <a:p>
            <a:r>
              <a:rPr lang="en-US" dirty="0"/>
              <a:t>To monitor hemodynamics of right ventricle, balloon catheter is pushed through venous system into right atrium, right ventricle, and then through pulmonary valve into </a:t>
            </a:r>
            <a:r>
              <a:rPr lang="en-US" dirty="0" err="1"/>
              <a:t>arteria</a:t>
            </a:r>
            <a:r>
              <a:rPr lang="en-US" dirty="0"/>
              <a:t> </a:t>
            </a:r>
            <a:r>
              <a:rPr lang="en-US" dirty="0" err="1"/>
              <a:t>pulmonalis</a:t>
            </a:r>
            <a:endParaRPr lang="en-US" dirty="0"/>
          </a:p>
          <a:p>
            <a:pPr lvl="1"/>
            <a:r>
              <a:rPr lang="en-US" dirty="0"/>
              <a:t>Path of catheter is followed from different typical pressure curves</a:t>
            </a:r>
          </a:p>
          <a:p>
            <a:pPr lv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734" y="3181435"/>
            <a:ext cx="2560053" cy="3634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4" y="3317098"/>
            <a:ext cx="1622953" cy="110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037" y="4518403"/>
            <a:ext cx="1622952" cy="886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5038" y="5507388"/>
            <a:ext cx="1624277" cy="95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619" y="3317098"/>
            <a:ext cx="1621629" cy="89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0711" y="4335774"/>
            <a:ext cx="1621629" cy="957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251" y="3317098"/>
            <a:ext cx="1617089" cy="868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8332" y="4335773"/>
            <a:ext cx="1600201" cy="104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3331" y="5507388"/>
            <a:ext cx="1614488"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79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16864" y="228600"/>
            <a:ext cx="10871200" cy="990600"/>
          </a:xfrm>
        </p:spPr>
        <p:txBody>
          <a:bodyPr>
            <a:noAutofit/>
          </a:bodyPr>
          <a:lstStyle/>
          <a:p>
            <a:r>
              <a:rPr lang="en-US" dirty="0"/>
              <a:t>Pulmonary Artery Pressure (PAP) and</a:t>
            </a:r>
            <a:br>
              <a:rPr lang="en-US" dirty="0"/>
            </a:br>
            <a:r>
              <a:rPr lang="en-US" dirty="0"/>
              <a:t>Pulmonary Capillary Wedge Pressure (PCWP)</a:t>
            </a:r>
          </a:p>
        </p:txBody>
      </p:sp>
      <p:sp>
        <p:nvSpPr>
          <p:cNvPr id="3" name="Content Placeholder 2"/>
          <p:cNvSpPr>
            <a:spLocks noGrp="1"/>
          </p:cNvSpPr>
          <p:nvPr>
            <p:ph sz="quarter" idx="1"/>
          </p:nvPr>
        </p:nvSpPr>
        <p:spPr>
          <a:xfrm>
            <a:off x="817563" y="1600200"/>
            <a:ext cx="9733206" cy="4495800"/>
          </a:xfrm>
        </p:spPr>
        <p:txBody>
          <a:bodyPr>
            <a:normAutofit/>
          </a:bodyPr>
          <a:lstStyle/>
          <a:p>
            <a:r>
              <a:rPr lang="en-US" dirty="0"/>
              <a:t>Correct catheter position is reached once in wedge position</a:t>
            </a:r>
          </a:p>
          <a:p>
            <a:pPr lvl="1"/>
            <a:r>
              <a:rPr lang="en-US" dirty="0"/>
              <a:t>That is, once inflated balloon of the catheter blocks off the pulmonary artery branch </a:t>
            </a:r>
          </a:p>
          <a:p>
            <a:r>
              <a:rPr lang="en-US" dirty="0"/>
              <a:t>If tip of catheter rests against wall of pulmonary artery (pseudo-wedge), this causes damping of pressure curves when balloon is filled and there is continuous rise in pressure</a:t>
            </a:r>
          </a:p>
          <a:p>
            <a:r>
              <a:rPr lang="en-US" dirty="0"/>
              <a:t>Although catheter is in right ventricle, in wedge position pressure in left atrium can be inferred via distal lumen</a:t>
            </a:r>
          </a:p>
          <a:p>
            <a:pPr lvl="1"/>
            <a:r>
              <a:rPr lang="en-US" dirty="0"/>
              <a:t>PCWP value corresponds in first approximation to left atrial pressure (LAP) and thus to end-diastolic filling pressure in left ventricle</a:t>
            </a:r>
          </a:p>
          <a:p>
            <a:pPr lvl="1"/>
            <a:r>
              <a:rPr lang="en-US" dirty="0"/>
              <a:t>Left atrium, pulmonary capillaries, and pulmonary artery under normal conditions form common pressure connection during diastole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211" y="2593730"/>
            <a:ext cx="1411018" cy="242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46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Scope</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Cardiovascular monitoring covers monitoring of heart and circulatory functions</a:t>
            </a:r>
          </a:p>
          <a:p>
            <a:r>
              <a:rPr lang="en-US" dirty="0"/>
              <a:t>It makes it possible to commence interventions quickly in the event of any impairment</a:t>
            </a:r>
          </a:p>
          <a:p>
            <a:r>
              <a:rPr lang="en-US" dirty="0"/>
              <a:t>Measurements are used to assess the condition of the patient, reach a diagnosis, decide on therapy, and monitor therapy</a:t>
            </a:r>
          </a:p>
          <a:p>
            <a:r>
              <a:rPr lang="en-US" dirty="0"/>
              <a:t>Covers cardiac function in the form of electrical phenomenon (ECG) and its mechanical effects including pressure build-up and volume delivery, contractility,  preload, and afterload</a:t>
            </a:r>
          </a:p>
        </p:txBody>
      </p:sp>
    </p:spTree>
    <p:extLst>
      <p:ext uri="{BB962C8B-B14F-4D97-AF65-F5344CB8AC3E}">
        <p14:creationId xmlns:p14="http://schemas.microsoft.com/office/powerpoint/2010/main" val="1333124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Balloon Catheters</a:t>
            </a:r>
          </a:p>
        </p:txBody>
      </p:sp>
      <p:sp>
        <p:nvSpPr>
          <p:cNvPr id="3" name="Content Placeholder 2"/>
          <p:cNvSpPr>
            <a:spLocks noGrp="1"/>
          </p:cNvSpPr>
          <p:nvPr>
            <p:ph sz="quarter" idx="1"/>
          </p:nvPr>
        </p:nvSpPr>
        <p:spPr>
          <a:xfrm>
            <a:off x="816864" y="1600199"/>
            <a:ext cx="10871200" cy="4897315"/>
          </a:xfrm>
        </p:spPr>
        <p:txBody>
          <a:bodyPr>
            <a:normAutofit lnSpcReduction="10000"/>
          </a:bodyPr>
          <a:lstStyle/>
          <a:p>
            <a:r>
              <a:rPr lang="en-US" dirty="0"/>
              <a:t>Using balloon catheters, CVP, PAP, and core body temperature can be measured simultaneously, and PCWP and CO can be measured intermittently</a:t>
            </a:r>
          </a:p>
          <a:p>
            <a:pPr lvl="1"/>
            <a:r>
              <a:rPr lang="en-US" dirty="0"/>
              <a:t>Pulmonary artery catheters or Swan–Ganz catheters with different length and thickness, number of lumina, position of lumen exit sites, and other characteristics;</a:t>
            </a:r>
          </a:p>
          <a:p>
            <a:pPr lvl="2"/>
            <a:r>
              <a:rPr lang="en-US" dirty="0"/>
              <a:t>Specialized balloon catheters provide additional possibilities such as </a:t>
            </a:r>
            <a:r>
              <a:rPr lang="en-US" dirty="0" err="1"/>
              <a:t>intracardial</a:t>
            </a:r>
            <a:r>
              <a:rPr lang="en-US" dirty="0"/>
              <a:t> ECG measurement, supraventricular and ventricular stimulation, measurement of mixed venous oxygen saturation SvO</a:t>
            </a:r>
            <a:r>
              <a:rPr lang="en-US" baseline="-25000" dirty="0"/>
              <a:t>2</a:t>
            </a:r>
            <a:r>
              <a:rPr lang="en-US" dirty="0"/>
              <a:t> with integration of fiber optics, </a:t>
            </a:r>
            <a:r>
              <a:rPr lang="en-US" dirty="0" err="1"/>
              <a:t>transluminal</a:t>
            </a:r>
            <a:r>
              <a:rPr lang="en-US" dirty="0"/>
              <a:t> stimulation probe, or additional infusion </a:t>
            </a:r>
            <a:r>
              <a:rPr lang="en-US" dirty="0" err="1"/>
              <a:t>lumina</a:t>
            </a:r>
            <a:endParaRPr lang="en-US" dirty="0"/>
          </a:p>
          <a:p>
            <a:r>
              <a:rPr lang="en-US" dirty="0"/>
              <a:t>Balloon catheters are not free of risks and can cause complications</a:t>
            </a:r>
          </a:p>
          <a:p>
            <a:pPr lvl="1"/>
            <a:r>
              <a:rPr lang="en-US" dirty="0"/>
              <a:t>Supraventricular and ventricular arrhythmias </a:t>
            </a:r>
          </a:p>
          <a:p>
            <a:pPr lvl="1"/>
            <a:r>
              <a:rPr lang="en-US" dirty="0"/>
              <a:t>Ventricular tachycardia or ventricular fibrillation (rarely)</a:t>
            </a:r>
          </a:p>
          <a:p>
            <a:pPr lvl="1"/>
            <a:r>
              <a:rPr lang="en-US" dirty="0"/>
              <a:t>Venous thrombosis (particularly with a low CO)</a:t>
            </a:r>
          </a:p>
          <a:p>
            <a:pPr lvl="1"/>
            <a:r>
              <a:rPr lang="en-US" dirty="0"/>
              <a:t>Sepsis (risk rises as the duration of catheterization increases)</a:t>
            </a:r>
          </a:p>
          <a:p>
            <a:pPr lvl="1"/>
            <a:r>
              <a:rPr lang="en-US" dirty="0"/>
              <a:t>Pulmonary infarction (due to catheter occlusion of peripheral pulmonary artery)</a:t>
            </a:r>
          </a:p>
          <a:p>
            <a:pPr lvl="1"/>
            <a:r>
              <a:rPr lang="en-US" dirty="0"/>
              <a:t>Pulmonary artery rupture (by balloon inflation or the catheter tip).</a:t>
            </a:r>
          </a:p>
        </p:txBody>
      </p:sp>
    </p:spTree>
    <p:extLst>
      <p:ext uri="{BB962C8B-B14F-4D97-AF65-F5344CB8AC3E}">
        <p14:creationId xmlns:p14="http://schemas.microsoft.com/office/powerpoint/2010/main" val="387217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0BC1-A5C2-4F67-830D-A92821D7C4F5}"/>
              </a:ext>
            </a:extLst>
          </p:cNvPr>
          <p:cNvSpPr>
            <a:spLocks noGrp="1"/>
          </p:cNvSpPr>
          <p:nvPr>
            <p:ph type="title"/>
          </p:nvPr>
        </p:nvSpPr>
        <p:spPr/>
        <p:txBody>
          <a:bodyPr/>
          <a:lstStyle/>
          <a:p>
            <a:r>
              <a:rPr lang="en-US" dirty="0"/>
              <a:t>Indicator-Dilution Method: Continuous Infusion</a:t>
            </a:r>
          </a:p>
        </p:txBody>
      </p:sp>
      <p:sp>
        <p:nvSpPr>
          <p:cNvPr id="3" name="Content Placeholder 2">
            <a:extLst>
              <a:ext uri="{FF2B5EF4-FFF2-40B4-BE49-F238E27FC236}">
                <a16:creationId xmlns:a16="http://schemas.microsoft.com/office/drawing/2014/main" id="{8CB93A3F-134B-4A56-83C5-F51E2DC828B1}"/>
              </a:ext>
            </a:extLst>
          </p:cNvPr>
          <p:cNvSpPr>
            <a:spLocks noGrp="1"/>
          </p:cNvSpPr>
          <p:nvPr>
            <p:ph sz="quarter" idx="1"/>
          </p:nvPr>
        </p:nvSpPr>
        <p:spPr/>
        <p:txBody>
          <a:bodyPr/>
          <a:lstStyle/>
          <a:p>
            <a:r>
              <a:rPr lang="en-US" dirty="0"/>
              <a:t>When given quantity </a:t>
            </a:r>
            <a:r>
              <a:rPr lang="en-US" i="1" dirty="0" err="1"/>
              <a:t>m</a:t>
            </a:r>
            <a:r>
              <a:rPr lang="en-US" i="1" baseline="-25000" dirty="0" err="1"/>
              <a:t>o</a:t>
            </a:r>
            <a:r>
              <a:rPr lang="en-US" dirty="0"/>
              <a:t> of indicator is added to volume </a:t>
            </a:r>
            <a:r>
              <a:rPr lang="en-US" i="1" dirty="0"/>
              <a:t>V</a:t>
            </a:r>
            <a:r>
              <a:rPr lang="en-US" dirty="0"/>
              <a:t>, resultant concentration </a:t>
            </a:r>
            <a:r>
              <a:rPr lang="en-US" i="1" dirty="0"/>
              <a:t>C=</a:t>
            </a:r>
            <a:r>
              <a:rPr lang="en-US" i="1" dirty="0" err="1"/>
              <a:t>m</a:t>
            </a:r>
            <a:r>
              <a:rPr lang="en-US" i="1" baseline="-25000" dirty="0" err="1"/>
              <a:t>o</a:t>
            </a:r>
            <a:r>
              <a:rPr lang="en-US" i="1" dirty="0"/>
              <a:t>/V</a:t>
            </a:r>
          </a:p>
          <a:p>
            <a:r>
              <a:rPr lang="en-US" dirty="0"/>
              <a:t>When additional quantity m of indicator is then added, incremental increase in concentration is </a:t>
            </a:r>
            <a:r>
              <a:rPr lang="en-US" dirty="0">
                <a:sym typeface="Symbol" panose="05050102010706020507" pitchFamily="18" charset="2"/>
              </a:rPr>
              <a:t></a:t>
            </a:r>
            <a:r>
              <a:rPr lang="en-US" i="1" dirty="0"/>
              <a:t>C= m/V</a:t>
            </a:r>
          </a:p>
          <a:p>
            <a:r>
              <a:rPr lang="en-US" dirty="0"/>
              <a:t>When fluid volume in measured space is continuously removed and replaced as in flowing stream, we must add fixed quantity of indicator per unit time to maintain fixed change in concentration </a:t>
            </a:r>
            <a:r>
              <a:rPr lang="en-US" dirty="0">
                <a:sym typeface="Symbol" panose="05050102010706020507" pitchFamily="18" charset="2"/>
              </a:rPr>
              <a:t></a:t>
            </a:r>
            <a:r>
              <a:rPr lang="en-US" i="1" dirty="0"/>
              <a:t>C= (dm/dt)/(</a:t>
            </a:r>
            <a:r>
              <a:rPr lang="en-US" i="1" dirty="0" err="1"/>
              <a:t>dV</a:t>
            </a:r>
            <a:r>
              <a:rPr lang="en-US" i="1" dirty="0"/>
              <a:t>/dt)</a:t>
            </a:r>
          </a:p>
          <a:p>
            <a:r>
              <a:rPr lang="en-US" dirty="0"/>
              <a:t>Hence, flow rate can be given as</a:t>
            </a:r>
          </a:p>
          <a:p>
            <a:endParaRPr lang="en-US" dirty="0"/>
          </a:p>
        </p:txBody>
      </p:sp>
      <p:pic>
        <p:nvPicPr>
          <p:cNvPr id="5" name="Picture 4">
            <a:extLst>
              <a:ext uri="{FF2B5EF4-FFF2-40B4-BE49-F238E27FC236}">
                <a16:creationId xmlns:a16="http://schemas.microsoft.com/office/drawing/2014/main" id="{1E75CA31-ECF0-45A4-AACA-7E90F43D03BE}"/>
              </a:ext>
            </a:extLst>
          </p:cNvPr>
          <p:cNvPicPr>
            <a:picLocks noChangeAspect="1"/>
          </p:cNvPicPr>
          <p:nvPr/>
        </p:nvPicPr>
        <p:blipFill>
          <a:blip r:embed="rId2"/>
          <a:stretch>
            <a:fillRect/>
          </a:stretch>
        </p:blipFill>
        <p:spPr>
          <a:xfrm>
            <a:off x="4227850" y="5185746"/>
            <a:ext cx="2542478" cy="847493"/>
          </a:xfrm>
          <a:prstGeom prst="rect">
            <a:avLst/>
          </a:prstGeom>
          <a:ln>
            <a:solidFill>
              <a:schemeClr val="accent1"/>
            </a:solidFill>
          </a:ln>
        </p:spPr>
      </p:pic>
    </p:spTree>
    <p:extLst>
      <p:ext uri="{BB962C8B-B14F-4D97-AF65-F5344CB8AC3E}">
        <p14:creationId xmlns:p14="http://schemas.microsoft.com/office/powerpoint/2010/main" val="2325576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fontScale="90000"/>
          </a:bodyPr>
          <a:lstStyle/>
          <a:p>
            <a:r>
              <a:rPr lang="en-US" dirty="0"/>
              <a:t>Determining Cardiac Output (CO) with Fick Method</a:t>
            </a:r>
          </a:p>
        </p:txBody>
      </p:sp>
      <p:sp>
        <p:nvSpPr>
          <p:cNvPr id="3" name="Content Placeholder 2"/>
          <p:cNvSpPr>
            <a:spLocks noGrp="1"/>
          </p:cNvSpPr>
          <p:nvPr>
            <p:ph sz="quarter" idx="1"/>
          </p:nvPr>
        </p:nvSpPr>
        <p:spPr>
          <a:xfrm>
            <a:off x="817563" y="1600200"/>
            <a:ext cx="10871200" cy="5029200"/>
          </a:xfrm>
        </p:spPr>
        <p:txBody>
          <a:bodyPr>
            <a:normAutofit/>
          </a:bodyPr>
          <a:lstStyle/>
          <a:p>
            <a:r>
              <a:rPr lang="en-US" dirty="0"/>
              <a:t>Cardiac output is volume of blood conveyed per minute (l/min)</a:t>
            </a:r>
          </a:p>
          <a:p>
            <a:r>
              <a:rPr lang="en-US" dirty="0"/>
              <a:t>Classical way of determining CO is by Fick Method (O</a:t>
            </a:r>
            <a:r>
              <a:rPr lang="en-US" baseline="-25000" dirty="0"/>
              <a:t>2</a:t>
            </a:r>
            <a:r>
              <a:rPr lang="en-US" dirty="0"/>
              <a:t> as indicator)</a:t>
            </a:r>
          </a:p>
          <a:p>
            <a:pPr lvl="1"/>
            <a:r>
              <a:rPr lang="en-US" dirty="0"/>
              <a:t>CO is ratio of oxygen consumption (VO</a:t>
            </a:r>
            <a:r>
              <a:rPr lang="en-US" baseline="-25000" dirty="0"/>
              <a:t>2</a:t>
            </a:r>
            <a:r>
              <a:rPr lang="en-US" dirty="0"/>
              <a:t>) in the body and difference in oxygen content (avDO</a:t>
            </a:r>
            <a:r>
              <a:rPr lang="en-US" baseline="-25000" dirty="0"/>
              <a:t>2</a:t>
            </a:r>
            <a:r>
              <a:rPr lang="en-US" dirty="0"/>
              <a:t>) between arterial blood flowing to the body and mixed venous blood returning from body </a:t>
            </a:r>
          </a:p>
          <a:p>
            <a:pPr lvl="1"/>
            <a:endParaRPr lang="en-US" baseline="-25000" dirty="0"/>
          </a:p>
          <a:p>
            <a:pPr lvl="1"/>
            <a:endParaRPr lang="en-US" baseline="-25000" dirty="0"/>
          </a:p>
          <a:p>
            <a:pPr lvl="1"/>
            <a:endParaRPr lang="en-US" baseline="-25000" dirty="0"/>
          </a:p>
          <a:p>
            <a:pPr lvl="1"/>
            <a:endParaRPr lang="en-US" baseline="-25000" dirty="0"/>
          </a:p>
          <a:p>
            <a:pPr lvl="1"/>
            <a:endParaRPr lang="en-US" baseline="-25000" dirty="0"/>
          </a:p>
          <a:p>
            <a:pPr lvl="1"/>
            <a:endParaRPr lang="en-US" baseline="-25000" dirty="0"/>
          </a:p>
          <a:p>
            <a:pPr lvl="1"/>
            <a:endParaRPr lang="en-US" baseline="-25000" dirty="0"/>
          </a:p>
          <a:p>
            <a:pPr lvl="1"/>
            <a:endParaRPr lang="en-US" baseline="-25000" dirty="0"/>
          </a:p>
          <a:p>
            <a:pPr lvl="1"/>
            <a:endParaRPr lang="en-US" baseline="-25000" dirty="0"/>
          </a:p>
          <a:p>
            <a:pPr lvl="1"/>
            <a:endParaRPr lang="en-US" baseline="-25000" dirty="0"/>
          </a:p>
          <a:p>
            <a:pPr lvl="1"/>
            <a:endParaRPr lang="en-US" dirty="0"/>
          </a:p>
          <a:p>
            <a:pPr lvl="1"/>
            <a:endParaRPr lang="en-US" baseline="-25000" dirty="0"/>
          </a:p>
        </p:txBody>
      </p:sp>
      <p:grpSp>
        <p:nvGrpSpPr>
          <p:cNvPr id="17" name="Group 16">
            <a:extLst>
              <a:ext uri="{FF2B5EF4-FFF2-40B4-BE49-F238E27FC236}">
                <a16:creationId xmlns:a16="http://schemas.microsoft.com/office/drawing/2014/main" id="{998B3960-9BB7-4105-AF84-22E2725B703E}"/>
              </a:ext>
            </a:extLst>
          </p:cNvPr>
          <p:cNvGrpSpPr/>
          <p:nvPr/>
        </p:nvGrpSpPr>
        <p:grpSpPr>
          <a:xfrm>
            <a:off x="7434378" y="3176951"/>
            <a:ext cx="4387718" cy="2940608"/>
            <a:chOff x="7755314" y="3760110"/>
            <a:chExt cx="4387718" cy="2940608"/>
          </a:xfrm>
        </p:grpSpPr>
        <p:pic>
          <p:nvPicPr>
            <p:cNvPr id="7" name="Picture 6">
              <a:extLst>
                <a:ext uri="{FF2B5EF4-FFF2-40B4-BE49-F238E27FC236}">
                  <a16:creationId xmlns:a16="http://schemas.microsoft.com/office/drawing/2014/main" id="{95A01947-01B2-4388-8BD7-B18F6A88C2B0}"/>
                </a:ext>
              </a:extLst>
            </p:cNvPr>
            <p:cNvPicPr>
              <a:picLocks noChangeAspect="1"/>
            </p:cNvPicPr>
            <p:nvPr/>
          </p:nvPicPr>
          <p:blipFill>
            <a:blip r:embed="rId2"/>
            <a:stretch>
              <a:fillRect/>
            </a:stretch>
          </p:blipFill>
          <p:spPr>
            <a:xfrm>
              <a:off x="8155157" y="4494350"/>
              <a:ext cx="1474784" cy="652899"/>
            </a:xfrm>
            <a:prstGeom prst="rect">
              <a:avLst/>
            </a:prstGeom>
            <a:ln>
              <a:solidFill>
                <a:schemeClr val="accent1"/>
              </a:solidFill>
            </a:ln>
          </p:spPr>
        </p:pic>
        <p:pic>
          <p:nvPicPr>
            <p:cNvPr id="9" name="Picture 8">
              <a:extLst>
                <a:ext uri="{FF2B5EF4-FFF2-40B4-BE49-F238E27FC236}">
                  <a16:creationId xmlns:a16="http://schemas.microsoft.com/office/drawing/2014/main" id="{CB34AA34-AF73-4F6F-96B0-319FEF518B2F}"/>
                </a:ext>
              </a:extLst>
            </p:cNvPr>
            <p:cNvPicPr>
              <a:picLocks noChangeAspect="1"/>
            </p:cNvPicPr>
            <p:nvPr/>
          </p:nvPicPr>
          <p:blipFill>
            <a:blip r:embed="rId3"/>
            <a:stretch>
              <a:fillRect/>
            </a:stretch>
          </p:blipFill>
          <p:spPr>
            <a:xfrm>
              <a:off x="7755314" y="5491282"/>
              <a:ext cx="4387718" cy="1209436"/>
            </a:xfrm>
            <a:prstGeom prst="rect">
              <a:avLst/>
            </a:prstGeom>
            <a:ln>
              <a:solidFill>
                <a:schemeClr val="accent1"/>
              </a:solidFill>
            </a:ln>
          </p:spPr>
        </p:pic>
        <p:pic>
          <p:nvPicPr>
            <p:cNvPr id="11" name="Picture 10">
              <a:extLst>
                <a:ext uri="{FF2B5EF4-FFF2-40B4-BE49-F238E27FC236}">
                  <a16:creationId xmlns:a16="http://schemas.microsoft.com/office/drawing/2014/main" id="{FB255109-6DB3-4680-BFCC-CEDBC6935BCB}"/>
                </a:ext>
              </a:extLst>
            </p:cNvPr>
            <p:cNvPicPr>
              <a:picLocks noChangeAspect="1"/>
            </p:cNvPicPr>
            <p:nvPr/>
          </p:nvPicPr>
          <p:blipFill>
            <a:blip r:embed="rId4"/>
            <a:stretch>
              <a:fillRect/>
            </a:stretch>
          </p:blipFill>
          <p:spPr>
            <a:xfrm>
              <a:off x="9949173" y="3760110"/>
              <a:ext cx="2168769" cy="1696004"/>
            </a:xfrm>
            <a:prstGeom prst="rect">
              <a:avLst/>
            </a:prstGeom>
          </p:spPr>
        </p:pic>
      </p:grpSp>
      <p:grpSp>
        <p:nvGrpSpPr>
          <p:cNvPr id="15" name="Group 14">
            <a:extLst>
              <a:ext uri="{FF2B5EF4-FFF2-40B4-BE49-F238E27FC236}">
                <a16:creationId xmlns:a16="http://schemas.microsoft.com/office/drawing/2014/main" id="{9DDF42B0-A2FA-40D3-BFF0-371C25E18525}"/>
              </a:ext>
            </a:extLst>
          </p:cNvPr>
          <p:cNvGrpSpPr/>
          <p:nvPr/>
        </p:nvGrpSpPr>
        <p:grpSpPr>
          <a:xfrm>
            <a:off x="1118146" y="3271779"/>
            <a:ext cx="5767754" cy="2862322"/>
            <a:chOff x="1056600" y="3176951"/>
            <a:chExt cx="5767754" cy="2862322"/>
          </a:xfrm>
        </p:grpSpPr>
        <p:sp>
          <p:nvSpPr>
            <p:cNvPr id="12" name="TextBox 11">
              <a:extLst>
                <a:ext uri="{FF2B5EF4-FFF2-40B4-BE49-F238E27FC236}">
                  <a16:creationId xmlns:a16="http://schemas.microsoft.com/office/drawing/2014/main" id="{FAEE4833-81A0-4761-B8A8-A831D69CBF1A}"/>
                </a:ext>
              </a:extLst>
            </p:cNvPr>
            <p:cNvSpPr txBox="1"/>
            <p:nvPr/>
          </p:nvSpPr>
          <p:spPr>
            <a:xfrm>
              <a:off x="1056600" y="3176951"/>
              <a:ext cx="5767754" cy="2862322"/>
            </a:xfrm>
            <a:prstGeom prst="rect">
              <a:avLst/>
            </a:prstGeom>
            <a:noFill/>
            <a:ln>
              <a:solidFill>
                <a:schemeClr val="accent1">
                  <a:lumMod val="50000"/>
                </a:schemeClr>
              </a:solidFill>
            </a:ln>
          </p:spPr>
          <p:txBody>
            <a:bodyPr wrap="square" rtlCol="0">
              <a:spAutoFit/>
            </a:bodyPr>
            <a:lstStyle/>
            <a:p>
              <a:r>
                <a:rPr lang="en-US" dirty="0">
                  <a:solidFill>
                    <a:srgbClr val="101C26"/>
                  </a:solidFill>
                </a:rPr>
                <a:t>Example:  Calculate CO given the following data:</a:t>
              </a:r>
            </a:p>
            <a:p>
              <a:pPr marL="0" indent="0">
                <a:buNone/>
              </a:pPr>
              <a:r>
                <a:rPr lang="en-US" dirty="0">
                  <a:solidFill>
                    <a:srgbClr val="101C26"/>
                  </a:solidFill>
                </a:rPr>
                <a:t>Spirometer O</a:t>
              </a:r>
              <a:r>
                <a:rPr lang="en-US" baseline="-25000" dirty="0">
                  <a:solidFill>
                    <a:srgbClr val="101C26"/>
                  </a:solidFill>
                </a:rPr>
                <a:t>2</a:t>
              </a:r>
              <a:r>
                <a:rPr lang="en-US" dirty="0">
                  <a:solidFill>
                    <a:srgbClr val="101C26"/>
                  </a:solidFill>
                </a:rPr>
                <a:t> consumption: 250 ml/min</a:t>
              </a:r>
            </a:p>
            <a:p>
              <a:pPr marL="0" indent="0">
                <a:buNone/>
              </a:pPr>
              <a:r>
                <a:rPr lang="en-US" dirty="0">
                  <a:solidFill>
                    <a:srgbClr val="101C26"/>
                  </a:solidFill>
                </a:rPr>
                <a:t>Arterial O</a:t>
              </a:r>
              <a:r>
                <a:rPr lang="en-US" baseline="-25000" dirty="0">
                  <a:solidFill>
                    <a:srgbClr val="101C26"/>
                  </a:solidFill>
                </a:rPr>
                <a:t>2</a:t>
              </a:r>
              <a:r>
                <a:rPr lang="en-US" dirty="0">
                  <a:solidFill>
                    <a:srgbClr val="101C26"/>
                  </a:solidFill>
                </a:rPr>
                <a:t> content: 0.2 ml/ml</a:t>
              </a:r>
            </a:p>
            <a:p>
              <a:pPr marL="0" indent="0">
                <a:buNone/>
              </a:pPr>
              <a:r>
                <a:rPr lang="en-US" dirty="0">
                  <a:solidFill>
                    <a:srgbClr val="101C26"/>
                  </a:solidFill>
                </a:rPr>
                <a:t>Venous O</a:t>
              </a:r>
              <a:r>
                <a:rPr lang="en-US" baseline="-25000" dirty="0">
                  <a:solidFill>
                    <a:srgbClr val="101C26"/>
                  </a:solidFill>
                </a:rPr>
                <a:t>2</a:t>
              </a:r>
              <a:r>
                <a:rPr lang="en-US" dirty="0">
                  <a:solidFill>
                    <a:srgbClr val="101C26"/>
                  </a:solidFill>
                </a:rPr>
                <a:t> content: 0.15 ml/ml</a:t>
              </a:r>
            </a:p>
            <a:p>
              <a:pPr marL="0" indent="0">
                <a:buNone/>
              </a:pPr>
              <a:endParaRPr lang="en-US" dirty="0">
                <a:solidFill>
                  <a:srgbClr val="101C26"/>
                </a:solidFill>
              </a:endParaRPr>
            </a:p>
            <a:p>
              <a:pPr marL="0" indent="0">
                <a:buNone/>
              </a:pPr>
              <a:endParaRPr lang="en-US" dirty="0">
                <a:solidFill>
                  <a:srgbClr val="101C26"/>
                </a:solidFill>
              </a:endParaRPr>
            </a:p>
            <a:p>
              <a:pPr marL="0" indent="0">
                <a:buNone/>
              </a:pPr>
              <a:endParaRPr lang="en-US" dirty="0">
                <a:solidFill>
                  <a:srgbClr val="101C26"/>
                </a:solidFill>
              </a:endParaRPr>
            </a:p>
            <a:p>
              <a:pPr marL="0" indent="0">
                <a:buNone/>
              </a:pPr>
              <a:endParaRPr lang="en-US" dirty="0">
                <a:solidFill>
                  <a:srgbClr val="101C26"/>
                </a:solidFill>
              </a:endParaRPr>
            </a:p>
            <a:p>
              <a:pPr marL="0" indent="0">
                <a:buNone/>
              </a:pPr>
              <a:endParaRPr lang="en-US" dirty="0">
                <a:solidFill>
                  <a:srgbClr val="101C26"/>
                </a:solidFill>
              </a:endParaRPr>
            </a:p>
            <a:p>
              <a:pPr marL="0" indent="0">
                <a:buNone/>
              </a:pPr>
              <a:endParaRPr lang="en-US" dirty="0">
                <a:solidFill>
                  <a:srgbClr val="101C26"/>
                </a:solidFill>
              </a:endParaRPr>
            </a:p>
          </p:txBody>
        </p:sp>
        <p:pic>
          <p:nvPicPr>
            <p:cNvPr id="14" name="Picture 13">
              <a:extLst>
                <a:ext uri="{FF2B5EF4-FFF2-40B4-BE49-F238E27FC236}">
                  <a16:creationId xmlns:a16="http://schemas.microsoft.com/office/drawing/2014/main" id="{E3219081-A0D4-474B-AF0E-46873F8E7A2A}"/>
                </a:ext>
              </a:extLst>
            </p:cNvPr>
            <p:cNvPicPr>
              <a:picLocks noChangeAspect="1"/>
            </p:cNvPicPr>
            <p:nvPr/>
          </p:nvPicPr>
          <p:blipFill>
            <a:blip r:embed="rId5"/>
            <a:stretch>
              <a:fillRect/>
            </a:stretch>
          </p:blipFill>
          <p:spPr>
            <a:xfrm>
              <a:off x="2405845" y="4389193"/>
              <a:ext cx="3690155" cy="1516111"/>
            </a:xfrm>
            <a:prstGeom prst="rect">
              <a:avLst/>
            </a:prstGeom>
          </p:spPr>
        </p:pic>
      </p:grpSp>
      <p:sp>
        <p:nvSpPr>
          <p:cNvPr id="16" name="TextBox 15">
            <a:extLst>
              <a:ext uri="{FF2B5EF4-FFF2-40B4-BE49-F238E27FC236}">
                <a16:creationId xmlns:a16="http://schemas.microsoft.com/office/drawing/2014/main" id="{CA4CF3D5-AD29-485A-A64D-2EB04CD59CE9}"/>
              </a:ext>
            </a:extLst>
          </p:cNvPr>
          <p:cNvSpPr txBox="1"/>
          <p:nvPr/>
        </p:nvSpPr>
        <p:spPr>
          <a:xfrm>
            <a:off x="1211856" y="6261147"/>
            <a:ext cx="9500765" cy="369332"/>
          </a:xfrm>
          <a:prstGeom prst="rect">
            <a:avLst/>
          </a:prstGeom>
          <a:solidFill>
            <a:schemeClr val="tx2">
              <a:lumMod val="50000"/>
            </a:schemeClr>
          </a:solidFill>
          <a:ln>
            <a:solidFill>
              <a:schemeClr val="accent1">
                <a:lumMod val="50000"/>
              </a:schemeClr>
            </a:solidFill>
          </a:ln>
        </p:spPr>
        <p:txBody>
          <a:bodyPr wrap="square" rtlCol="0">
            <a:spAutoFit/>
          </a:bodyPr>
          <a:lstStyle/>
          <a:p>
            <a:r>
              <a:rPr lang="en-US" dirty="0">
                <a:solidFill>
                  <a:srgbClr val="FFFF00"/>
                </a:solidFill>
              </a:rPr>
              <a:t>Practical Problem: O</a:t>
            </a:r>
            <a:r>
              <a:rPr lang="en-US" baseline="-25000" dirty="0">
                <a:solidFill>
                  <a:srgbClr val="FFFF00"/>
                </a:solidFill>
              </a:rPr>
              <a:t>2</a:t>
            </a:r>
            <a:r>
              <a:rPr lang="en-US" dirty="0">
                <a:solidFill>
                  <a:srgbClr val="FFFF00"/>
                </a:solidFill>
              </a:rPr>
              <a:t> consumption cannot be measured with sufficient accuracy in clinical environment</a:t>
            </a:r>
          </a:p>
        </p:txBody>
      </p:sp>
    </p:spTree>
    <p:extLst>
      <p:ext uri="{BB962C8B-B14F-4D97-AF65-F5344CB8AC3E}">
        <p14:creationId xmlns:p14="http://schemas.microsoft.com/office/powerpoint/2010/main" val="3972621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Indicator-Dilution Method: Rapid (Bolus) Injection</a:t>
            </a:r>
          </a:p>
        </p:txBody>
      </p:sp>
      <p:sp>
        <p:nvSpPr>
          <p:cNvPr id="3" name="Content Placeholder 2"/>
          <p:cNvSpPr>
            <a:spLocks noGrp="1"/>
          </p:cNvSpPr>
          <p:nvPr>
            <p:ph sz="quarter" idx="1"/>
          </p:nvPr>
        </p:nvSpPr>
        <p:spPr/>
        <p:txBody>
          <a:bodyPr/>
          <a:lstStyle/>
          <a:p>
            <a:r>
              <a:rPr lang="en-US" dirty="0"/>
              <a:t>Bolus of indicator is rapidly injected into vessel and variation in downstream centration of indicator is measured until bolus has passed</a:t>
            </a:r>
          </a:p>
          <a:p>
            <a:pPr lvl="1"/>
            <a:r>
              <a:rPr lang="en-US" dirty="0"/>
              <a:t>Implemented with dye, cold, ions, radioisotopes dilution methods</a:t>
            </a:r>
          </a:p>
          <a:p>
            <a:r>
              <a:rPr lang="en-US" dirty="0"/>
              <a:t>Introduction of </a:t>
            </a:r>
            <a:r>
              <a:rPr lang="en-US" dirty="0">
                <a:solidFill>
                  <a:srgbClr val="C00000"/>
                </a:solidFill>
              </a:rPr>
              <a:t>thermistor catheter </a:t>
            </a:r>
            <a:r>
              <a:rPr lang="en-US" dirty="0"/>
              <a:t>by </a:t>
            </a:r>
            <a:r>
              <a:rPr lang="en-US" dirty="0">
                <a:solidFill>
                  <a:srgbClr val="C00000"/>
                </a:solidFill>
              </a:rPr>
              <a:t>Swan and Ganz </a:t>
            </a:r>
            <a:r>
              <a:rPr lang="en-US" dirty="0"/>
              <a:t>(1970s) made thermodilution by means of pulmonary artery catheter established as leading method for clinical use</a:t>
            </a:r>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5382879" y="4263319"/>
            <a:ext cx="6500867" cy="2213681"/>
          </a:xfrm>
          <a:prstGeom prst="rect">
            <a:avLst/>
          </a:prstGeom>
        </p:spPr>
      </p:pic>
      <p:grpSp>
        <p:nvGrpSpPr>
          <p:cNvPr id="7" name="Group 6">
            <a:extLst>
              <a:ext uri="{FF2B5EF4-FFF2-40B4-BE49-F238E27FC236}">
                <a16:creationId xmlns:a16="http://schemas.microsoft.com/office/drawing/2014/main" id="{5756CEF6-53CC-43B7-B7AB-5F0852ED99F4}"/>
              </a:ext>
            </a:extLst>
          </p:cNvPr>
          <p:cNvGrpSpPr/>
          <p:nvPr/>
        </p:nvGrpSpPr>
        <p:grpSpPr>
          <a:xfrm>
            <a:off x="84935" y="4158763"/>
            <a:ext cx="4944012" cy="2514694"/>
            <a:chOff x="84935" y="4158763"/>
            <a:chExt cx="4944012" cy="251469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5" y="4158763"/>
              <a:ext cx="4944012" cy="251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088925C5-DB09-4AEC-B833-9969FA573D8B}"/>
                </a:ext>
              </a:extLst>
            </p:cNvPr>
            <p:cNvPicPr>
              <a:picLocks noChangeAspect="1"/>
            </p:cNvPicPr>
            <p:nvPr/>
          </p:nvPicPr>
          <p:blipFill>
            <a:blip r:embed="rId4"/>
            <a:stretch>
              <a:fillRect/>
            </a:stretch>
          </p:blipFill>
          <p:spPr>
            <a:xfrm>
              <a:off x="3225519" y="4544847"/>
              <a:ext cx="1412063" cy="712953"/>
            </a:xfrm>
            <a:prstGeom prst="rect">
              <a:avLst/>
            </a:prstGeom>
            <a:ln>
              <a:solidFill>
                <a:schemeClr val="accent6">
                  <a:lumMod val="40000"/>
                  <a:lumOff val="60000"/>
                </a:schemeClr>
              </a:solidFill>
            </a:ln>
          </p:spPr>
        </p:pic>
      </p:grpSp>
    </p:spTree>
    <p:extLst>
      <p:ext uri="{BB962C8B-B14F-4D97-AF65-F5344CB8AC3E}">
        <p14:creationId xmlns:p14="http://schemas.microsoft.com/office/powerpoint/2010/main" val="343559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Thermodilution Method </a:t>
            </a:r>
          </a:p>
        </p:txBody>
      </p:sp>
      <p:sp>
        <p:nvSpPr>
          <p:cNvPr id="3" name="Content Placeholder 2"/>
          <p:cNvSpPr>
            <a:spLocks noGrp="1"/>
          </p:cNvSpPr>
          <p:nvPr>
            <p:ph sz="quarter" idx="1"/>
          </p:nvPr>
        </p:nvSpPr>
        <p:spPr/>
        <p:txBody>
          <a:bodyPr>
            <a:normAutofit/>
          </a:bodyPr>
          <a:lstStyle/>
          <a:p>
            <a:r>
              <a:rPr lang="en-US" dirty="0"/>
              <a:t>Defined amount of saline solution at a temperature of 0–25 ◦C is injected into right atrium via proximal port of the multi-lumen pulmonary artery catheter</a:t>
            </a:r>
          </a:p>
          <a:p>
            <a:pPr lvl="1"/>
            <a:r>
              <a:rPr lang="en-US" dirty="0"/>
              <a:t>The lower the temperature, the more accurate the measurement</a:t>
            </a:r>
          </a:p>
          <a:p>
            <a:r>
              <a:rPr lang="en-US" dirty="0"/>
              <a:t>Because injected fluid is mixed with warm flowing blood (37 ◦C) and is therefore diluted, change in temperature in blood stream can be measured by thermistor situated close to tip of catheter</a:t>
            </a:r>
          </a:p>
          <a:p>
            <a:pPr lvl="1"/>
            <a:r>
              <a:rPr lang="en-US" dirty="0"/>
              <a:t>Shape and area of dilution curve change with cardiac output</a:t>
            </a:r>
          </a:p>
          <a:p>
            <a:r>
              <a:rPr lang="en-US" dirty="0"/>
              <a:t>With known temperature of injected fluid and blood as well as known volume of injected fluid, measuring system determines CO from the area of </a:t>
            </a:r>
            <a:r>
              <a:rPr lang="en-US" dirty="0" err="1"/>
              <a:t>thermodilution</a:t>
            </a:r>
            <a:r>
              <a:rPr lang="en-US" dirty="0"/>
              <a:t> curve</a:t>
            </a:r>
          </a:p>
        </p:txBody>
      </p:sp>
      <p:pic>
        <p:nvPicPr>
          <p:cNvPr id="4" name="Picture 3">
            <a:extLst>
              <a:ext uri="{FF2B5EF4-FFF2-40B4-BE49-F238E27FC236}">
                <a16:creationId xmlns:a16="http://schemas.microsoft.com/office/drawing/2014/main" id="{42113033-C032-4D34-B0BF-E44CE2A8B6EB}"/>
              </a:ext>
            </a:extLst>
          </p:cNvPr>
          <p:cNvPicPr>
            <a:picLocks noChangeAspect="1"/>
          </p:cNvPicPr>
          <p:nvPr/>
        </p:nvPicPr>
        <p:blipFill>
          <a:blip r:embed="rId2"/>
          <a:stretch>
            <a:fillRect/>
          </a:stretch>
        </p:blipFill>
        <p:spPr>
          <a:xfrm>
            <a:off x="3123963" y="5534642"/>
            <a:ext cx="3213389" cy="1094758"/>
          </a:xfrm>
          <a:prstGeom prst="rect">
            <a:avLst/>
          </a:prstGeom>
          <a:ln>
            <a:solidFill>
              <a:schemeClr val="tx2"/>
            </a:solidFill>
          </a:ln>
        </p:spPr>
      </p:pic>
      <p:pic>
        <p:nvPicPr>
          <p:cNvPr id="5" name="Picture 4">
            <a:extLst>
              <a:ext uri="{FF2B5EF4-FFF2-40B4-BE49-F238E27FC236}">
                <a16:creationId xmlns:a16="http://schemas.microsoft.com/office/drawing/2014/main" id="{7118F861-B514-4E67-AF52-5E62E3D77F5B}"/>
              </a:ext>
            </a:extLst>
          </p:cNvPr>
          <p:cNvPicPr>
            <a:picLocks noChangeAspect="1"/>
          </p:cNvPicPr>
          <p:nvPr/>
        </p:nvPicPr>
        <p:blipFill>
          <a:blip r:embed="rId3"/>
          <a:stretch>
            <a:fillRect/>
          </a:stretch>
        </p:blipFill>
        <p:spPr>
          <a:xfrm>
            <a:off x="6745784" y="5538315"/>
            <a:ext cx="5278314" cy="1138815"/>
          </a:xfrm>
          <a:prstGeom prst="rect">
            <a:avLst/>
          </a:prstGeom>
          <a:ln>
            <a:solidFill>
              <a:schemeClr val="tx2"/>
            </a:solidFill>
          </a:ln>
        </p:spPr>
      </p:pic>
      <p:pic>
        <p:nvPicPr>
          <p:cNvPr id="7" name="Picture 6" descr="Diagram&#10;&#10;Description automatically generated">
            <a:extLst>
              <a:ext uri="{FF2B5EF4-FFF2-40B4-BE49-F238E27FC236}">
                <a16:creationId xmlns:a16="http://schemas.microsoft.com/office/drawing/2014/main" id="{D98DFB81-9027-429B-9757-3B57D8833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47" y="5161342"/>
            <a:ext cx="2857500" cy="1643903"/>
          </a:xfrm>
          <a:prstGeom prst="rect">
            <a:avLst/>
          </a:prstGeom>
          <a:ln>
            <a:solidFill>
              <a:schemeClr val="tx2"/>
            </a:solidFill>
          </a:ln>
        </p:spPr>
      </p:pic>
    </p:spTree>
    <p:extLst>
      <p:ext uri="{BB962C8B-B14F-4D97-AF65-F5344CB8AC3E}">
        <p14:creationId xmlns:p14="http://schemas.microsoft.com/office/powerpoint/2010/main" val="2454578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Thermodilution Disadvantages </a:t>
            </a:r>
          </a:p>
        </p:txBody>
      </p:sp>
      <p:sp>
        <p:nvSpPr>
          <p:cNvPr id="3" name="Content Placeholder 2"/>
          <p:cNvSpPr>
            <a:spLocks noGrp="1"/>
          </p:cNvSpPr>
          <p:nvPr>
            <p:ph sz="quarter" idx="1"/>
          </p:nvPr>
        </p:nvSpPr>
        <p:spPr/>
        <p:txBody>
          <a:bodyPr>
            <a:normAutofit/>
          </a:bodyPr>
          <a:lstStyle/>
          <a:p>
            <a:r>
              <a:rPr lang="en-US" dirty="0"/>
              <a:t>Need for pulmonary artery catheter with its associated risks</a:t>
            </a:r>
          </a:p>
          <a:p>
            <a:pPr lvl="1"/>
            <a:r>
              <a:rPr lang="en-US" dirty="0"/>
              <a:t>Connors </a:t>
            </a:r>
            <a:r>
              <a:rPr lang="en-US" i="1" dirty="0"/>
              <a:t>et al</a:t>
            </a:r>
            <a:r>
              <a:rPr lang="en-US" dirty="0"/>
              <a:t>. (JAMA, 1996): “RHC is associated with increased mortality and increased utilization of resources”!</a:t>
            </a:r>
          </a:p>
          <a:p>
            <a:r>
              <a:rPr lang="en-US" dirty="0"/>
              <a:t>Discontinuity of measurements</a:t>
            </a:r>
          </a:p>
          <a:p>
            <a:pPr lvl="1"/>
            <a:r>
              <a:rPr lang="en-US" dirty="0"/>
              <a:t>This was overcome by emitting heat pulses to the blood using special pulmonary artery catheter and by evaluating their dilution curve</a:t>
            </a:r>
          </a:p>
          <a:p>
            <a:pPr lvl="1"/>
            <a:r>
              <a:rPr lang="en-US" dirty="0"/>
              <a:t>Since heat pulses can be applied at very short intervals (30–60 s), this virtually provides continuous measurement</a:t>
            </a:r>
          </a:p>
        </p:txBody>
      </p:sp>
    </p:spTree>
    <p:extLst>
      <p:ext uri="{BB962C8B-B14F-4D97-AF65-F5344CB8AC3E}">
        <p14:creationId xmlns:p14="http://schemas.microsoft.com/office/powerpoint/2010/main" val="2878056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fontScale="90000"/>
          </a:bodyPr>
          <a:lstStyle/>
          <a:p>
            <a:r>
              <a:rPr lang="en-US" dirty="0" err="1"/>
              <a:t>PiCCO</a:t>
            </a:r>
            <a:r>
              <a:rPr lang="en-US" dirty="0"/>
              <a:t> (Pulse Contour Cardiac Output) Technology</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Thermodilution can in principle be done </a:t>
            </a:r>
            <a:r>
              <a:rPr lang="en-US" dirty="0" err="1"/>
              <a:t>transpulmonarily</a:t>
            </a:r>
            <a:endParaRPr lang="en-US" dirty="0"/>
          </a:p>
          <a:p>
            <a:pPr lvl="1"/>
            <a:r>
              <a:rPr lang="en-US" dirty="0"/>
              <a:t>Cold bolus passes through lungs with thermistor placed in arterial system </a:t>
            </a:r>
          </a:p>
          <a:p>
            <a:r>
              <a:rPr lang="en-US" dirty="0"/>
              <a:t>Cold bolus is injected into right atrium as in normal thermodilution except with normal central venous catheter (more common) </a:t>
            </a:r>
          </a:p>
          <a:p>
            <a:pPr lvl="1"/>
            <a:r>
              <a:rPr lang="en-US" dirty="0"/>
              <a:t>Temperature profile is measured in </a:t>
            </a:r>
            <a:r>
              <a:rPr lang="en-US" dirty="0" err="1"/>
              <a:t>arteria</a:t>
            </a:r>
            <a:r>
              <a:rPr lang="en-US" dirty="0"/>
              <a:t> </a:t>
            </a:r>
            <a:r>
              <a:rPr lang="en-US" dirty="0" err="1"/>
              <a:t>femoralis</a:t>
            </a:r>
            <a:endParaRPr lang="en-US" dirty="0"/>
          </a:p>
          <a:p>
            <a:r>
              <a:rPr lang="en-US" dirty="0"/>
              <a:t>Advantage of this method: less invasive </a:t>
            </a:r>
          </a:p>
          <a:p>
            <a:pPr lvl="1"/>
            <a:r>
              <a:rPr lang="en-US" dirty="0"/>
              <a:t>Omission of pulmonary artery catheter and its risks</a:t>
            </a:r>
          </a:p>
        </p:txBody>
      </p:sp>
      <p:pic>
        <p:nvPicPr>
          <p:cNvPr id="5" name="Picture 4" descr="Diagram&#10;&#10;Description automatically generated">
            <a:extLst>
              <a:ext uri="{FF2B5EF4-FFF2-40B4-BE49-F238E27FC236}">
                <a16:creationId xmlns:a16="http://schemas.microsoft.com/office/drawing/2014/main" id="{60C606A3-9E0F-4C52-B343-2982FFA04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3400" y="3429000"/>
            <a:ext cx="4848599" cy="3372309"/>
          </a:xfrm>
          <a:prstGeom prst="rect">
            <a:avLst/>
          </a:prstGeom>
        </p:spPr>
      </p:pic>
      <p:pic>
        <p:nvPicPr>
          <p:cNvPr id="7" name="Picture 6">
            <a:extLst>
              <a:ext uri="{FF2B5EF4-FFF2-40B4-BE49-F238E27FC236}">
                <a16:creationId xmlns:a16="http://schemas.microsoft.com/office/drawing/2014/main" id="{292F541B-9A18-4655-AD2A-D8B3527F6184}"/>
              </a:ext>
            </a:extLst>
          </p:cNvPr>
          <p:cNvPicPr>
            <a:picLocks noChangeAspect="1"/>
          </p:cNvPicPr>
          <p:nvPr/>
        </p:nvPicPr>
        <p:blipFill>
          <a:blip r:embed="rId3"/>
          <a:stretch>
            <a:fillRect/>
          </a:stretch>
        </p:blipFill>
        <p:spPr>
          <a:xfrm>
            <a:off x="1598684" y="4639123"/>
            <a:ext cx="4784532" cy="2162187"/>
          </a:xfrm>
          <a:prstGeom prst="rect">
            <a:avLst/>
          </a:prstGeom>
        </p:spPr>
      </p:pic>
    </p:spTree>
    <p:extLst>
      <p:ext uri="{BB962C8B-B14F-4D97-AF65-F5344CB8AC3E}">
        <p14:creationId xmlns:p14="http://schemas.microsoft.com/office/powerpoint/2010/main" val="3292907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Impedance Cardiography</a:t>
            </a:r>
          </a:p>
        </p:txBody>
      </p:sp>
      <p:sp>
        <p:nvSpPr>
          <p:cNvPr id="3" name="Content Placeholder 2"/>
          <p:cNvSpPr>
            <a:spLocks noGrp="1"/>
          </p:cNvSpPr>
          <p:nvPr>
            <p:ph sz="quarter" idx="1"/>
          </p:nvPr>
        </p:nvSpPr>
        <p:spPr>
          <a:xfrm>
            <a:off x="816864" y="1600200"/>
            <a:ext cx="10871200" cy="4853354"/>
          </a:xfrm>
        </p:spPr>
        <p:txBody>
          <a:bodyPr>
            <a:normAutofit fontScale="92500" lnSpcReduction="10000"/>
          </a:bodyPr>
          <a:lstStyle/>
          <a:p>
            <a:r>
              <a:rPr lang="en-US" dirty="0"/>
              <a:t>It has long been known that blood volume expelled with each heartbeat (stroke volume) leads to measurable variations in thoracic impedance</a:t>
            </a:r>
          </a:p>
          <a:p>
            <a:pPr lvl="1"/>
            <a:r>
              <a:rPr lang="en-US" dirty="0"/>
              <a:t>Estimation of stroke volume and CO from variations in thoracic electrical bioimpedance (TEB)</a:t>
            </a:r>
          </a:p>
          <a:p>
            <a:r>
              <a:rPr lang="en-US" dirty="0"/>
              <a:t>Weak high-frequency current (e.g., 2.5mA, 70 kHz) is passed through thorax by means of external ring electrodes (or special double electrodes) arranged on neck and thorax </a:t>
            </a:r>
          </a:p>
          <a:p>
            <a:pPr lvl="1"/>
            <a:r>
              <a:rPr lang="en-US" dirty="0"/>
              <a:t>Current seeks path of least resistance, which is essentially blood-conducting aorta and voltage drop is measured by inner measuring electrodes</a:t>
            </a:r>
          </a:p>
          <a:p>
            <a:r>
              <a:rPr lang="en-US" dirty="0"/>
              <a:t>Offers several advantages </a:t>
            </a:r>
          </a:p>
          <a:p>
            <a:pPr lvl="1"/>
            <a:r>
              <a:rPr lang="en-US" dirty="0"/>
              <a:t>Completely noninvasive and low risk</a:t>
            </a:r>
          </a:p>
          <a:p>
            <a:pPr lvl="1"/>
            <a:r>
              <a:rPr lang="en-US" dirty="0"/>
              <a:t>Continuous beat-to-beat measurement</a:t>
            </a:r>
          </a:p>
          <a:p>
            <a:pPr lvl="1"/>
            <a:r>
              <a:rPr lang="en-US" dirty="0"/>
              <a:t>Easy to apply</a:t>
            </a:r>
          </a:p>
          <a:p>
            <a:r>
              <a:rPr lang="en-US" dirty="0"/>
              <a:t>Cannot be used in some cases</a:t>
            </a:r>
          </a:p>
          <a:p>
            <a:pPr lvl="1"/>
            <a:r>
              <a:rPr lang="en-US" dirty="0"/>
              <a:t>Example: septic shock patients</a:t>
            </a:r>
          </a:p>
          <a:p>
            <a:endParaRPr lang="en-US" dirty="0"/>
          </a:p>
          <a:p>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2792" y="4539742"/>
            <a:ext cx="2968869" cy="208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C:\Users\Yasser\Desktop\untitled3.png">
            <a:extLst>
              <a:ext uri="{FF2B5EF4-FFF2-40B4-BE49-F238E27FC236}">
                <a16:creationId xmlns:a16="http://schemas.microsoft.com/office/drawing/2014/main" id="{C8627C6C-AF9D-4FAF-93BC-FF3D0097D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319" y="5181888"/>
            <a:ext cx="1949893" cy="15999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Yasser\Desktop\ecgteb.gif">
            <a:extLst>
              <a:ext uri="{FF2B5EF4-FFF2-40B4-BE49-F238E27FC236}">
                <a16:creationId xmlns:a16="http://schemas.microsoft.com/office/drawing/2014/main" id="{0B689419-9267-4AE9-AF3A-F378D2A27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6730" y="4026877"/>
            <a:ext cx="2222304" cy="27549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60AEBF6-290B-4B1E-B4B9-16B27E08F7CB}"/>
              </a:ext>
            </a:extLst>
          </p:cNvPr>
          <p:cNvSpPr txBox="1"/>
          <p:nvPr/>
        </p:nvSpPr>
        <p:spPr>
          <a:xfrm>
            <a:off x="8590333" y="4859783"/>
            <a:ext cx="550333" cy="369332"/>
          </a:xfrm>
          <a:prstGeom prst="rect">
            <a:avLst/>
          </a:prstGeom>
          <a:noFill/>
        </p:spPr>
        <p:txBody>
          <a:bodyPr wrap="square" rtlCol="0">
            <a:spAutoFit/>
          </a:bodyPr>
          <a:lstStyle/>
          <a:p>
            <a:r>
              <a:rPr lang="en-US" dirty="0">
                <a:solidFill>
                  <a:srgbClr val="C00000"/>
                </a:solidFill>
              </a:rPr>
              <a:t>ICG</a:t>
            </a:r>
          </a:p>
        </p:txBody>
      </p:sp>
    </p:spTree>
    <p:extLst>
      <p:ext uri="{BB962C8B-B14F-4D97-AF65-F5344CB8AC3E}">
        <p14:creationId xmlns:p14="http://schemas.microsoft.com/office/powerpoint/2010/main" val="4053920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a:bodyPr>
          <a:lstStyle/>
          <a:p>
            <a:r>
              <a:rPr lang="en-US" dirty="0"/>
              <a:t>Calculation of Hemodynamic Variables</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Total Peripheral Resistance (TPR), also called Systemic Vascular Resistance (SVR), is resistance of systemic circuit, computed as quotient of propulsive pressure difference (Mean Arterial Pressure </a:t>
            </a:r>
            <a:r>
              <a:rPr lang="en-US" dirty="0" err="1"/>
              <a:t>APm</a:t>
            </a:r>
            <a:r>
              <a:rPr lang="en-US" dirty="0"/>
              <a:t> - Central Venous Pressure CVP) and flow (CO)</a:t>
            </a:r>
          </a:p>
          <a:p>
            <a:endParaRPr lang="en-US" dirty="0"/>
          </a:p>
          <a:p>
            <a:endParaRPr lang="en-US" dirty="0"/>
          </a:p>
          <a:p>
            <a:r>
              <a:rPr lang="en-US" dirty="0"/>
              <a:t>Pressure difference in small circuit is Mean Pulmonary Pressure minus Wedge Pressure PCWP (as a measure of the left atrial pressure). The Pulmonary Vascular Resistance (PVR) is given as: </a:t>
            </a:r>
          </a:p>
          <a:p>
            <a:endParaRPr lang="en-US" dirty="0"/>
          </a:p>
        </p:txBody>
      </p:sp>
      <p:grpSp>
        <p:nvGrpSpPr>
          <p:cNvPr id="6" name="Group 5">
            <a:extLst>
              <a:ext uri="{FF2B5EF4-FFF2-40B4-BE49-F238E27FC236}">
                <a16:creationId xmlns:a16="http://schemas.microsoft.com/office/drawing/2014/main" id="{1C5B58D5-68FB-4F84-AE18-1A6D3A544B81}"/>
              </a:ext>
            </a:extLst>
          </p:cNvPr>
          <p:cNvGrpSpPr/>
          <p:nvPr/>
        </p:nvGrpSpPr>
        <p:grpSpPr>
          <a:xfrm>
            <a:off x="4614863" y="3041650"/>
            <a:ext cx="4602693" cy="561975"/>
            <a:chOff x="4614863" y="3041650"/>
            <a:chExt cx="4602693" cy="56197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4863" y="3041650"/>
              <a:ext cx="3190875" cy="561975"/>
            </a:xfrm>
            <a:prstGeom prst="rect">
              <a:avLst/>
            </a:prstGeom>
            <a:noFill/>
            <a:ln w="127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781" y="3141663"/>
              <a:ext cx="12477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oup 6">
            <a:extLst>
              <a:ext uri="{FF2B5EF4-FFF2-40B4-BE49-F238E27FC236}">
                <a16:creationId xmlns:a16="http://schemas.microsoft.com/office/drawing/2014/main" id="{D947C73E-8809-49E4-98D9-949553ECFC34}"/>
              </a:ext>
            </a:extLst>
          </p:cNvPr>
          <p:cNvGrpSpPr/>
          <p:nvPr/>
        </p:nvGrpSpPr>
        <p:grpSpPr>
          <a:xfrm>
            <a:off x="4310063" y="4954588"/>
            <a:ext cx="4907493" cy="381000"/>
            <a:chOff x="4310063" y="5429412"/>
            <a:chExt cx="4907493" cy="381000"/>
          </a:xfrm>
        </p:grpSpPr>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063" y="5429412"/>
              <a:ext cx="3419475" cy="381000"/>
            </a:xfrm>
            <a:prstGeom prst="rect">
              <a:avLst/>
            </a:prstGeom>
            <a:noFill/>
            <a:ln w="190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781" y="5429412"/>
              <a:ext cx="12477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5071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Assignment</a:t>
            </a:r>
          </a:p>
        </p:txBody>
      </p:sp>
      <p:sp>
        <p:nvSpPr>
          <p:cNvPr id="3" name="Content Placeholder 2"/>
          <p:cNvSpPr>
            <a:spLocks noGrp="1"/>
          </p:cNvSpPr>
          <p:nvPr>
            <p:ph sz="quarter" idx="1"/>
          </p:nvPr>
        </p:nvSpPr>
        <p:spPr/>
        <p:txBody>
          <a:bodyPr/>
          <a:lstStyle/>
          <a:p>
            <a:r>
              <a:rPr lang="en-US" dirty="0"/>
              <a:t>Chapter 48 of </a:t>
            </a:r>
            <a:r>
              <a:rPr lang="en-US" i="1" dirty="0"/>
              <a:t>Springer Handbook of Medical Technology</a:t>
            </a:r>
          </a:p>
          <a:p>
            <a:r>
              <a:rPr lang="en-US" dirty="0"/>
              <a:t>Sections 8.1-8.2 of Webster’s</a:t>
            </a:r>
            <a:r>
              <a:rPr lang="en-US" i="1" dirty="0"/>
              <a:t> Medical Instrumentation</a:t>
            </a:r>
          </a:p>
          <a:p>
            <a:endParaRPr lang="en-US" dirty="0"/>
          </a:p>
          <a:p>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Autofit/>
          </a:bodyPr>
          <a:lstStyle/>
          <a:p>
            <a:r>
              <a:rPr lang="en-US" dirty="0"/>
              <a:t>Electrocardiogram (ECG)</a:t>
            </a:r>
          </a:p>
        </p:txBody>
      </p:sp>
      <p:sp>
        <p:nvSpPr>
          <p:cNvPr id="3" name="Content Placeholder 2"/>
          <p:cNvSpPr>
            <a:spLocks noGrp="1"/>
          </p:cNvSpPr>
          <p:nvPr>
            <p:ph sz="quarter" idx="1"/>
          </p:nvPr>
        </p:nvSpPr>
        <p:spPr>
          <a:xfrm>
            <a:off x="816864" y="1600200"/>
            <a:ext cx="10871200" cy="4495800"/>
          </a:xfrm>
        </p:spPr>
        <p:txBody>
          <a:bodyPr/>
          <a:lstStyle/>
          <a:p>
            <a:r>
              <a:rPr lang="en-US" dirty="0"/>
              <a:t>ECG provides information about heart rate and rhythm, excitation, conduction, and repolarization and disturbances in these functions</a:t>
            </a:r>
          </a:p>
          <a:p>
            <a:r>
              <a:rPr lang="en-US" dirty="0"/>
              <a:t>ECG does NOT provide any direct information about pumping capacity of heart </a:t>
            </a:r>
          </a:p>
          <a:p>
            <a:pPr lvl="1"/>
            <a:r>
              <a:rPr lang="en-US" dirty="0"/>
              <a:t>No direct information about mechanical cardiac function</a:t>
            </a:r>
          </a:p>
          <a:p>
            <a:endParaRPr lang="en-US" dirty="0"/>
          </a:p>
        </p:txBody>
      </p:sp>
      <p:pic>
        <p:nvPicPr>
          <p:cNvPr id="6" name="Picture 5">
            <a:extLst>
              <a:ext uri="{FF2B5EF4-FFF2-40B4-BE49-F238E27FC236}">
                <a16:creationId xmlns:a16="http://schemas.microsoft.com/office/drawing/2014/main" id="{1F9A3D79-4E85-414F-8718-9F48F2183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436" y="3665798"/>
            <a:ext cx="2957286" cy="2679420"/>
          </a:xfrm>
          <a:prstGeom prst="rect">
            <a:avLst/>
          </a:prstGeom>
        </p:spPr>
      </p:pic>
      <p:pic>
        <p:nvPicPr>
          <p:cNvPr id="7" name="Picture 6">
            <a:extLst>
              <a:ext uri="{FF2B5EF4-FFF2-40B4-BE49-F238E27FC236}">
                <a16:creationId xmlns:a16="http://schemas.microsoft.com/office/drawing/2014/main" id="{CF850C13-E812-46D6-87BA-C28C0A2C3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722" y="3645317"/>
            <a:ext cx="2841288" cy="2720382"/>
          </a:xfrm>
          <a:prstGeom prst="rect">
            <a:avLst/>
          </a:prstGeom>
        </p:spPr>
      </p:pic>
    </p:spTree>
    <p:extLst>
      <p:ext uri="{BB962C8B-B14F-4D97-AF65-F5344CB8AC3E}">
        <p14:creationId xmlns:p14="http://schemas.microsoft.com/office/powerpoint/2010/main" val="558948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Rate (HR)</a:t>
            </a:r>
          </a:p>
        </p:txBody>
      </p:sp>
      <p:sp>
        <p:nvSpPr>
          <p:cNvPr id="3" name="Content Placeholder 2"/>
          <p:cNvSpPr>
            <a:spLocks noGrp="1"/>
          </p:cNvSpPr>
          <p:nvPr>
            <p:ph sz="quarter" idx="1"/>
          </p:nvPr>
        </p:nvSpPr>
        <p:spPr/>
        <p:txBody>
          <a:bodyPr>
            <a:normAutofit/>
          </a:bodyPr>
          <a:lstStyle/>
          <a:p>
            <a:r>
              <a:rPr lang="en-US" dirty="0"/>
              <a:t>Alternative to ECG that can be used when there are interferences in ECG</a:t>
            </a:r>
          </a:p>
          <a:p>
            <a:pPr lvl="1"/>
            <a:r>
              <a:rPr lang="en-US" dirty="0"/>
              <a:t>Example: During cauterization in operating room </a:t>
            </a:r>
          </a:p>
          <a:p>
            <a:r>
              <a:rPr lang="en-US" dirty="0"/>
              <a:t>Basis of heart rate measurement is detection of QRS complexes in ECG and assessment of R-R intervals as the period of ECG waveform</a:t>
            </a:r>
          </a:p>
          <a:p>
            <a:pPr lvl="1"/>
            <a:r>
              <a:rPr lang="en-US" dirty="0"/>
              <a:t>Determined as moving average over time (e.g., 10s), or specified number of QRS complexes</a:t>
            </a:r>
          </a:p>
          <a:p>
            <a:r>
              <a:rPr lang="en-US" dirty="0"/>
              <a:t>Can be computed as pulse rate from other signals </a:t>
            </a:r>
          </a:p>
          <a:p>
            <a:pPr lvl="1"/>
            <a:r>
              <a:rPr lang="en-US" dirty="0"/>
              <a:t>Arterial blood pressure </a:t>
            </a:r>
          </a:p>
          <a:p>
            <a:pPr lvl="1"/>
            <a:r>
              <a:rPr lang="en-US" dirty="0"/>
              <a:t>Plethysmography (SpO</a:t>
            </a:r>
            <a:r>
              <a:rPr lang="en-US" baseline="-25000" dirty="0"/>
              <a:t>2</a:t>
            </a:r>
            <a:r>
              <a:rPr lang="en-US" dirty="0"/>
              <a:t>)</a:t>
            </a:r>
          </a:p>
          <a:p>
            <a:endParaRPr lang="en-US" dirty="0"/>
          </a:p>
        </p:txBody>
      </p:sp>
      <p:pic>
        <p:nvPicPr>
          <p:cNvPr id="2050" name="Picture 2" descr="C:\Users\Yasser\Desktop\imagesCAA8J99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977" y="3663462"/>
            <a:ext cx="3806713" cy="12919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281776E-76D8-433A-AE19-CCDE2A464AAC}"/>
              </a:ext>
            </a:extLst>
          </p:cNvPr>
          <p:cNvPicPr>
            <a:picLocks noChangeAspect="1"/>
          </p:cNvPicPr>
          <p:nvPr/>
        </p:nvPicPr>
        <p:blipFill>
          <a:blip r:embed="rId3"/>
          <a:stretch>
            <a:fillRect/>
          </a:stretch>
        </p:blipFill>
        <p:spPr>
          <a:xfrm>
            <a:off x="74648" y="5102383"/>
            <a:ext cx="6509179" cy="1593109"/>
          </a:xfrm>
          <a:prstGeom prst="rect">
            <a:avLst/>
          </a:prstGeom>
        </p:spPr>
      </p:pic>
      <p:pic>
        <p:nvPicPr>
          <p:cNvPr id="7" name="Picture 6">
            <a:extLst>
              <a:ext uri="{FF2B5EF4-FFF2-40B4-BE49-F238E27FC236}">
                <a16:creationId xmlns:a16="http://schemas.microsoft.com/office/drawing/2014/main" id="{E9E54D6A-C80E-4E47-84D6-3CE526F217CC}"/>
              </a:ext>
            </a:extLst>
          </p:cNvPr>
          <p:cNvPicPr>
            <a:picLocks noChangeAspect="1"/>
          </p:cNvPicPr>
          <p:nvPr/>
        </p:nvPicPr>
        <p:blipFill>
          <a:blip r:embed="rId4"/>
          <a:stretch>
            <a:fillRect/>
          </a:stretch>
        </p:blipFill>
        <p:spPr>
          <a:xfrm>
            <a:off x="6666791" y="5394453"/>
            <a:ext cx="5525209" cy="1001293"/>
          </a:xfrm>
          <a:prstGeom prst="rect">
            <a:avLst/>
          </a:prstGeom>
        </p:spPr>
      </p:pic>
    </p:spTree>
    <p:extLst>
      <p:ext uri="{BB962C8B-B14F-4D97-AF65-F5344CB8AC3E}">
        <p14:creationId xmlns:p14="http://schemas.microsoft.com/office/powerpoint/2010/main" val="213020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Hemodynamics</a:t>
            </a:r>
          </a:p>
        </p:txBody>
      </p:sp>
      <p:sp>
        <p:nvSpPr>
          <p:cNvPr id="3" name="Content Placeholder 2"/>
          <p:cNvSpPr>
            <a:spLocks noGrp="1"/>
          </p:cNvSpPr>
          <p:nvPr>
            <p:ph sz="quarter" idx="1"/>
          </p:nvPr>
        </p:nvSpPr>
        <p:spPr>
          <a:xfrm>
            <a:off x="816863" y="1600200"/>
            <a:ext cx="11105505" cy="4495800"/>
          </a:xfrm>
        </p:spPr>
        <p:txBody>
          <a:bodyPr>
            <a:normAutofit/>
          </a:bodyPr>
          <a:lstStyle/>
          <a:p>
            <a:r>
              <a:rPr lang="en-US" dirty="0"/>
              <a:t>Study of flow of blood in circulatory system driven by pressure generated by heart </a:t>
            </a:r>
          </a:p>
          <a:p>
            <a:r>
              <a:rPr lang="en-US" dirty="0"/>
              <a:t>Vascular system is functionally divided into two systems connected and driven by heart</a:t>
            </a:r>
          </a:p>
          <a:p>
            <a:pPr lvl="1"/>
            <a:r>
              <a:rPr lang="en-US" dirty="0"/>
              <a:t>Low-pressure system (small, pulmonary circuit)</a:t>
            </a:r>
          </a:p>
          <a:p>
            <a:pPr lvl="1"/>
            <a:r>
              <a:rPr lang="en-US" dirty="0"/>
              <a:t>High-pressure system (large, systemic circuit)</a:t>
            </a:r>
          </a:p>
          <a:p>
            <a:r>
              <a:rPr lang="en-US" dirty="0"/>
              <a:t>Heart generates pressure in its contraction phase (systole), by means of which stroke volume (SV) is expelled from left ventricle into arterial vascular system </a:t>
            </a:r>
          </a:p>
          <a:p>
            <a:pPr lvl="1"/>
            <a:r>
              <a:rPr lang="en-US" dirty="0"/>
              <a:t>Every stroke volume conveyed generates a pulse wave</a:t>
            </a:r>
          </a:p>
          <a:p>
            <a:pPr lvl="1"/>
            <a:r>
              <a:rPr lang="en-US" dirty="0"/>
              <a:t>Peak pressure is systolic blood pressure (highest point of pressure curve)</a:t>
            </a:r>
          </a:p>
          <a:p>
            <a:pPr lvl="1"/>
            <a:r>
              <a:rPr lang="en-US" dirty="0"/>
              <a:t>Pressure at end of relaxation phase (diastole) is referred to as diastolic blood pressure (lowest point)</a:t>
            </a:r>
          </a:p>
          <a:p>
            <a:pPr lvl="1"/>
            <a:r>
              <a:rPr lang="en-US" dirty="0"/>
              <a:t>Difference between systolic and diastolic pressure is blood pressure amplitude or pulse pressure</a:t>
            </a:r>
          </a:p>
        </p:txBody>
      </p:sp>
      <p:pic>
        <p:nvPicPr>
          <p:cNvPr id="4" name="Picture 3">
            <a:extLst>
              <a:ext uri="{FF2B5EF4-FFF2-40B4-BE49-F238E27FC236}">
                <a16:creationId xmlns:a16="http://schemas.microsoft.com/office/drawing/2014/main" id="{2F18F1BC-54E6-49C4-923C-8D1C21F351BA}"/>
              </a:ext>
            </a:extLst>
          </p:cNvPr>
          <p:cNvPicPr>
            <a:picLocks noChangeAspect="1"/>
          </p:cNvPicPr>
          <p:nvPr/>
        </p:nvPicPr>
        <p:blipFill>
          <a:blip r:embed="rId2"/>
          <a:stretch>
            <a:fillRect/>
          </a:stretch>
        </p:blipFill>
        <p:spPr>
          <a:xfrm>
            <a:off x="6875585" y="5573074"/>
            <a:ext cx="5221020" cy="1277835"/>
          </a:xfrm>
          <a:prstGeom prst="rect">
            <a:avLst/>
          </a:prstGeom>
        </p:spPr>
      </p:pic>
    </p:spTree>
    <p:extLst>
      <p:ext uri="{BB962C8B-B14F-4D97-AF65-F5344CB8AC3E}">
        <p14:creationId xmlns:p14="http://schemas.microsoft.com/office/powerpoint/2010/main" val="13495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Hemodynamics</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Pressure that maintains blood flow in vascular system and act as driving force of perfusion is mean pressure</a:t>
            </a:r>
          </a:p>
          <a:p>
            <a:pPr lvl="1"/>
            <a:r>
              <a:rPr lang="en-US" dirty="0"/>
              <a:t>In systemic circuit mean arterial pressure is termed </a:t>
            </a:r>
            <a:r>
              <a:rPr lang="en-US" dirty="0" err="1"/>
              <a:t>APm</a:t>
            </a:r>
            <a:r>
              <a:rPr lang="en-US" dirty="0"/>
              <a:t> (also MAP)</a:t>
            </a:r>
          </a:p>
          <a:p>
            <a:pPr lvl="1"/>
            <a:r>
              <a:rPr lang="en-US" dirty="0"/>
              <a:t>In pulmonary circuit mean pulmonary artery pressure is termed </a:t>
            </a:r>
            <a:r>
              <a:rPr lang="en-US" dirty="0" err="1"/>
              <a:t>PAPm</a:t>
            </a:r>
            <a:endParaRPr lang="en-US" dirty="0"/>
          </a:p>
          <a:p>
            <a:r>
              <a:rPr lang="en-US" dirty="0"/>
              <a:t>Stroke volume depends on preload, contractility of myocardium and afterload </a:t>
            </a:r>
          </a:p>
          <a:p>
            <a:pPr lvl="1"/>
            <a:r>
              <a:rPr lang="en-US" dirty="0"/>
              <a:t>Preload is stretching of myocardium brought about by passive filling of ventricles at end of diastole and is best described by end-diastolic volume</a:t>
            </a:r>
          </a:p>
          <a:p>
            <a:pPr lvl="1"/>
            <a:r>
              <a:rPr lang="en-US" dirty="0"/>
              <a:t>Afterload is force exerted by cardiac muscles to overcome resistance in outflow tract of left ventricle and peripheral circuit</a:t>
            </a:r>
          </a:p>
          <a:p>
            <a:pPr lvl="2"/>
            <a:r>
              <a:rPr lang="en-US" dirty="0"/>
              <a:t>Mean arterial pressure and vascular resistance are measures of afterload</a:t>
            </a:r>
          </a:p>
        </p:txBody>
      </p:sp>
    </p:spTree>
    <p:extLst>
      <p:ext uri="{BB962C8B-B14F-4D97-AF65-F5344CB8AC3E}">
        <p14:creationId xmlns:p14="http://schemas.microsoft.com/office/powerpoint/2010/main" val="2941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Hemodynamics</a:t>
            </a:r>
          </a:p>
        </p:txBody>
      </p:sp>
      <p:sp>
        <p:nvSpPr>
          <p:cNvPr id="3" name="Content Placeholder 2"/>
          <p:cNvSpPr>
            <a:spLocks noGrp="1"/>
          </p:cNvSpPr>
          <p:nvPr>
            <p:ph sz="quarter" idx="1"/>
          </p:nvPr>
        </p:nvSpPr>
        <p:spPr/>
        <p:txBody>
          <a:bodyPr>
            <a:normAutofit/>
          </a:bodyPr>
          <a:lstStyle/>
          <a:p>
            <a:r>
              <a:rPr lang="en-US" dirty="0"/>
              <a:t>Several other factors also determine blood pressure behavior </a:t>
            </a:r>
          </a:p>
          <a:p>
            <a:pPr lvl="1"/>
            <a:r>
              <a:rPr lang="en-US" dirty="0"/>
              <a:t>Elasticity of vascular system components</a:t>
            </a:r>
          </a:p>
          <a:p>
            <a:pPr lvl="1"/>
            <a:r>
              <a:rPr lang="en-US" dirty="0"/>
              <a:t>Circulating blood volume and</a:t>
            </a:r>
          </a:p>
          <a:p>
            <a:pPr lvl="1"/>
            <a:r>
              <a:rPr lang="en-US" dirty="0"/>
              <a:t>Peripheral vascular resistance</a:t>
            </a:r>
          </a:p>
          <a:p>
            <a:pPr lvl="2"/>
            <a:r>
              <a:rPr lang="en-US" dirty="0"/>
              <a:t>influenced by wall tension of vessels (vessel tone) controlled by sympathetic nervous system</a:t>
            </a:r>
          </a:p>
          <a:p>
            <a:r>
              <a:rPr lang="en-US" dirty="0"/>
              <a:t>Delivery volume of blood per minute is known as </a:t>
            </a:r>
            <a:r>
              <a:rPr lang="en-US" b="1" dirty="0">
                <a:solidFill>
                  <a:srgbClr val="C00000"/>
                </a:solidFill>
              </a:rPr>
              <a:t>Cardiac Output</a:t>
            </a:r>
            <a:r>
              <a:rPr lang="en-US" b="1" dirty="0"/>
              <a:t> </a:t>
            </a:r>
            <a:r>
              <a:rPr lang="en-US" dirty="0"/>
              <a:t>(CO) </a:t>
            </a:r>
          </a:p>
          <a:p>
            <a:pPr lvl="1"/>
            <a:r>
              <a:rPr lang="en-US" dirty="0"/>
              <a:t>Calculated as product of stroke volume and heart rate</a:t>
            </a:r>
          </a:p>
          <a:p>
            <a:r>
              <a:rPr lang="en-US" dirty="0"/>
              <a:t>Control mechanisms in human body regulate circulation </a:t>
            </a:r>
          </a:p>
          <a:p>
            <a:pPr lvl="1"/>
            <a:r>
              <a:rPr lang="en-US" dirty="0"/>
              <a:t>Adjusting cardiac output required to supply oxygen to organs and eliminate carbon dioxide</a:t>
            </a:r>
            <a:endParaRPr lang="en-US" baseline="-25000" dirty="0"/>
          </a:p>
          <a:p>
            <a:pPr lvl="1"/>
            <a:r>
              <a:rPr lang="en-US" dirty="0"/>
              <a:t>Keeping blood pressure largely constant and adjusting circulation in individual organs and tissues</a:t>
            </a:r>
          </a:p>
          <a:p>
            <a:endParaRPr lang="en-US" dirty="0"/>
          </a:p>
        </p:txBody>
      </p:sp>
    </p:spTree>
    <p:extLst>
      <p:ext uri="{BB962C8B-B14F-4D97-AF65-F5344CB8AC3E}">
        <p14:creationId xmlns:p14="http://schemas.microsoft.com/office/powerpoint/2010/main" val="519826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Hemodynamics</a:t>
            </a:r>
          </a:p>
        </p:txBody>
      </p:sp>
      <p:pic>
        <p:nvPicPr>
          <p:cNvPr id="4" name="Picture 2" descr="C:\Users\Yasser\Desktop\arterial%20pressure%20wavef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383" y="1527292"/>
            <a:ext cx="6089234" cy="529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14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Hemodynamic Monitoring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934" y="1529228"/>
            <a:ext cx="8348133" cy="515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7938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3573</TotalTime>
  <Words>2262</Words>
  <Application>Microsoft Office PowerPoint</Application>
  <PresentationFormat>Widescreen</PresentationFormat>
  <Paragraphs>189</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Tw Cen MT</vt:lpstr>
      <vt:lpstr>Wingdings</vt:lpstr>
      <vt:lpstr>Wingdings 2</vt:lpstr>
      <vt:lpstr>Median</vt:lpstr>
      <vt:lpstr>Cardiovascular monitoring</vt:lpstr>
      <vt:lpstr>Scope</vt:lpstr>
      <vt:lpstr>Electrocardiogram (ECG)</vt:lpstr>
      <vt:lpstr>Heart Rate (HR)</vt:lpstr>
      <vt:lpstr>Hemodynamics</vt:lpstr>
      <vt:lpstr>Hemodynamics</vt:lpstr>
      <vt:lpstr>Hemodynamics</vt:lpstr>
      <vt:lpstr>Hemodynamics</vt:lpstr>
      <vt:lpstr>Hemodynamic Monitoring</vt:lpstr>
      <vt:lpstr>Pulse Monitoring</vt:lpstr>
      <vt:lpstr>Discontinuous Noninvasive Blood Pressure (NIBP): Auscultatory Method</vt:lpstr>
      <vt:lpstr>Discontinuous Noninvasive Blood Pressure (NIBP): Oscillometric Method</vt:lpstr>
      <vt:lpstr>Continuous Noninvasive Arterial Blood Pressure Measurement (CNAP)</vt:lpstr>
      <vt:lpstr>Invasive Pressure Measurement in High-Pressure System</vt:lpstr>
      <vt:lpstr>Invasive Pressure Measurement in Low-Pressure System</vt:lpstr>
      <vt:lpstr>Central Venous Pressure (CVP)</vt:lpstr>
      <vt:lpstr>Central Venous Pressure (CVP)</vt:lpstr>
      <vt:lpstr>Pulmonary Artery Pressure (PAP) and Pulmonary Capillary Wedge Pressure (PCWP)</vt:lpstr>
      <vt:lpstr>Pulmonary Artery Pressure (PAP) and Pulmonary Capillary Wedge Pressure (PCWP)</vt:lpstr>
      <vt:lpstr>Balloon Catheters</vt:lpstr>
      <vt:lpstr>Indicator-Dilution Method: Continuous Infusion</vt:lpstr>
      <vt:lpstr>Determining Cardiac Output (CO) with Fick Method</vt:lpstr>
      <vt:lpstr>Indicator-Dilution Method: Rapid (Bolus) Injection</vt:lpstr>
      <vt:lpstr>Thermodilution Method </vt:lpstr>
      <vt:lpstr>Thermodilution Disadvantages </vt:lpstr>
      <vt:lpstr>PiCCO (Pulse Contour Cardiac Output) Technology</vt:lpstr>
      <vt:lpstr>Impedance Cardiography</vt:lpstr>
      <vt:lpstr>Calculation of Hemodynamic Variables</vt:lpstr>
      <vt:lpstr>Reading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Monitoring</dc:title>
  <dc:creator>Yasser</dc:creator>
  <cp:lastModifiedBy>YASSER MOSTAFA ABRAHEM KADAH</cp:lastModifiedBy>
  <cp:revision>368</cp:revision>
  <dcterms:created xsi:type="dcterms:W3CDTF">2006-08-16T00:00:00Z</dcterms:created>
  <dcterms:modified xsi:type="dcterms:W3CDTF">2021-09-18T21:52:52Z</dcterms:modified>
</cp:coreProperties>
</file>