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291" r:id="rId9"/>
    <p:sldId id="317" r:id="rId10"/>
    <p:sldId id="327" r:id="rId11"/>
    <p:sldId id="329" r:id="rId12"/>
    <p:sldId id="293" r:id="rId13"/>
    <p:sldId id="295" r:id="rId14"/>
    <p:sldId id="330" r:id="rId15"/>
    <p:sldId id="331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1pP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>
            <a:normAutofit/>
          </a:bodyPr>
          <a:lstStyle/>
          <a:p>
            <a:r>
              <a:rPr lang="en-US" sz="4800"/>
              <a:t>Defibrillator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/>
          <a:lstStyle/>
          <a:p>
            <a:r>
              <a:rPr lang="en-US" dirty="0"/>
              <a:t>Prof. Yasser Mostafa Kadah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7109" y="6192808"/>
            <a:ext cx="925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EE 471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8363"/>
            <a:ext cx="1828800" cy="22109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Cardioversion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Operating modes: synchronous and asynchronous operation </a:t>
            </a:r>
          </a:p>
          <a:p>
            <a:pPr lvl="1"/>
            <a:r>
              <a:rPr lang="en-US" dirty="0"/>
              <a:t>Synchronous: heart’s own pulses are taken into account (QRS triggering)</a:t>
            </a:r>
          </a:p>
          <a:p>
            <a:pPr lvl="1"/>
            <a:r>
              <a:rPr lang="en-US" dirty="0"/>
              <a:t>Asynchronous: reserved for strictly emergency defibrillations</a:t>
            </a:r>
          </a:p>
          <a:p>
            <a:r>
              <a:rPr lang="en-US" dirty="0"/>
              <a:t>Synchronized defibrillation is referred to as cardioversion</a:t>
            </a:r>
          </a:p>
          <a:p>
            <a:pPr lvl="1"/>
            <a:r>
              <a:rPr lang="en-US" dirty="0"/>
              <a:t>Pulse of energy is triggered by R wave in the ECG</a:t>
            </a:r>
          </a:p>
          <a:p>
            <a:pPr lvl="1"/>
            <a:r>
              <a:rPr lang="en-US" dirty="0"/>
              <a:t>Synchronization is carried out to prevent pulse being delivered in vulnerable phase (T wave) and to prevent risk of ventricular fibrillation being triggered</a:t>
            </a:r>
          </a:p>
          <a:p>
            <a:r>
              <a:rPr lang="en-US" dirty="0"/>
              <a:t>Application: implantable cardioverter-defibrillator (ICD)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13" y="4916663"/>
            <a:ext cx="3458982" cy="1914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3B42FD-2937-4ECA-8041-4B2CF2F81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95" y="4761962"/>
            <a:ext cx="3232310" cy="2096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8DD52C-8BB7-45AA-A81A-34883762D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282" y="4761962"/>
            <a:ext cx="3334913" cy="20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7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Electrodes and Contact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Adhesive electrodes (pads) preferred</a:t>
            </a:r>
          </a:p>
          <a:p>
            <a:pPr lvl="1"/>
            <a:r>
              <a:rPr lang="en-US" dirty="0"/>
              <a:t>Quicker to administer the first pulse of energy </a:t>
            </a:r>
          </a:p>
          <a:p>
            <a:pPr lvl="1"/>
            <a:r>
              <a:rPr lang="en-US" dirty="0"/>
              <a:t>Possible to defibrillate from safe distance and without leaning over patient</a:t>
            </a:r>
          </a:p>
          <a:p>
            <a:pPr lvl="1"/>
            <a:r>
              <a:rPr lang="en-US" dirty="0"/>
              <a:t>Gel pads: contact gel included – avoid risk of arcing and short circuit</a:t>
            </a:r>
          </a:p>
          <a:p>
            <a:r>
              <a:rPr lang="en-US" dirty="0"/>
              <a:t>Normal plate electrodes (paddles)</a:t>
            </a:r>
          </a:p>
          <a:p>
            <a:pPr lvl="1"/>
            <a:r>
              <a:rPr lang="en-US" dirty="0"/>
              <a:t>Contact gel needed between skin surface and metal plate to reduce skin impedance and better electrical contact and to prevent burns</a:t>
            </a:r>
          </a:p>
          <a:p>
            <a:r>
              <a:rPr lang="en-US" dirty="0"/>
              <a:t>AAMI standard recommends minimum area of 150 cm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Diameter of common electrodes is 8–12 cm for adults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C08F35-A94F-49E0-9B09-E82B2C026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691" y="5257801"/>
            <a:ext cx="1558976" cy="1600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2DC3C9-3AE8-4A2B-BAD7-1A1A449CF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184" y="1541585"/>
            <a:ext cx="3292816" cy="1763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F627FB-87F7-48C1-9169-A079D9163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566" y="4141176"/>
            <a:ext cx="3672434" cy="27168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F6C345-FAE9-4A99-8B06-1E7D0C596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43274"/>
            <a:ext cx="5635869" cy="1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6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Methodological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8621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All commercially available defibrillators are </a:t>
            </a:r>
            <a:r>
              <a:rPr lang="en-US" dirty="0">
                <a:solidFill>
                  <a:srgbClr val="FF0000"/>
                </a:solidFill>
              </a:rPr>
              <a:t>operated the same</a:t>
            </a:r>
          </a:p>
          <a:p>
            <a:r>
              <a:rPr lang="en-US" dirty="0"/>
              <a:t>As a rule, visual and/or audible signal generated when defibrillator is operational (when capacitor is charged) </a:t>
            </a:r>
          </a:p>
          <a:p>
            <a:r>
              <a:rPr lang="en-US" dirty="0"/>
              <a:t>Electrodes (with gel) placed firmly on thorax and pressed on, and preselected energy dose is triggered from handles</a:t>
            </a:r>
          </a:p>
          <a:p>
            <a:r>
              <a:rPr lang="en-US" dirty="0"/>
              <a:t>Practice of performing defibrillation 3 times within a minute using mono- and biphasic defibrillators is obsolete</a:t>
            </a:r>
          </a:p>
          <a:p>
            <a:pPr lvl="1"/>
            <a:r>
              <a:rPr lang="en-US" dirty="0"/>
              <a:t>Replaced by delivery of single shock at full energy (one-shock strategy)</a:t>
            </a:r>
          </a:p>
          <a:p>
            <a:pPr lvl="1"/>
            <a:r>
              <a:rPr lang="en-US" dirty="0"/>
              <a:t>Monophasic: 360 J, Biphasic: at least 150–200 J advised</a:t>
            </a:r>
          </a:p>
          <a:p>
            <a:r>
              <a:rPr lang="en-US" dirty="0"/>
              <a:t>Following shock, cardiopulmonary resuscitation (CPR) performed for 2 min before administering next shock if necessary</a:t>
            </a:r>
          </a:p>
          <a:p>
            <a:pPr lvl="1"/>
            <a:r>
              <a:rPr lang="en-US" dirty="0"/>
              <a:t>Monophasic defibrillators: energy level is kept at 360 J </a:t>
            </a:r>
          </a:p>
          <a:p>
            <a:pPr lvl="1"/>
            <a:r>
              <a:rPr lang="en-US" dirty="0"/>
              <a:t>Biphasic defibrillators: energy level is successively increased</a:t>
            </a:r>
          </a:p>
        </p:txBody>
      </p:sp>
    </p:spTree>
    <p:extLst>
      <p:ext uri="{BB962C8B-B14F-4D97-AF65-F5344CB8AC3E}">
        <p14:creationId xmlns:p14="http://schemas.microsoft.com/office/powerpoint/2010/main" val="54002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Complications of Defibrillation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Induced ventricular fibrillation as a result of incorrect triggering, which can ultimately lead to asystole (cardiac arrest)</a:t>
            </a:r>
          </a:p>
          <a:p>
            <a:pPr lvl="1"/>
            <a:r>
              <a:rPr lang="en-US" dirty="0"/>
              <a:t>Currents &gt; 10mA flowing through the heart can cause fibrillation in ventricles</a:t>
            </a:r>
          </a:p>
          <a:p>
            <a:r>
              <a:rPr lang="en-US" dirty="0"/>
              <a:t>Post-defibrillation arrhythmias</a:t>
            </a:r>
          </a:p>
          <a:p>
            <a:pPr lvl="1"/>
            <a:r>
              <a:rPr lang="en-US" dirty="0"/>
              <a:t>Ventricular and supraventricular extra-systoles and ventricular flutter</a:t>
            </a:r>
          </a:p>
          <a:p>
            <a:r>
              <a:rPr lang="en-US" dirty="0"/>
              <a:t>Myocardial necrosis (death of heart muscle tissue)</a:t>
            </a:r>
          </a:p>
          <a:p>
            <a:r>
              <a:rPr lang="en-US" dirty="0"/>
              <a:t>Arterial embolisms</a:t>
            </a:r>
          </a:p>
          <a:p>
            <a:r>
              <a:rPr lang="en-US" dirty="0"/>
              <a:t>Burns and irritation of the skin, for example, due to insufficient amount of electrode contact paste being used on electrode surface</a:t>
            </a:r>
          </a:p>
          <a:p>
            <a:r>
              <a:rPr lang="en-US" dirty="0"/>
              <a:t>Injury to lung, collapsed lung, or bleeding in lung cavities</a:t>
            </a:r>
          </a:p>
          <a:p>
            <a:r>
              <a:rPr lang="en-US" dirty="0"/>
              <a:t>Developing hole in blood vessels</a:t>
            </a:r>
          </a:p>
        </p:txBody>
      </p:sp>
    </p:spTree>
    <p:extLst>
      <p:ext uri="{BB962C8B-B14F-4D97-AF65-F5344CB8AC3E}">
        <p14:creationId xmlns:p14="http://schemas.microsoft.com/office/powerpoint/2010/main" val="2734277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Safety Aspects: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8709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Avoid direct contact with electrodes (life-threatening), conductive contact with patients or people (safe distance)</a:t>
            </a:r>
          </a:p>
          <a:p>
            <a:r>
              <a:rPr lang="en-US" dirty="0"/>
              <a:t>There should be no moisture on patient’s skin (electrical bridge), and patient should also be positioned to be electrically isolated</a:t>
            </a:r>
          </a:p>
          <a:p>
            <a:r>
              <a:rPr lang="en-US" dirty="0"/>
              <a:t>Avoid using too much electrode contact paste on paddles </a:t>
            </a:r>
          </a:p>
          <a:p>
            <a:pPr lvl="1"/>
            <a:r>
              <a:rPr lang="en-US" dirty="0"/>
              <a:t>Chance of electrical bridge forming with risk of short circuiting output</a:t>
            </a:r>
          </a:p>
          <a:p>
            <a:r>
              <a:rPr lang="en-US" dirty="0"/>
              <a:t>Only perform cardioversion if ECG is free from artifacts and if reliable ECG monitoring is possible</a:t>
            </a:r>
          </a:p>
          <a:p>
            <a:r>
              <a:rPr lang="en-US" dirty="0"/>
              <a:t>All other devices connected to patient must be defibrillation-proof</a:t>
            </a:r>
          </a:p>
          <a:p>
            <a:pPr lvl="1"/>
            <a:r>
              <a:rPr lang="en-US" dirty="0"/>
              <a:t>Otherwise, they must be disconnected from patient during defibrillation</a:t>
            </a:r>
          </a:p>
          <a:p>
            <a:r>
              <a:rPr lang="en-US" dirty="0"/>
              <a:t>Caution should be exercised with patients with energized implants </a:t>
            </a:r>
          </a:p>
          <a:p>
            <a:pPr lvl="1"/>
            <a:r>
              <a:rPr lang="en-US" dirty="0"/>
              <a:t>Functioning of implant may be restricted or suspended</a:t>
            </a:r>
          </a:p>
          <a:p>
            <a:pPr lvl="1"/>
            <a:r>
              <a:rPr lang="en-US" dirty="0"/>
              <a:t>Implant itself may be damaged or even become unusable.</a:t>
            </a:r>
          </a:p>
        </p:txBody>
      </p:sp>
    </p:spTree>
    <p:extLst>
      <p:ext uri="{BB962C8B-B14F-4D97-AF65-F5344CB8AC3E}">
        <p14:creationId xmlns:p14="http://schemas.microsoft.com/office/powerpoint/2010/main" val="341870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Safety Aspects: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Defibrillators must only be used in explosion-proof atmosphere</a:t>
            </a:r>
          </a:p>
          <a:p>
            <a:r>
              <a:rPr lang="en-US" dirty="0"/>
              <a:t>Disconnect devices which are not defibrillator proof from patient</a:t>
            </a:r>
          </a:p>
          <a:p>
            <a:pPr lvl="1"/>
            <a:r>
              <a:rPr lang="en-US" dirty="0"/>
              <a:t>Equipment labeled according to DIN-IEC 601 as defibrillator proof</a:t>
            </a:r>
          </a:p>
          <a:p>
            <a:r>
              <a:rPr lang="en-US" dirty="0"/>
              <a:t>Maximum energy 360 J</a:t>
            </a:r>
          </a:p>
          <a:p>
            <a:r>
              <a:rPr lang="en-US" dirty="0"/>
              <a:t>Trigger buttons only on both paddles (connected in series)</a:t>
            </a:r>
          </a:p>
          <a:p>
            <a:r>
              <a:rPr lang="en-US" dirty="0"/>
              <a:t>Protective circuits: ensure reduced power setting when defibrillator is switched off and ensure energy recovery no later than 1 min after defibrillator charging</a:t>
            </a:r>
          </a:p>
          <a:p>
            <a:r>
              <a:rPr lang="en-US" dirty="0"/>
              <a:t>Because of their unforeseeable and frequently changing use, </a:t>
            </a:r>
            <a:r>
              <a:rPr lang="en-US" dirty="0">
                <a:solidFill>
                  <a:srgbClr val="FF0000"/>
                </a:solidFill>
              </a:rPr>
              <a:t>defibrillators should always be connected to mains electricity </a:t>
            </a:r>
            <a:r>
              <a:rPr lang="en-US" dirty="0"/>
              <a:t>at their device base locations so they are operational and ready for use</a:t>
            </a:r>
          </a:p>
        </p:txBody>
      </p:sp>
    </p:spTree>
    <p:extLst>
      <p:ext uri="{BB962C8B-B14F-4D97-AF65-F5344CB8AC3E}">
        <p14:creationId xmlns:p14="http://schemas.microsoft.com/office/powerpoint/2010/main" val="130427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Read </a:t>
            </a:r>
            <a:r>
              <a:rPr lang="en-US"/>
              <a:t>Chapter 28 </a:t>
            </a:r>
            <a:r>
              <a:rPr lang="en-US" dirty="0"/>
              <a:t>of </a:t>
            </a:r>
            <a:r>
              <a:rPr lang="en-US" i="1" dirty="0"/>
              <a:t>Springer Handbook of Medical Technology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974542" cy="4495800"/>
          </a:xfrm>
        </p:spPr>
        <p:txBody>
          <a:bodyPr/>
          <a:lstStyle/>
          <a:p>
            <a:r>
              <a:rPr lang="en-US" dirty="0"/>
              <a:t>The heart is a synchronized double pump</a:t>
            </a:r>
          </a:p>
          <a:p>
            <a:pPr lvl="1"/>
            <a:r>
              <a:rPr lang="en-US" dirty="0"/>
              <a:t>Right part pumps blood to lungs, left part pumps to body organs</a:t>
            </a:r>
          </a:p>
          <a:p>
            <a:pPr lvl="1"/>
            <a:r>
              <a:rPr lang="en-US" dirty="0"/>
              <a:t>Heart pumps blood effectively only when contractions of all muscle fibers are precisely synchronized</a:t>
            </a:r>
          </a:p>
          <a:p>
            <a:r>
              <a:rPr lang="en-US" dirty="0"/>
              <a:t>Several conditions compromise the heart’s pumping ability</a:t>
            </a:r>
          </a:p>
          <a:p>
            <a:pPr lvl="1"/>
            <a:r>
              <a:rPr lang="en-US" dirty="0"/>
              <a:t>Some, like VF and rapid ventricular tachycardia (VT), can be corrected by an electric shock</a:t>
            </a:r>
          </a:p>
          <a:p>
            <a:pPr lvl="1"/>
            <a:r>
              <a:rPr lang="en-GB" dirty="0"/>
              <a:t>Others, like bigeminy, are not shockable – must be avoided by careful reading of ECG before shock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2" y="4227997"/>
            <a:ext cx="3963561" cy="2533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58F746-23BE-4520-82F7-5AE022CE9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960" y="4377582"/>
            <a:ext cx="3963664" cy="244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747D9C-3F97-4377-B2D8-CDEC2E6D1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807" y="4249004"/>
            <a:ext cx="3348425" cy="257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0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Defibrillator Basics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Defibrillators apply electric shock to establish more normal cardiac rhythm in patients experiencing ventricular fibrillation (VF) or another shockable rhythm</a:t>
            </a:r>
          </a:p>
          <a:p>
            <a:pPr lvl="1"/>
            <a:r>
              <a:rPr lang="en-US" dirty="0"/>
              <a:t>Brief pulse of energy intended to cause simultaneous depolarization of all myocardial fibers</a:t>
            </a:r>
          </a:p>
          <a:p>
            <a:pPr lvl="1"/>
            <a:r>
              <a:rPr lang="en-US" dirty="0"/>
              <a:t>Objective: to terminate tachycardic arrhythmias so that SA-node resume primary pacemaker function again</a:t>
            </a:r>
          </a:p>
          <a:p>
            <a:r>
              <a:rPr lang="en-US" dirty="0"/>
              <a:t>The earlier defibrillation occurs, the better the chances for survival</a:t>
            </a:r>
          </a:p>
          <a:p>
            <a:pPr lvl="1"/>
            <a:r>
              <a:rPr lang="en-US" dirty="0"/>
              <a:t>For every minute that passes after the onset of VF, the chance of survival decreases by 10%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82" y="4646023"/>
            <a:ext cx="6900746" cy="1983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2E1FA-BA10-4A66-A549-AD75CA6DF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262" y="4540474"/>
            <a:ext cx="3448595" cy="223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6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DC Defibrillator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1070336" cy="4495800"/>
          </a:xfrm>
        </p:spPr>
        <p:txBody>
          <a:bodyPr/>
          <a:lstStyle/>
          <a:p>
            <a:r>
              <a:rPr lang="en-US" dirty="0"/>
              <a:t>Energy supply via rechargeable batteries that are charged by mains connection</a:t>
            </a:r>
          </a:p>
          <a:p>
            <a:r>
              <a:rPr lang="en-US" dirty="0"/>
              <a:t>Capacitor as energy store (E = ½ C V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Charging circuit for capacitor</a:t>
            </a:r>
          </a:p>
          <a:p>
            <a:r>
              <a:rPr lang="en-US" dirty="0"/>
              <a:t>Discharge circuit to deliver current pulse at different, </a:t>
            </a:r>
            <a:r>
              <a:rPr lang="en-US" dirty="0" err="1"/>
              <a:t>preselectable</a:t>
            </a:r>
            <a:r>
              <a:rPr lang="en-US" dirty="0"/>
              <a:t> energy levels</a:t>
            </a:r>
          </a:p>
          <a:p>
            <a:pPr lvl="1"/>
            <a:r>
              <a:rPr lang="en-US" dirty="0"/>
              <a:t>Pulse range: 3-8 </a:t>
            </a:r>
            <a:r>
              <a:rPr lang="en-US" dirty="0" err="1"/>
              <a:t>ms</a:t>
            </a:r>
            <a:r>
              <a:rPr lang="en-US" dirty="0"/>
              <a:t> at current of 10–27A (internal) and 22–60A (external)</a:t>
            </a:r>
          </a:p>
          <a:p>
            <a:r>
              <a:rPr lang="en-GB" dirty="0"/>
              <a:t>E</a:t>
            </a:r>
            <a:r>
              <a:rPr lang="en-US" dirty="0"/>
              <a:t>CG monitoring and analysis to ensure shock is applied for only shockable arrhythmias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39" y="4305776"/>
            <a:ext cx="5505361" cy="2490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6B492E-B52D-4E71-B4E1-0468C8910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52" y="4364287"/>
            <a:ext cx="5505361" cy="237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4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Defibrillator Waveform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Defibrillator waveform is a graph of the current delivered versus time</a:t>
            </a:r>
          </a:p>
          <a:p>
            <a:pPr lvl="1"/>
            <a:r>
              <a:rPr lang="en-US" dirty="0"/>
              <a:t>Shape of wave dictates how much energy is supplied to patient and over what period this energy is administered </a:t>
            </a:r>
          </a:p>
          <a:p>
            <a:pPr lvl="1"/>
            <a:r>
              <a:rPr lang="en-US" dirty="0"/>
              <a:t>Optimum amount of energy for defibrillator pulse is amount of energy which causes least myocardial damage</a:t>
            </a:r>
            <a:endParaRPr lang="en-US" b="1" dirty="0"/>
          </a:p>
          <a:p>
            <a:r>
              <a:rPr lang="en-US" dirty="0"/>
              <a:t>Until recently, all external defibrillators used monophasic waveforms</a:t>
            </a:r>
          </a:p>
          <a:p>
            <a:pPr lvl="1"/>
            <a:r>
              <a:rPr lang="en-US" dirty="0"/>
              <a:t>Most, if not all, defibrillators entering the market today offer biphasic waveforms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305" y="4356483"/>
            <a:ext cx="4257389" cy="250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5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Defibrillator Waveform: Biphasic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Studies suggest that patients who receive biphasic shocks have a more normal post-shock rhythm than patients who receive monophasic shocks</a:t>
            </a:r>
          </a:p>
          <a:p>
            <a:r>
              <a:rPr lang="en-US" dirty="0"/>
              <a:t>More effective on first shock and gentler on heart with less dysfunction </a:t>
            </a:r>
          </a:p>
          <a:p>
            <a:r>
              <a:rPr lang="en-US" dirty="0"/>
              <a:t>Defibrillation success achieved with lower energy and voltage</a:t>
            </a:r>
          </a:p>
          <a:p>
            <a:pPr lvl="1"/>
            <a:r>
              <a:rPr lang="en-US" dirty="0"/>
              <a:t>Device-dependent amount of energy is 150–200 J for first defibrillation and 200–360 J for all others, whereas it is always 360 J with monophasic wave</a:t>
            </a:r>
          </a:p>
          <a:p>
            <a:r>
              <a:rPr lang="en-US" dirty="0"/>
              <a:t>Whereas optimum energy flow in monophasic defibrillation is in range 30-40 A, with biphasic shock it is in range 15-20 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3664E-5083-4506-8F32-D93A03E80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13" y="4711337"/>
            <a:ext cx="3510137" cy="2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1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Thoracic Impedance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Definition: resistance in body which opposes energy pulse from defibrillator</a:t>
            </a:r>
          </a:p>
          <a:p>
            <a:r>
              <a:rPr lang="en-US" dirty="0"/>
              <a:t>Ranges between 15 and 150 Ω; usually it is 70–80 Ω</a:t>
            </a:r>
          </a:p>
          <a:p>
            <a:r>
              <a:rPr lang="en-US" dirty="0"/>
              <a:t>Must be taken into consideration when necessary energy is administered, as patient’s thoracic impedance is crucial to amount of energy required</a:t>
            </a:r>
          </a:p>
          <a:p>
            <a:r>
              <a:rPr lang="en-US" dirty="0"/>
              <a:t>Because impedance varies to large degree in humans, dynamic adaptation of energy pulse waveform (e.g., peak-to-peak voltage and pulse duration) is important feature </a:t>
            </a:r>
          </a:p>
          <a:p>
            <a:pPr lvl="1"/>
            <a:r>
              <a:rPr lang="en-US" dirty="0"/>
              <a:t>Modern devices automatically measure thoracic impedance and take into account before defibrillation to deliver energy more accurately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046B5-20F9-48D6-B434-0DDDA75C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39" y="4896630"/>
            <a:ext cx="4284616" cy="1961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633F77-8EA0-414B-852E-F6CAFE58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850" y="4886571"/>
            <a:ext cx="3714286" cy="1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6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dirty="0"/>
              <a:t>Defibrillator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>
            <a:normAutofit/>
          </a:bodyPr>
          <a:lstStyle/>
          <a:p>
            <a:r>
              <a:rPr lang="en-US" dirty="0"/>
              <a:t>Divided into manual, </a:t>
            </a:r>
            <a:r>
              <a:rPr lang="en-US" dirty="0" err="1"/>
              <a:t>semiautomated</a:t>
            </a:r>
            <a:r>
              <a:rPr lang="en-US" dirty="0"/>
              <a:t>, and fully automated external defibrillators, in addition to defibrillator implants</a:t>
            </a:r>
          </a:p>
          <a:p>
            <a:pPr lvl="1"/>
            <a:r>
              <a:rPr lang="en-US" dirty="0"/>
              <a:t>Semiautomated: user is shown defibrillation recommendation, but trigger of pulse is done by user</a:t>
            </a:r>
          </a:p>
          <a:p>
            <a:pPr lvl="1"/>
            <a:r>
              <a:rPr lang="en-US" dirty="0"/>
              <a:t>Fully automated: everything is done by device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587" y="3347449"/>
            <a:ext cx="7072826" cy="35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8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DFB34D-A04A-4D31-8063-AB1F28ABE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19" y="4991267"/>
            <a:ext cx="2813162" cy="1875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6F1F5-2D6C-40F7-858D-6B3326A5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Automatic External Defibrillator (AED)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0298D-A6F2-461C-9DD6-D1B65EDF6E3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AEDs differ from conventional manual defibrillators in that AEDs can analyze the ECG rhythm to determine whether defibrillation is necessary</a:t>
            </a:r>
          </a:p>
          <a:p>
            <a:pPr lvl="1"/>
            <a:r>
              <a:rPr lang="en-US" dirty="0"/>
              <a:t>This eliminates need for user to interpret cardiac rhythm before delivering shock</a:t>
            </a:r>
          </a:p>
          <a:p>
            <a:pPr lvl="1"/>
            <a:r>
              <a:rPr lang="en-US" dirty="0"/>
              <a:t>AEDs are designed to be used primarily by first responders to cardiac emergencies, who may not be fully trained in cardiac life support </a:t>
            </a:r>
          </a:p>
          <a:p>
            <a:r>
              <a:rPr lang="en-US" dirty="0"/>
              <a:t>Semiautomated operation </a:t>
            </a:r>
          </a:p>
          <a:p>
            <a:pPr lvl="1"/>
            <a:r>
              <a:rPr lang="en-US" dirty="0"/>
              <a:t>Device determines defibrillation settings but administration of pulse is triggered by user</a:t>
            </a:r>
          </a:p>
          <a:p>
            <a:r>
              <a:rPr lang="en-US" dirty="0"/>
              <a:t>Fully automated operation</a:t>
            </a:r>
          </a:p>
          <a:p>
            <a:pPr lvl="1"/>
            <a:r>
              <a:rPr lang="en-US" dirty="0"/>
              <a:t>Everything is done by device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85A1E-3A8D-4125-804E-463CF7677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419600"/>
            <a:ext cx="2438400" cy="243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77A497-2D02-4707-AF4C-C8AB9BAF5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193" y="4572307"/>
            <a:ext cx="2813161" cy="22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29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3336</TotalTime>
  <Words>1254</Words>
  <Application>Microsoft Office PowerPoint</Application>
  <PresentationFormat>Widescreen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Tw Cen MT</vt:lpstr>
      <vt:lpstr>Wingdings</vt:lpstr>
      <vt:lpstr>Wingdings 2</vt:lpstr>
      <vt:lpstr>Median</vt:lpstr>
      <vt:lpstr>Defibrillator</vt:lpstr>
      <vt:lpstr>Cardiac Physiology</vt:lpstr>
      <vt:lpstr>Defibrillator Basics </vt:lpstr>
      <vt:lpstr>DC Defibrillator Components</vt:lpstr>
      <vt:lpstr>Defibrillator Waveform</vt:lpstr>
      <vt:lpstr>Defibrillator Waveform: Biphasic Advantages</vt:lpstr>
      <vt:lpstr>Thoracic Impedance</vt:lpstr>
      <vt:lpstr>Defibrillator Types</vt:lpstr>
      <vt:lpstr>Automatic External Defibrillator (AED)</vt:lpstr>
      <vt:lpstr>Cardioversion</vt:lpstr>
      <vt:lpstr>Electrodes and Contact Agents</vt:lpstr>
      <vt:lpstr>Methodological Notes</vt:lpstr>
      <vt:lpstr>Possible Complications of Defibrillation Use</vt:lpstr>
      <vt:lpstr>Technical Safety Aspects: Use</vt:lpstr>
      <vt:lpstr>Technical Safety Aspects: Device</vt:lpstr>
      <vt:lpstr>Reading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Defibrillator</dc:title>
  <dc:creator>Yasser</dc:creator>
  <cp:lastModifiedBy>YASSER MOSTAFA ABRAHEM KADAH</cp:lastModifiedBy>
  <cp:revision>406</cp:revision>
  <dcterms:created xsi:type="dcterms:W3CDTF">2006-08-16T00:00:00Z</dcterms:created>
  <dcterms:modified xsi:type="dcterms:W3CDTF">2021-10-04T08:32:52Z</dcterms:modified>
</cp:coreProperties>
</file>