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85" r:id="rId3"/>
    <p:sldId id="286" r:id="rId4"/>
    <p:sldId id="289" r:id="rId5"/>
    <p:sldId id="308" r:id="rId6"/>
    <p:sldId id="309" r:id="rId7"/>
    <p:sldId id="310" r:id="rId8"/>
    <p:sldId id="311" r:id="rId9"/>
    <p:sldId id="312" r:id="rId10"/>
    <p:sldId id="292" r:id="rId11"/>
    <p:sldId id="297" r:id="rId12"/>
    <p:sldId id="294" r:id="rId13"/>
    <p:sldId id="306" r:id="rId14"/>
    <p:sldId id="296" r:id="rId15"/>
    <p:sldId id="307" r:id="rId16"/>
    <p:sldId id="455" r:id="rId17"/>
    <p:sldId id="456" r:id="rId18"/>
    <p:sldId id="457" r:id="rId19"/>
    <p:sldId id="458" r:id="rId20"/>
    <p:sldId id="299" r:id="rId21"/>
    <p:sldId id="463" r:id="rId22"/>
    <p:sldId id="464" r:id="rId23"/>
    <p:sldId id="465" r:id="rId24"/>
    <p:sldId id="466" r:id="rId25"/>
    <p:sldId id="467" r:id="rId26"/>
    <p:sldId id="468" r:id="rId27"/>
    <p:sldId id="469"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C8FDC-1C4E-4E0B-8A72-A1392238E639}"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7692E-ACFA-42FD-BA54-DE71A7DA5E61}" type="slidenum">
              <a:rPr lang="en-US" smtClean="0"/>
              <a:t>‹#›</a:t>
            </a:fld>
            <a:endParaRPr lang="en-US"/>
          </a:p>
        </p:txBody>
      </p:sp>
    </p:spTree>
    <p:extLst>
      <p:ext uri="{BB962C8B-B14F-4D97-AF65-F5344CB8AC3E}">
        <p14:creationId xmlns:p14="http://schemas.microsoft.com/office/powerpoint/2010/main" val="134719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3AEB3B-4136-4CF7-9A55-4AB9AC6E25FE}" type="slidenum">
              <a:rPr lang="en-US" smtClean="0"/>
              <a:t>16</a:t>
            </a:fld>
            <a:endParaRPr lang="en-US"/>
          </a:p>
        </p:txBody>
      </p:sp>
    </p:spTree>
    <p:extLst>
      <p:ext uri="{BB962C8B-B14F-4D97-AF65-F5344CB8AC3E}">
        <p14:creationId xmlns:p14="http://schemas.microsoft.com/office/powerpoint/2010/main" val="182467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solidFill>
                  <a:schemeClr val="accent1">
                    <a:lumMod val="50000"/>
                  </a:schemeClr>
                </a:solidFill>
              </a:defRPr>
            </a:lvl1pPr>
          </a:lstStyle>
          <a:p>
            <a:r>
              <a:rPr kumimoji="0"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9/16/2021</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a:solidFill>
                  <a:schemeClr val="accent1">
                    <a:lumMod val="50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defRPr sz="2400">
                <a:solidFill>
                  <a:schemeClr val="bg2">
                    <a:lumMod val="10000"/>
                  </a:schemeClr>
                </a:solidFill>
              </a:defRPr>
            </a:lvl1pPr>
            <a:lvl2pPr>
              <a:defRPr sz="2000">
                <a:solidFill>
                  <a:schemeClr val="accent2">
                    <a:lumMod val="75000"/>
                  </a:schemeClr>
                </a:solidFill>
              </a:defRPr>
            </a:lvl2pPr>
            <a:lvl3pPr>
              <a:defRPr sz="1800">
                <a:solidFill>
                  <a:schemeClr val="accent1"/>
                </a:solidFill>
              </a:defRPr>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9/16/2021</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9/16/2021</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9/16/2021</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1D8BD707-D9CF-40AE-B4C6-C98DA3205C09}" type="datetimeFigureOut">
              <a:rPr lang="en-US" smtClean="0"/>
              <a:pPr/>
              <a:t>9/16/2021</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9/16/2021</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media.digikey.com/photos/Fairchild%20Semi%20Photos/46-6-DIP%20WHITE.jpg"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1.jpe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5454" y="3073401"/>
            <a:ext cx="7842738" cy="1828800"/>
          </a:xfrm>
        </p:spPr>
        <p:txBody>
          <a:bodyPr>
            <a:normAutofit/>
          </a:bodyPr>
          <a:lstStyle/>
          <a:p>
            <a:r>
              <a:rPr lang="en-US" dirty="0">
                <a:solidFill>
                  <a:srgbClr val="C00000"/>
                </a:solidFill>
              </a:rPr>
              <a:t>Electrocardiography (ECG)</a:t>
            </a:r>
          </a:p>
        </p:txBody>
      </p:sp>
      <p:sp>
        <p:nvSpPr>
          <p:cNvPr id="3" name="Subtitle 2"/>
          <p:cNvSpPr>
            <a:spLocks noGrp="1"/>
          </p:cNvSpPr>
          <p:nvPr>
            <p:ph type="subTitle" idx="1"/>
          </p:nvPr>
        </p:nvSpPr>
        <p:spPr/>
        <p:txBody>
          <a:bodyPr/>
          <a:lstStyle/>
          <a:p>
            <a:r>
              <a:rPr lang="en-US" dirty="0"/>
              <a:t>Prof. Yasser Mostafa Kadah</a:t>
            </a:r>
          </a:p>
        </p:txBody>
      </p:sp>
      <p:sp>
        <p:nvSpPr>
          <p:cNvPr id="5" name="TextBox 4"/>
          <p:cNvSpPr txBox="1"/>
          <p:nvPr/>
        </p:nvSpPr>
        <p:spPr>
          <a:xfrm>
            <a:off x="583224" y="6192882"/>
            <a:ext cx="1930401" cy="400110"/>
          </a:xfrm>
          <a:prstGeom prst="rect">
            <a:avLst/>
          </a:prstGeom>
          <a:noFill/>
        </p:spPr>
        <p:txBody>
          <a:bodyPr wrap="square" rtlCol="0">
            <a:spAutoFit/>
          </a:bodyPr>
          <a:lstStyle/>
          <a:p>
            <a:r>
              <a:rPr lang="en-US" sz="2000" dirty="0"/>
              <a:t>EE 471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98363"/>
            <a:ext cx="1828800" cy="22109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Frank Leads</a:t>
            </a:r>
          </a:p>
        </p:txBody>
      </p:sp>
      <p:sp>
        <p:nvSpPr>
          <p:cNvPr id="3" name="Content Placeholder 2"/>
          <p:cNvSpPr>
            <a:spLocks noGrp="1"/>
          </p:cNvSpPr>
          <p:nvPr>
            <p:ph sz="quarter" idx="1"/>
          </p:nvPr>
        </p:nvSpPr>
        <p:spPr/>
        <p:txBody>
          <a:bodyPr/>
          <a:lstStyle/>
          <a:p>
            <a:r>
              <a:rPr lang="en-US" dirty="0"/>
              <a:t>Three new orthogonal ECG leads </a:t>
            </a:r>
            <a:r>
              <a:rPr lang="en-US" dirty="0" err="1"/>
              <a:t>Vx</a:t>
            </a:r>
            <a:r>
              <a:rPr lang="en-US" dirty="0"/>
              <a:t>, </a:t>
            </a:r>
            <a:r>
              <a:rPr lang="en-US" dirty="0" err="1"/>
              <a:t>Vy</a:t>
            </a:r>
            <a:r>
              <a:rPr lang="en-US" dirty="0"/>
              <a:t>, and </a:t>
            </a:r>
            <a:r>
              <a:rPr lang="en-US" dirty="0" err="1"/>
              <a:t>Vz</a:t>
            </a:r>
            <a:r>
              <a:rPr lang="en-US" dirty="0"/>
              <a:t> using seven recording positions and suitable resistor network</a:t>
            </a:r>
          </a:p>
          <a:p>
            <a:pPr lvl="1"/>
            <a:r>
              <a:rPr lang="en-US" dirty="0"/>
              <a:t>Now used as basis of more accurate VCG recordings</a:t>
            </a:r>
          </a:p>
        </p:txBody>
      </p:sp>
      <p:pic>
        <p:nvPicPr>
          <p:cNvPr id="4" name="Picture 3"/>
          <p:cNvPicPr>
            <a:picLocks noChangeAspect="1"/>
          </p:cNvPicPr>
          <p:nvPr/>
        </p:nvPicPr>
        <p:blipFill>
          <a:blip r:embed="rId2"/>
          <a:stretch>
            <a:fillRect/>
          </a:stretch>
        </p:blipFill>
        <p:spPr>
          <a:xfrm>
            <a:off x="3099468" y="2919048"/>
            <a:ext cx="6008441" cy="3798277"/>
          </a:xfrm>
          <a:prstGeom prst="rect">
            <a:avLst/>
          </a:prstGeom>
        </p:spPr>
      </p:pic>
    </p:spTree>
    <p:extLst>
      <p:ext uri="{BB962C8B-B14F-4D97-AF65-F5344CB8AC3E}">
        <p14:creationId xmlns:p14="http://schemas.microsoft.com/office/powerpoint/2010/main" val="1230713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ECG from 12 Standard Leads</a:t>
            </a:r>
          </a:p>
        </p:txBody>
      </p:sp>
      <p:pic>
        <p:nvPicPr>
          <p:cNvPr id="4" name="Content Placeholder 3"/>
          <p:cNvPicPr>
            <a:picLocks noGrp="1" noChangeAspect="1"/>
          </p:cNvPicPr>
          <p:nvPr>
            <p:ph sz="quarter" idx="1"/>
          </p:nvPr>
        </p:nvPicPr>
        <p:blipFill>
          <a:blip r:embed="rId2"/>
          <a:stretch>
            <a:fillRect/>
          </a:stretch>
        </p:blipFill>
        <p:spPr>
          <a:xfrm>
            <a:off x="3115408" y="1600199"/>
            <a:ext cx="5996354" cy="5074756"/>
          </a:xfrm>
          <a:prstGeom prst="rect">
            <a:avLst/>
          </a:prstGeom>
        </p:spPr>
      </p:pic>
    </p:spTree>
    <p:extLst>
      <p:ext uri="{BB962C8B-B14F-4D97-AF65-F5344CB8AC3E}">
        <p14:creationId xmlns:p14="http://schemas.microsoft.com/office/powerpoint/2010/main" val="124136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ECG Lead Definitions and Color Code</a:t>
            </a:r>
          </a:p>
        </p:txBody>
      </p:sp>
      <p:pic>
        <p:nvPicPr>
          <p:cNvPr id="4" name="Content Placeholder 3"/>
          <p:cNvPicPr>
            <a:picLocks noGrp="1" noChangeAspect="1"/>
          </p:cNvPicPr>
          <p:nvPr>
            <p:ph sz="quarter" idx="1"/>
          </p:nvPr>
        </p:nvPicPr>
        <p:blipFill>
          <a:blip r:embed="rId2"/>
          <a:stretch>
            <a:fillRect/>
          </a:stretch>
        </p:blipFill>
        <p:spPr>
          <a:xfrm>
            <a:off x="1729457" y="1837231"/>
            <a:ext cx="8756768" cy="4545984"/>
          </a:xfrm>
          <a:prstGeom prst="rect">
            <a:avLst/>
          </a:prstGeom>
        </p:spPr>
      </p:pic>
    </p:spTree>
    <p:extLst>
      <p:ext uri="{BB962C8B-B14F-4D97-AF65-F5344CB8AC3E}">
        <p14:creationId xmlns:p14="http://schemas.microsoft.com/office/powerpoint/2010/main" val="4221437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ECG Leads in Practice</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03328" y="1626210"/>
            <a:ext cx="6107967" cy="5028166"/>
          </a:xfrm>
        </p:spPr>
      </p:pic>
    </p:spTree>
    <p:extLst>
      <p:ext uri="{BB962C8B-B14F-4D97-AF65-F5344CB8AC3E}">
        <p14:creationId xmlns:p14="http://schemas.microsoft.com/office/powerpoint/2010/main" val="145263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ECG Electrodes</a:t>
            </a:r>
          </a:p>
        </p:txBody>
      </p:sp>
      <p:sp>
        <p:nvSpPr>
          <p:cNvPr id="3" name="Content Placeholder 2"/>
          <p:cNvSpPr>
            <a:spLocks noGrp="1"/>
          </p:cNvSpPr>
          <p:nvPr>
            <p:ph sz="quarter" idx="1"/>
          </p:nvPr>
        </p:nvSpPr>
        <p:spPr/>
        <p:txBody>
          <a:bodyPr>
            <a:normAutofit/>
          </a:bodyPr>
          <a:lstStyle/>
          <a:p>
            <a:r>
              <a:rPr lang="en-US" dirty="0"/>
              <a:t>General requirements</a:t>
            </a:r>
          </a:p>
          <a:p>
            <a:pPr lvl="1"/>
            <a:r>
              <a:rPr lang="en-US" dirty="0"/>
              <a:t>Low electrical interface impedance</a:t>
            </a:r>
          </a:p>
          <a:p>
            <a:pPr lvl="1"/>
            <a:r>
              <a:rPr lang="en-US" dirty="0"/>
              <a:t>High mechanical resistance</a:t>
            </a:r>
          </a:p>
          <a:p>
            <a:pPr lvl="1"/>
            <a:r>
              <a:rPr lang="en-US" dirty="0"/>
              <a:t>Low interface (‘reversible’ or ‘half-cell’) potential</a:t>
            </a:r>
          </a:p>
          <a:p>
            <a:pPr lvl="1"/>
            <a:r>
              <a:rPr lang="en-US" dirty="0"/>
              <a:t>Low distortion of signal</a:t>
            </a:r>
          </a:p>
          <a:p>
            <a:pPr lvl="1"/>
            <a:r>
              <a:rPr lang="en-US" dirty="0"/>
              <a:t>Low polarization</a:t>
            </a:r>
          </a:p>
          <a:p>
            <a:r>
              <a:rPr lang="en-US" dirty="0"/>
              <a:t>Different shapes</a:t>
            </a:r>
          </a:p>
          <a:p>
            <a:pPr lvl="1"/>
            <a:r>
              <a:rPr lang="en-US" dirty="0"/>
              <a:t>Metal-plate electrodes (reusable)</a:t>
            </a:r>
          </a:p>
          <a:p>
            <a:pPr lvl="1"/>
            <a:r>
              <a:rPr lang="en-US" dirty="0"/>
              <a:t>Suction electrodes (reusable)</a:t>
            </a:r>
          </a:p>
          <a:p>
            <a:pPr lvl="1"/>
            <a:r>
              <a:rPr lang="en-US" dirty="0"/>
              <a:t>Floating/hydrogel electrodes (disposable)</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615" y="3463260"/>
            <a:ext cx="1727251" cy="1727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4892" y="1774857"/>
            <a:ext cx="2146696" cy="1610021"/>
          </a:xfrm>
          <a:prstGeom prst="rect">
            <a:avLst/>
          </a:prstGeom>
        </p:spPr>
      </p:pic>
      <p:pic>
        <p:nvPicPr>
          <p:cNvPr id="10" name="Picture 9"/>
          <p:cNvPicPr>
            <a:picLocks noChangeAspect="1"/>
          </p:cNvPicPr>
          <p:nvPr/>
        </p:nvPicPr>
        <p:blipFill>
          <a:blip r:embed="rId4"/>
          <a:stretch>
            <a:fillRect/>
          </a:stretch>
        </p:blipFill>
        <p:spPr>
          <a:xfrm>
            <a:off x="7991575" y="5268893"/>
            <a:ext cx="2540014" cy="1497323"/>
          </a:xfrm>
          <a:prstGeom prst="rect">
            <a:avLst/>
          </a:prstGeom>
        </p:spPr>
      </p:pic>
    </p:spTree>
    <p:extLst>
      <p:ext uri="{BB962C8B-B14F-4D97-AF65-F5344CB8AC3E}">
        <p14:creationId xmlns:p14="http://schemas.microsoft.com/office/powerpoint/2010/main" val="1485146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Electrode Operation </a:t>
            </a:r>
          </a:p>
        </p:txBody>
      </p:sp>
      <p:sp>
        <p:nvSpPr>
          <p:cNvPr id="3" name="Content Placeholder 2"/>
          <p:cNvSpPr>
            <a:spLocks noGrp="1"/>
          </p:cNvSpPr>
          <p:nvPr>
            <p:ph sz="quarter" idx="1"/>
          </p:nvPr>
        </p:nvSpPr>
        <p:spPr/>
        <p:txBody>
          <a:bodyPr>
            <a:normAutofit/>
          </a:bodyPr>
          <a:lstStyle/>
          <a:p>
            <a:r>
              <a:rPr lang="en-US" sz="2000" dirty="0"/>
              <a:t>Electrode-electrolyte interface: double layer</a:t>
            </a:r>
          </a:p>
          <a:p>
            <a:pPr lvl="1"/>
            <a:r>
              <a:rPr lang="en-US" sz="1800" dirty="0"/>
              <a:t>Local change in ion concentration near metal surface</a:t>
            </a:r>
          </a:p>
          <a:p>
            <a:pPr lvl="1"/>
            <a:r>
              <a:rPr lang="en-US" sz="1800" dirty="0"/>
              <a:t>Charge neutrality is not maintained: half-cell potential at no current </a:t>
            </a:r>
          </a:p>
          <a:p>
            <a:r>
              <a:rPr lang="en-US" sz="2000" dirty="0"/>
              <a:t>Polarizable electrodes pass current between electrode and  electrolyte by changing the charge distribution near electrode </a:t>
            </a:r>
          </a:p>
          <a:p>
            <a:pPr lvl="1"/>
            <a:r>
              <a:rPr lang="en-US" sz="1800" dirty="0"/>
              <a:t>Serious limitations when movement is present and with low frequency </a:t>
            </a:r>
            <a:r>
              <a:rPr lang="en-US" sz="1800" dirty="0" err="1"/>
              <a:t>biosignals</a:t>
            </a:r>
            <a:endParaRPr lang="en-US" sz="1800" dirty="0"/>
          </a:p>
          <a:p>
            <a:r>
              <a:rPr lang="en-US" sz="2000" dirty="0"/>
              <a:t>Non-polarizable electrodes allow current to pass freely across interface without changing charge distribution near electrode</a:t>
            </a:r>
          </a:p>
          <a:p>
            <a:pPr lvl="1"/>
            <a:r>
              <a:rPr lang="en-US" sz="1800" dirty="0"/>
              <a:t>Preferred in most biomedical applications (e.g., Ag-</a:t>
            </a:r>
            <a:r>
              <a:rPr lang="en-US" sz="1800" dirty="0" err="1"/>
              <a:t>AgCl</a:t>
            </a:r>
            <a:r>
              <a:rPr lang="en-US" sz="1800" dirty="0"/>
              <a:t> electrodes) </a:t>
            </a:r>
          </a:p>
        </p:txBody>
      </p:sp>
      <p:pic>
        <p:nvPicPr>
          <p:cNvPr id="4" name="Picture 3"/>
          <p:cNvPicPr>
            <a:picLocks noChangeAspect="1"/>
          </p:cNvPicPr>
          <p:nvPr/>
        </p:nvPicPr>
        <p:blipFill>
          <a:blip r:embed="rId2"/>
          <a:stretch>
            <a:fillRect/>
          </a:stretch>
        </p:blipFill>
        <p:spPr>
          <a:xfrm>
            <a:off x="4265180" y="4979964"/>
            <a:ext cx="3487498" cy="1872121"/>
          </a:xfrm>
          <a:prstGeom prst="rect">
            <a:avLst/>
          </a:prstGeom>
        </p:spPr>
      </p:pic>
      <p:pic>
        <p:nvPicPr>
          <p:cNvPr id="5" name="Picture 4"/>
          <p:cNvPicPr>
            <a:picLocks noChangeAspect="1"/>
          </p:cNvPicPr>
          <p:nvPr/>
        </p:nvPicPr>
        <p:blipFill>
          <a:blip r:embed="rId3"/>
          <a:stretch>
            <a:fillRect/>
          </a:stretch>
        </p:blipFill>
        <p:spPr>
          <a:xfrm>
            <a:off x="1690262" y="4800583"/>
            <a:ext cx="2324520" cy="2057417"/>
          </a:xfrm>
          <a:prstGeom prst="rect">
            <a:avLst/>
          </a:prstGeom>
        </p:spPr>
      </p:pic>
      <p:pic>
        <p:nvPicPr>
          <p:cNvPr id="6" name="Picture 5"/>
          <p:cNvPicPr>
            <a:picLocks noChangeAspect="1"/>
          </p:cNvPicPr>
          <p:nvPr/>
        </p:nvPicPr>
        <p:blipFill>
          <a:blip r:embed="rId4"/>
          <a:stretch>
            <a:fillRect/>
          </a:stretch>
        </p:blipFill>
        <p:spPr>
          <a:xfrm>
            <a:off x="8003077" y="5226161"/>
            <a:ext cx="2478381" cy="1379724"/>
          </a:xfrm>
          <a:prstGeom prst="rect">
            <a:avLst/>
          </a:prstGeom>
        </p:spPr>
      </p:pic>
    </p:spTree>
    <p:extLst>
      <p:ext uri="{BB962C8B-B14F-4D97-AF65-F5344CB8AC3E}">
        <p14:creationId xmlns:p14="http://schemas.microsoft.com/office/powerpoint/2010/main" val="341700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3"/>
          <a:stretch>
            <a:fillRect/>
          </a:stretch>
        </p:blipFill>
        <p:spPr>
          <a:xfrm>
            <a:off x="1544399" y="2613804"/>
            <a:ext cx="742191" cy="1187505"/>
          </a:xfrm>
          <a:prstGeom prst="rect">
            <a:avLst/>
          </a:prstGeom>
        </p:spPr>
      </p:pic>
      <p:sp>
        <p:nvSpPr>
          <p:cNvPr id="2" name="Title 1"/>
          <p:cNvSpPr>
            <a:spLocks noGrp="1"/>
          </p:cNvSpPr>
          <p:nvPr>
            <p:ph type="title"/>
          </p:nvPr>
        </p:nvSpPr>
        <p:spPr/>
        <p:txBody>
          <a:bodyPr>
            <a:normAutofit/>
          </a:bodyPr>
          <a:lstStyle/>
          <a:p>
            <a:r>
              <a:rPr lang="en-US" dirty="0"/>
              <a:t>Typical ECG Signal Processing Chain</a:t>
            </a:r>
          </a:p>
        </p:txBody>
      </p:sp>
      <p:grpSp>
        <p:nvGrpSpPr>
          <p:cNvPr id="9" name="Group 8"/>
          <p:cNvGrpSpPr/>
          <p:nvPr/>
        </p:nvGrpSpPr>
        <p:grpSpPr>
          <a:xfrm>
            <a:off x="2099351" y="2112610"/>
            <a:ext cx="1404744" cy="1805602"/>
            <a:chOff x="237893" y="2820181"/>
            <a:chExt cx="1404744" cy="1805602"/>
          </a:xfrm>
        </p:grpSpPr>
        <p:sp>
          <p:nvSpPr>
            <p:cNvPr id="5" name="TextBox 4"/>
            <p:cNvSpPr txBox="1"/>
            <p:nvPr/>
          </p:nvSpPr>
          <p:spPr>
            <a:xfrm>
              <a:off x="265144" y="2820181"/>
              <a:ext cx="1377493" cy="369332"/>
            </a:xfrm>
            <a:prstGeom prst="rect">
              <a:avLst/>
            </a:prstGeom>
            <a:solidFill>
              <a:schemeClr val="accent3">
                <a:lumMod val="40000"/>
                <a:lumOff val="60000"/>
              </a:schemeClr>
            </a:solidFill>
          </p:spPr>
          <p:txBody>
            <a:bodyPr wrap="none" rtlCol="0">
              <a:spAutoFit/>
            </a:bodyPr>
            <a:lstStyle/>
            <a:p>
              <a:r>
                <a:rPr lang="en-US" dirty="0">
                  <a:solidFill>
                    <a:schemeClr val="accent1">
                      <a:lumMod val="50000"/>
                    </a:schemeClr>
                  </a:solidFill>
                </a:rPr>
                <a:t>Electrode #1</a:t>
              </a:r>
            </a:p>
          </p:txBody>
        </p:sp>
        <p:sp>
          <p:nvSpPr>
            <p:cNvPr id="6" name="TextBox 5"/>
            <p:cNvSpPr txBox="1"/>
            <p:nvPr/>
          </p:nvSpPr>
          <p:spPr>
            <a:xfrm>
              <a:off x="265144" y="3239673"/>
              <a:ext cx="1377493" cy="369332"/>
            </a:xfrm>
            <a:prstGeom prst="rect">
              <a:avLst/>
            </a:prstGeom>
            <a:solidFill>
              <a:schemeClr val="accent3">
                <a:lumMod val="40000"/>
                <a:lumOff val="60000"/>
              </a:schemeClr>
            </a:solidFill>
          </p:spPr>
          <p:txBody>
            <a:bodyPr wrap="none" rtlCol="0">
              <a:spAutoFit/>
            </a:bodyPr>
            <a:lstStyle/>
            <a:p>
              <a:r>
                <a:rPr lang="en-US" dirty="0">
                  <a:solidFill>
                    <a:schemeClr val="accent1">
                      <a:lumMod val="50000"/>
                    </a:schemeClr>
                  </a:solidFill>
                </a:rPr>
                <a:t>Electrode #2</a:t>
              </a:r>
            </a:p>
          </p:txBody>
        </p:sp>
        <p:sp>
          <p:nvSpPr>
            <p:cNvPr id="7" name="TextBox 6"/>
            <p:cNvSpPr txBox="1"/>
            <p:nvPr/>
          </p:nvSpPr>
          <p:spPr>
            <a:xfrm>
              <a:off x="237893" y="4256451"/>
              <a:ext cx="1404744" cy="369332"/>
            </a:xfrm>
            <a:prstGeom prst="rect">
              <a:avLst/>
            </a:prstGeom>
            <a:solidFill>
              <a:schemeClr val="accent3">
                <a:lumMod val="40000"/>
                <a:lumOff val="60000"/>
              </a:schemeClr>
            </a:solidFill>
            <a:ln>
              <a:noFill/>
            </a:ln>
          </p:spPr>
          <p:txBody>
            <a:bodyPr wrap="none" rtlCol="0">
              <a:spAutoFit/>
            </a:bodyPr>
            <a:lstStyle/>
            <a:p>
              <a:r>
                <a:rPr lang="en-US" dirty="0">
                  <a:solidFill>
                    <a:schemeClr val="accent1">
                      <a:lumMod val="50000"/>
                    </a:schemeClr>
                  </a:solidFill>
                </a:rPr>
                <a:t>Electrode #N</a:t>
              </a:r>
            </a:p>
          </p:txBody>
        </p:sp>
        <p:sp>
          <p:nvSpPr>
            <p:cNvPr id="8" name="TextBox 7"/>
            <p:cNvSpPr txBox="1"/>
            <p:nvPr/>
          </p:nvSpPr>
          <p:spPr>
            <a:xfrm rot="5400000">
              <a:off x="621091" y="3627462"/>
              <a:ext cx="595035" cy="584775"/>
            </a:xfrm>
            <a:prstGeom prst="rect">
              <a:avLst/>
            </a:prstGeom>
            <a:noFill/>
          </p:spPr>
          <p:txBody>
            <a:bodyPr wrap="none" rtlCol="0">
              <a:spAutoFit/>
            </a:bodyPr>
            <a:lstStyle/>
            <a:p>
              <a:r>
                <a:rPr lang="en-US" sz="3200" b="1" dirty="0">
                  <a:solidFill>
                    <a:schemeClr val="accent1">
                      <a:lumMod val="50000"/>
                    </a:schemeClr>
                  </a:solidFill>
                </a:rPr>
                <a:t>…</a:t>
              </a:r>
            </a:p>
          </p:txBody>
        </p:sp>
      </p:grpSp>
      <p:grpSp>
        <p:nvGrpSpPr>
          <p:cNvPr id="10" name="Group 9"/>
          <p:cNvGrpSpPr/>
          <p:nvPr/>
        </p:nvGrpSpPr>
        <p:grpSpPr>
          <a:xfrm>
            <a:off x="4026122" y="2112611"/>
            <a:ext cx="1111394" cy="1827237"/>
            <a:chOff x="216121" y="2820181"/>
            <a:chExt cx="1111394" cy="1827237"/>
          </a:xfrm>
        </p:grpSpPr>
        <p:sp>
          <p:nvSpPr>
            <p:cNvPr id="11" name="TextBox 10"/>
            <p:cNvSpPr txBox="1"/>
            <p:nvPr/>
          </p:nvSpPr>
          <p:spPr>
            <a:xfrm>
              <a:off x="243372" y="2820181"/>
              <a:ext cx="1084143" cy="369332"/>
            </a:xfrm>
            <a:prstGeom prst="rect">
              <a:avLst/>
            </a:prstGeom>
            <a:solidFill>
              <a:schemeClr val="bg2"/>
            </a:solidFill>
          </p:spPr>
          <p:txBody>
            <a:bodyPr wrap="none" rtlCol="0">
              <a:spAutoFit/>
            </a:bodyPr>
            <a:lstStyle/>
            <a:p>
              <a:r>
                <a:rPr lang="en-US" dirty="0">
                  <a:solidFill>
                    <a:schemeClr val="accent1">
                      <a:lumMod val="50000"/>
                    </a:schemeClr>
                  </a:solidFill>
                </a:rPr>
                <a:t>Protection</a:t>
              </a:r>
            </a:p>
          </p:txBody>
        </p:sp>
        <p:sp>
          <p:nvSpPr>
            <p:cNvPr id="12" name="TextBox 11"/>
            <p:cNvSpPr txBox="1"/>
            <p:nvPr/>
          </p:nvSpPr>
          <p:spPr>
            <a:xfrm>
              <a:off x="243372" y="3239673"/>
              <a:ext cx="1084143" cy="369332"/>
            </a:xfrm>
            <a:prstGeom prst="rect">
              <a:avLst/>
            </a:prstGeom>
            <a:solidFill>
              <a:schemeClr val="bg2"/>
            </a:solidFill>
          </p:spPr>
          <p:txBody>
            <a:bodyPr wrap="none" rtlCol="0">
              <a:spAutoFit/>
            </a:bodyPr>
            <a:lstStyle/>
            <a:p>
              <a:r>
                <a:rPr lang="en-US" dirty="0">
                  <a:solidFill>
                    <a:schemeClr val="accent1">
                      <a:lumMod val="50000"/>
                    </a:schemeClr>
                  </a:solidFill>
                </a:rPr>
                <a:t>Protection</a:t>
              </a:r>
            </a:p>
          </p:txBody>
        </p:sp>
        <p:sp>
          <p:nvSpPr>
            <p:cNvPr id="13" name="TextBox 12"/>
            <p:cNvSpPr txBox="1"/>
            <p:nvPr/>
          </p:nvSpPr>
          <p:spPr>
            <a:xfrm>
              <a:off x="216121" y="4278086"/>
              <a:ext cx="1084143" cy="369332"/>
            </a:xfrm>
            <a:prstGeom prst="rect">
              <a:avLst/>
            </a:prstGeom>
            <a:solidFill>
              <a:schemeClr val="bg2"/>
            </a:solidFill>
          </p:spPr>
          <p:txBody>
            <a:bodyPr wrap="none" rtlCol="0">
              <a:spAutoFit/>
            </a:bodyPr>
            <a:lstStyle/>
            <a:p>
              <a:r>
                <a:rPr lang="en-US" dirty="0">
                  <a:solidFill>
                    <a:schemeClr val="accent1">
                      <a:lumMod val="50000"/>
                    </a:schemeClr>
                  </a:solidFill>
                </a:rPr>
                <a:t>Protection</a:t>
              </a:r>
            </a:p>
          </p:txBody>
        </p:sp>
        <p:sp>
          <p:nvSpPr>
            <p:cNvPr id="14" name="TextBox 13"/>
            <p:cNvSpPr txBox="1"/>
            <p:nvPr/>
          </p:nvSpPr>
          <p:spPr>
            <a:xfrm rot="5400000">
              <a:off x="387215" y="3627462"/>
              <a:ext cx="595035" cy="584775"/>
            </a:xfrm>
            <a:prstGeom prst="rect">
              <a:avLst/>
            </a:prstGeom>
            <a:noFill/>
          </p:spPr>
          <p:txBody>
            <a:bodyPr wrap="none" rtlCol="0">
              <a:spAutoFit/>
            </a:bodyPr>
            <a:lstStyle/>
            <a:p>
              <a:r>
                <a:rPr lang="en-US" sz="3200" b="1" dirty="0">
                  <a:solidFill>
                    <a:schemeClr val="accent1">
                      <a:lumMod val="50000"/>
                    </a:schemeClr>
                  </a:solidFill>
                </a:rPr>
                <a:t>…</a:t>
              </a:r>
            </a:p>
          </p:txBody>
        </p:sp>
      </p:grpSp>
      <p:cxnSp>
        <p:nvCxnSpPr>
          <p:cNvPr id="16" name="Straight Arrow Connector 15"/>
          <p:cNvCxnSpPr>
            <a:cxnSpLocks/>
          </p:cNvCxnSpPr>
          <p:nvPr/>
        </p:nvCxnSpPr>
        <p:spPr>
          <a:xfrm>
            <a:off x="5137516" y="2286781"/>
            <a:ext cx="69722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12" idx="3"/>
          </p:cNvCxnSpPr>
          <p:nvPr/>
        </p:nvCxnSpPr>
        <p:spPr>
          <a:xfrm>
            <a:off x="5137516" y="2716768"/>
            <a:ext cx="69722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3" idx="3"/>
          </p:cNvCxnSpPr>
          <p:nvPr/>
        </p:nvCxnSpPr>
        <p:spPr>
          <a:xfrm flipV="1">
            <a:off x="5110265" y="3744685"/>
            <a:ext cx="697228" cy="1049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834744" y="1796145"/>
            <a:ext cx="1219200" cy="2143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Signal Selection</a:t>
            </a:r>
          </a:p>
        </p:txBody>
      </p:sp>
      <p:sp>
        <p:nvSpPr>
          <p:cNvPr id="26" name="TextBox 25"/>
          <p:cNvSpPr txBox="1"/>
          <p:nvPr/>
        </p:nvSpPr>
        <p:spPr>
          <a:xfrm>
            <a:off x="5048860" y="1810500"/>
            <a:ext cx="704039" cy="369332"/>
          </a:xfrm>
          <a:prstGeom prst="rect">
            <a:avLst/>
          </a:prstGeom>
          <a:noFill/>
        </p:spPr>
        <p:txBody>
          <a:bodyPr wrap="none" rtlCol="0">
            <a:spAutoFit/>
          </a:bodyPr>
          <a:lstStyle/>
          <a:p>
            <a:r>
              <a:rPr lang="en-US" dirty="0">
                <a:solidFill>
                  <a:schemeClr val="accent1">
                    <a:lumMod val="50000"/>
                  </a:schemeClr>
                </a:solidFill>
              </a:rPr>
              <a:t>Inputs</a:t>
            </a:r>
          </a:p>
        </p:txBody>
      </p:sp>
      <p:grpSp>
        <p:nvGrpSpPr>
          <p:cNvPr id="28" name="Group 27"/>
          <p:cNvGrpSpPr/>
          <p:nvPr/>
        </p:nvGrpSpPr>
        <p:grpSpPr>
          <a:xfrm rot="10800000">
            <a:off x="5556418" y="3920417"/>
            <a:ext cx="1497526" cy="733224"/>
            <a:chOff x="4100887" y="1770491"/>
            <a:chExt cx="1497526" cy="733224"/>
          </a:xfrm>
        </p:grpSpPr>
        <p:cxnSp>
          <p:nvCxnSpPr>
            <p:cNvPr id="20" name="Straight Arrow Connector 19"/>
            <p:cNvCxnSpPr/>
            <p:nvPr/>
          </p:nvCxnSpPr>
          <p:spPr>
            <a:xfrm flipH="1">
              <a:off x="4441372" y="2079955"/>
              <a:ext cx="1" cy="4237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874406" y="2075684"/>
              <a:ext cx="1" cy="4237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75791" y="2079955"/>
              <a:ext cx="1" cy="4237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08716" y="1966431"/>
              <a:ext cx="481892" cy="400110"/>
            </a:xfrm>
            <a:prstGeom prst="rect">
              <a:avLst/>
            </a:prstGeom>
            <a:noFill/>
          </p:spPr>
          <p:txBody>
            <a:bodyPr wrap="square" rtlCol="0">
              <a:spAutoFit/>
            </a:bodyPr>
            <a:lstStyle/>
            <a:p>
              <a:r>
                <a:rPr lang="en-US" sz="2000" b="1" dirty="0">
                  <a:solidFill>
                    <a:schemeClr val="accent1">
                      <a:lumMod val="50000"/>
                    </a:schemeClr>
                  </a:solidFill>
                </a:rPr>
                <a:t>…</a:t>
              </a:r>
            </a:p>
          </p:txBody>
        </p:sp>
        <p:sp>
          <p:nvSpPr>
            <p:cNvPr id="27" name="TextBox 26"/>
            <p:cNvSpPr txBox="1"/>
            <p:nvPr/>
          </p:nvSpPr>
          <p:spPr>
            <a:xfrm rot="10800000">
              <a:off x="4100887" y="1770491"/>
              <a:ext cx="1497526" cy="369332"/>
            </a:xfrm>
            <a:prstGeom prst="rect">
              <a:avLst/>
            </a:prstGeom>
            <a:noFill/>
          </p:spPr>
          <p:txBody>
            <a:bodyPr wrap="none" rtlCol="0">
              <a:spAutoFit/>
            </a:bodyPr>
            <a:lstStyle/>
            <a:p>
              <a:pPr algn="ctr"/>
              <a:r>
                <a:rPr lang="en-US" dirty="0">
                  <a:solidFill>
                    <a:schemeClr val="accent1">
                      <a:lumMod val="50000"/>
                    </a:schemeClr>
                  </a:solidFill>
                </a:rPr>
                <a:t>Selection Lines</a:t>
              </a:r>
            </a:p>
          </p:txBody>
        </p:sp>
      </p:grpSp>
      <p:cxnSp>
        <p:nvCxnSpPr>
          <p:cNvPr id="29" name="Straight Arrow Connector 28"/>
          <p:cNvCxnSpPr/>
          <p:nvPr/>
        </p:nvCxnSpPr>
        <p:spPr>
          <a:xfrm flipV="1">
            <a:off x="7053944" y="2867993"/>
            <a:ext cx="391794" cy="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458120" y="2454730"/>
            <a:ext cx="1358120" cy="8545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Conditioning</a:t>
            </a:r>
          </a:p>
        </p:txBody>
      </p:sp>
      <p:sp>
        <p:nvSpPr>
          <p:cNvPr id="31" name="Rectangle 30"/>
          <p:cNvSpPr/>
          <p:nvPr/>
        </p:nvSpPr>
        <p:spPr>
          <a:xfrm>
            <a:off x="9220417" y="2454729"/>
            <a:ext cx="995843" cy="8545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Analog Filters</a:t>
            </a:r>
          </a:p>
        </p:txBody>
      </p:sp>
      <p:cxnSp>
        <p:nvCxnSpPr>
          <p:cNvPr id="35" name="Straight Arrow Connector 34"/>
          <p:cNvCxnSpPr/>
          <p:nvPr/>
        </p:nvCxnSpPr>
        <p:spPr>
          <a:xfrm flipV="1">
            <a:off x="8828622" y="2867993"/>
            <a:ext cx="391794" cy="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a:stCxn id="5" idx="3"/>
          </p:cNvCxnSpPr>
          <p:nvPr/>
        </p:nvCxnSpPr>
        <p:spPr>
          <a:xfrm>
            <a:off x="3504096" y="2297276"/>
            <a:ext cx="54379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a:stCxn id="6" idx="3"/>
          </p:cNvCxnSpPr>
          <p:nvPr/>
        </p:nvCxnSpPr>
        <p:spPr>
          <a:xfrm>
            <a:off x="3504096" y="2716769"/>
            <a:ext cx="543799" cy="505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a:stCxn id="7" idx="3"/>
          </p:cNvCxnSpPr>
          <p:nvPr/>
        </p:nvCxnSpPr>
        <p:spPr>
          <a:xfrm>
            <a:off x="3504096" y="3733547"/>
            <a:ext cx="543799" cy="111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5" name="Pentagon 44"/>
          <p:cNvSpPr/>
          <p:nvPr/>
        </p:nvSpPr>
        <p:spPr>
          <a:xfrm rot="16200000">
            <a:off x="8953517" y="4181675"/>
            <a:ext cx="1524000" cy="1001485"/>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ADC</a:t>
            </a:r>
          </a:p>
        </p:txBody>
      </p:sp>
      <p:cxnSp>
        <p:nvCxnSpPr>
          <p:cNvPr id="48" name="Straight Arrow Connector 47"/>
          <p:cNvCxnSpPr>
            <a:stCxn id="31" idx="2"/>
          </p:cNvCxnSpPr>
          <p:nvPr/>
        </p:nvCxnSpPr>
        <p:spPr>
          <a:xfrm flipH="1">
            <a:off x="9718202" y="3309257"/>
            <a:ext cx="137" cy="63059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377544" y="5254684"/>
            <a:ext cx="3136091" cy="13140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Computer</a:t>
            </a:r>
          </a:p>
        </p:txBody>
      </p:sp>
      <p:grpSp>
        <p:nvGrpSpPr>
          <p:cNvPr id="54" name="Group 53"/>
          <p:cNvGrpSpPr/>
          <p:nvPr/>
        </p:nvGrpSpPr>
        <p:grpSpPr>
          <a:xfrm>
            <a:off x="3174510" y="4363972"/>
            <a:ext cx="1524000" cy="1001485"/>
            <a:chOff x="1460896" y="5387255"/>
            <a:chExt cx="1524000" cy="1001485"/>
          </a:xfrm>
          <a:solidFill>
            <a:schemeClr val="accent3">
              <a:lumMod val="75000"/>
            </a:schemeClr>
          </a:solidFill>
        </p:grpSpPr>
        <p:sp>
          <p:nvSpPr>
            <p:cNvPr id="52" name="Pentagon 51"/>
            <p:cNvSpPr/>
            <p:nvPr/>
          </p:nvSpPr>
          <p:spPr>
            <a:xfrm rot="10800000">
              <a:off x="1460896" y="5387255"/>
              <a:ext cx="1524000" cy="100148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3" name="TextBox 52"/>
            <p:cNvSpPr txBox="1"/>
            <p:nvPr/>
          </p:nvSpPr>
          <p:spPr>
            <a:xfrm>
              <a:off x="2101984" y="5646556"/>
              <a:ext cx="589200" cy="369332"/>
            </a:xfrm>
            <a:prstGeom prst="rect">
              <a:avLst/>
            </a:prstGeom>
            <a:grpFill/>
            <a:ln>
              <a:noFill/>
            </a:ln>
          </p:spPr>
          <p:txBody>
            <a:bodyPr wrap="none" rtlCol="0">
              <a:spAutoFit/>
            </a:bodyPr>
            <a:lstStyle/>
            <a:p>
              <a:r>
                <a:rPr lang="en-US" dirty="0"/>
                <a:t>DAC</a:t>
              </a:r>
            </a:p>
          </p:txBody>
        </p:sp>
      </p:grpSp>
      <p:sp>
        <p:nvSpPr>
          <p:cNvPr id="55" name="Down Arrow 54"/>
          <p:cNvSpPr/>
          <p:nvPr/>
        </p:nvSpPr>
        <p:spPr>
          <a:xfrm rot="10800000">
            <a:off x="6091842" y="4638869"/>
            <a:ext cx="553766" cy="63058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8505382" y="5444418"/>
            <a:ext cx="1344249" cy="720463"/>
            <a:chOff x="6731009" y="5444417"/>
            <a:chExt cx="1344249" cy="720463"/>
          </a:xfrm>
        </p:grpSpPr>
        <p:sp>
          <p:nvSpPr>
            <p:cNvPr id="56" name="Down Arrow 55"/>
            <p:cNvSpPr/>
            <p:nvPr/>
          </p:nvSpPr>
          <p:spPr>
            <a:xfrm rot="5400000">
              <a:off x="7126251" y="5215872"/>
              <a:ext cx="553766" cy="134424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5400000">
              <a:off x="7655407" y="5596037"/>
              <a:ext cx="571471" cy="2682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Down Arrow 59"/>
          <p:cNvSpPr/>
          <p:nvPr/>
        </p:nvSpPr>
        <p:spPr>
          <a:xfrm rot="5400000">
            <a:off x="4542995" y="5656883"/>
            <a:ext cx="553766" cy="111533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flipH="1" flipV="1">
            <a:off x="2503354" y="4864713"/>
            <a:ext cx="692929" cy="15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748350" y="3348946"/>
            <a:ext cx="909223" cy="646331"/>
          </a:xfrm>
          <a:prstGeom prst="rect">
            <a:avLst/>
          </a:prstGeom>
          <a:noFill/>
        </p:spPr>
        <p:txBody>
          <a:bodyPr wrap="none" rtlCol="0">
            <a:spAutoFit/>
          </a:bodyPr>
          <a:lstStyle/>
          <a:p>
            <a:r>
              <a:rPr lang="en-US" dirty="0">
                <a:solidFill>
                  <a:schemeClr val="accent1">
                    <a:lumMod val="50000"/>
                  </a:schemeClr>
                </a:solidFill>
              </a:rPr>
              <a:t>Analog </a:t>
            </a:r>
          </a:p>
          <a:p>
            <a:r>
              <a:rPr lang="en-US" dirty="0">
                <a:solidFill>
                  <a:schemeClr val="accent1">
                    <a:lumMod val="50000"/>
                  </a:schemeClr>
                </a:solidFill>
              </a:rPr>
              <a:t>Signal</a:t>
            </a:r>
          </a:p>
        </p:txBody>
      </p:sp>
      <p:sp>
        <p:nvSpPr>
          <p:cNvPr id="66" name="TextBox 65"/>
          <p:cNvSpPr txBox="1"/>
          <p:nvPr/>
        </p:nvSpPr>
        <p:spPr>
          <a:xfrm>
            <a:off x="9835437" y="5478691"/>
            <a:ext cx="793807" cy="646331"/>
          </a:xfrm>
          <a:prstGeom prst="rect">
            <a:avLst/>
          </a:prstGeom>
          <a:noFill/>
        </p:spPr>
        <p:txBody>
          <a:bodyPr wrap="none" rtlCol="0">
            <a:spAutoFit/>
          </a:bodyPr>
          <a:lstStyle/>
          <a:p>
            <a:r>
              <a:rPr lang="en-US" dirty="0">
                <a:solidFill>
                  <a:schemeClr val="accent1">
                    <a:lumMod val="50000"/>
                  </a:schemeClr>
                </a:solidFill>
              </a:rPr>
              <a:t>Digital</a:t>
            </a:r>
          </a:p>
          <a:p>
            <a:r>
              <a:rPr lang="en-US" dirty="0">
                <a:solidFill>
                  <a:schemeClr val="accent1">
                    <a:lumMod val="50000"/>
                  </a:schemeClr>
                </a:solidFill>
              </a:rPr>
              <a:t>Signal</a:t>
            </a:r>
          </a:p>
        </p:txBody>
      </p:sp>
      <p:sp>
        <p:nvSpPr>
          <p:cNvPr id="67" name="Down Arrow 66"/>
          <p:cNvSpPr/>
          <p:nvPr/>
        </p:nvSpPr>
        <p:spPr>
          <a:xfrm rot="10800000">
            <a:off x="7855398" y="4638869"/>
            <a:ext cx="553766" cy="63058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469784" y="4864714"/>
            <a:ext cx="1555426" cy="369332"/>
          </a:xfrm>
          <a:prstGeom prst="rect">
            <a:avLst/>
          </a:prstGeom>
          <a:noFill/>
        </p:spPr>
        <p:txBody>
          <a:bodyPr wrap="none" rtlCol="0">
            <a:spAutoFit/>
          </a:bodyPr>
          <a:lstStyle/>
          <a:p>
            <a:r>
              <a:rPr lang="en-US" dirty="0">
                <a:solidFill>
                  <a:schemeClr val="accent1">
                    <a:lumMod val="50000"/>
                  </a:schemeClr>
                </a:solidFill>
              </a:rPr>
              <a:t>Control Signals</a:t>
            </a:r>
          </a:p>
        </p:txBody>
      </p:sp>
      <p:grpSp>
        <p:nvGrpSpPr>
          <p:cNvPr id="70" name="Group 69"/>
          <p:cNvGrpSpPr/>
          <p:nvPr/>
        </p:nvGrpSpPr>
        <p:grpSpPr>
          <a:xfrm>
            <a:off x="4676407" y="4555575"/>
            <a:ext cx="1243699" cy="714327"/>
            <a:chOff x="6731012" y="5606355"/>
            <a:chExt cx="1344248" cy="714327"/>
          </a:xfrm>
        </p:grpSpPr>
        <p:sp>
          <p:nvSpPr>
            <p:cNvPr id="71" name="Down Arrow 70"/>
            <p:cNvSpPr/>
            <p:nvPr/>
          </p:nvSpPr>
          <p:spPr>
            <a:xfrm rot="5400000">
              <a:off x="7126253" y="5211114"/>
              <a:ext cx="553766" cy="1344248"/>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7655407" y="5900831"/>
              <a:ext cx="571471" cy="2682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099" y="5757792"/>
            <a:ext cx="1509195" cy="1065061"/>
          </a:xfrm>
          <a:prstGeom prst="rect">
            <a:avLst/>
          </a:prstGeom>
        </p:spPr>
      </p:pic>
      <p:sp>
        <p:nvSpPr>
          <p:cNvPr id="74" name="TextBox 73"/>
          <p:cNvSpPr txBox="1"/>
          <p:nvPr/>
        </p:nvSpPr>
        <p:spPr>
          <a:xfrm>
            <a:off x="2568885" y="4175984"/>
            <a:ext cx="909223" cy="646331"/>
          </a:xfrm>
          <a:prstGeom prst="rect">
            <a:avLst/>
          </a:prstGeom>
          <a:noFill/>
        </p:spPr>
        <p:txBody>
          <a:bodyPr wrap="none" rtlCol="0">
            <a:spAutoFit/>
          </a:bodyPr>
          <a:lstStyle/>
          <a:p>
            <a:r>
              <a:rPr lang="en-US" dirty="0">
                <a:solidFill>
                  <a:schemeClr val="accent1">
                    <a:lumMod val="50000"/>
                  </a:schemeClr>
                </a:solidFill>
              </a:rPr>
              <a:t>Analog </a:t>
            </a:r>
          </a:p>
          <a:p>
            <a:r>
              <a:rPr lang="en-US" dirty="0">
                <a:solidFill>
                  <a:schemeClr val="accent1">
                    <a:lumMod val="50000"/>
                  </a:schemeClr>
                </a:solidFill>
              </a:rPr>
              <a:t>Output</a:t>
            </a:r>
          </a:p>
        </p:txBody>
      </p:sp>
      <p:sp>
        <p:nvSpPr>
          <p:cNvPr id="75" name="TextBox 74"/>
          <p:cNvSpPr txBox="1"/>
          <p:nvPr/>
        </p:nvSpPr>
        <p:spPr>
          <a:xfrm>
            <a:off x="1781076" y="6110224"/>
            <a:ext cx="998991" cy="646331"/>
          </a:xfrm>
          <a:prstGeom prst="rect">
            <a:avLst/>
          </a:prstGeom>
          <a:noFill/>
        </p:spPr>
        <p:txBody>
          <a:bodyPr wrap="none" rtlCol="0">
            <a:spAutoFit/>
          </a:bodyPr>
          <a:lstStyle/>
          <a:p>
            <a:pPr algn="ctr"/>
            <a:r>
              <a:rPr lang="en-US" dirty="0">
                <a:solidFill>
                  <a:schemeClr val="accent1">
                    <a:lumMod val="50000"/>
                  </a:schemeClr>
                </a:solidFill>
              </a:rPr>
              <a:t>User</a:t>
            </a:r>
          </a:p>
          <a:p>
            <a:r>
              <a:rPr lang="en-US" dirty="0">
                <a:solidFill>
                  <a:schemeClr val="accent1">
                    <a:lumMod val="50000"/>
                  </a:schemeClr>
                </a:solidFill>
              </a:rPr>
              <a:t>Interface</a:t>
            </a:r>
          </a:p>
        </p:txBody>
      </p:sp>
      <p:cxnSp>
        <p:nvCxnSpPr>
          <p:cNvPr id="78" name="Straight Arrow Connector 77"/>
          <p:cNvCxnSpPr/>
          <p:nvPr/>
        </p:nvCxnSpPr>
        <p:spPr>
          <a:xfrm>
            <a:off x="8204610" y="4590050"/>
            <a:ext cx="1010165" cy="92367"/>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8204610" y="3449842"/>
            <a:ext cx="946653" cy="1013268"/>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7784310" y="3358077"/>
            <a:ext cx="272161" cy="1099624"/>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9" name="Picture 88"/>
          <p:cNvPicPr>
            <a:picLocks noChangeAspect="1"/>
          </p:cNvPicPr>
          <p:nvPr/>
        </p:nvPicPr>
        <p:blipFill>
          <a:blip r:embed="rId5"/>
          <a:stretch>
            <a:fillRect/>
          </a:stretch>
        </p:blipFill>
        <p:spPr>
          <a:xfrm>
            <a:off x="1609920" y="4372280"/>
            <a:ext cx="894602" cy="925680"/>
          </a:xfrm>
          <a:prstGeom prst="rect">
            <a:avLst/>
          </a:prstGeom>
        </p:spPr>
      </p:pic>
      <p:sp>
        <p:nvSpPr>
          <p:cNvPr id="91" name="Rectangle 90"/>
          <p:cNvSpPr/>
          <p:nvPr/>
        </p:nvSpPr>
        <p:spPr>
          <a:xfrm>
            <a:off x="7562983" y="1692727"/>
            <a:ext cx="2930846" cy="49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Isolation</a:t>
            </a:r>
          </a:p>
        </p:txBody>
      </p:sp>
      <p:grpSp>
        <p:nvGrpSpPr>
          <p:cNvPr id="97" name="Group 96"/>
          <p:cNvGrpSpPr/>
          <p:nvPr/>
        </p:nvGrpSpPr>
        <p:grpSpPr>
          <a:xfrm rot="18300527">
            <a:off x="8748782" y="2732992"/>
            <a:ext cx="478833" cy="291506"/>
            <a:chOff x="7511143" y="381000"/>
            <a:chExt cx="680372" cy="401067"/>
          </a:xfrm>
        </p:grpSpPr>
        <p:cxnSp>
          <p:nvCxnSpPr>
            <p:cNvPr id="93" name="Elbow Connector 92"/>
            <p:cNvCxnSpPr/>
            <p:nvPr/>
          </p:nvCxnSpPr>
          <p:spPr>
            <a:xfrm flipV="1">
              <a:off x="7511143" y="381000"/>
              <a:ext cx="609205" cy="326571"/>
            </a:xfrm>
            <a:prstGeom prst="bentConnector3">
              <a:avLst>
                <a:gd name="adj1" fmla="val 50001"/>
              </a:avLst>
            </a:prstGeom>
            <a:ln w="28575"/>
          </p:spPr>
          <p:style>
            <a:lnRef idx="1">
              <a:schemeClr val="accent1"/>
            </a:lnRef>
            <a:fillRef idx="0">
              <a:schemeClr val="accent1"/>
            </a:fillRef>
            <a:effectRef idx="0">
              <a:schemeClr val="accent1"/>
            </a:effectRef>
            <a:fontRef idx="minor">
              <a:schemeClr val="tx1"/>
            </a:fontRef>
          </p:style>
        </p:cxnSp>
        <p:cxnSp>
          <p:nvCxnSpPr>
            <p:cNvPr id="96" name="Elbow Connector 95"/>
            <p:cNvCxnSpPr/>
            <p:nvPr/>
          </p:nvCxnSpPr>
          <p:spPr>
            <a:xfrm flipV="1">
              <a:off x="7582310" y="455496"/>
              <a:ext cx="609205" cy="326571"/>
            </a:xfrm>
            <a:prstGeom prst="bentConnector3">
              <a:avLst>
                <a:gd name="adj1" fmla="val 50001"/>
              </a:avLst>
            </a:prstGeom>
            <a:ln w="28575"/>
          </p:spPr>
          <p:style>
            <a:lnRef idx="1">
              <a:schemeClr val="accent1"/>
            </a:lnRef>
            <a:fillRef idx="0">
              <a:schemeClr val="accent1"/>
            </a:fillRef>
            <a:effectRef idx="0">
              <a:schemeClr val="accent1"/>
            </a:effectRef>
            <a:fontRef idx="minor">
              <a:schemeClr val="tx1"/>
            </a:fontRef>
          </p:style>
        </p:cxnSp>
      </p:grpSp>
      <p:cxnSp>
        <p:nvCxnSpPr>
          <p:cNvPr id="99" name="Straight Arrow Connector 98"/>
          <p:cNvCxnSpPr>
            <a:stCxn id="91" idx="2"/>
          </p:cNvCxnSpPr>
          <p:nvPr/>
        </p:nvCxnSpPr>
        <p:spPr>
          <a:xfrm flipH="1">
            <a:off x="9024520" y="2188393"/>
            <a:ext cx="3887" cy="424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4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FED-4ECF-4BF5-A4DD-E892FACDB776}"/>
              </a:ext>
            </a:extLst>
          </p:cNvPr>
          <p:cNvSpPr>
            <a:spLocks noGrp="1"/>
          </p:cNvSpPr>
          <p:nvPr>
            <p:ph type="title"/>
          </p:nvPr>
        </p:nvSpPr>
        <p:spPr/>
        <p:txBody>
          <a:bodyPr/>
          <a:lstStyle/>
          <a:p>
            <a:r>
              <a:rPr lang="en-US"/>
              <a:t>Protection Circuit</a:t>
            </a:r>
            <a:endParaRPr lang="en-US" dirty="0"/>
          </a:p>
        </p:txBody>
      </p:sp>
      <p:sp>
        <p:nvSpPr>
          <p:cNvPr id="3" name="Content Placeholder 2">
            <a:extLst>
              <a:ext uri="{FF2B5EF4-FFF2-40B4-BE49-F238E27FC236}">
                <a16:creationId xmlns:a16="http://schemas.microsoft.com/office/drawing/2014/main" id="{7F0CDAE0-6ADD-4F1A-84F8-E93A2D23381D}"/>
              </a:ext>
            </a:extLst>
          </p:cNvPr>
          <p:cNvSpPr>
            <a:spLocks noGrp="1"/>
          </p:cNvSpPr>
          <p:nvPr>
            <p:ph sz="quarter" idx="1"/>
          </p:nvPr>
        </p:nvSpPr>
        <p:spPr/>
        <p:txBody>
          <a:bodyPr/>
          <a:lstStyle/>
          <a:p>
            <a:r>
              <a:rPr lang="en-US" dirty="0"/>
              <a:t>Circuit 1: Limits voltage to within </a:t>
            </a:r>
            <a:r>
              <a:rPr lang="en-US" dirty="0">
                <a:sym typeface="Symbol" panose="05050102010706020507" pitchFamily="18" charset="2"/>
              </a:rPr>
              <a:t>0.6 Volts</a:t>
            </a: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Circuit 2: Limits voltage to within </a:t>
            </a:r>
            <a:r>
              <a:rPr lang="en-US" dirty="0" err="1">
                <a:sym typeface="Symbol" panose="05050102010706020507" pitchFamily="18" charset="2"/>
              </a:rPr>
              <a:t>V</a:t>
            </a:r>
            <a:r>
              <a:rPr lang="en-US" baseline="-25000" dirty="0" err="1">
                <a:sym typeface="Symbol" panose="05050102010706020507" pitchFamily="18" charset="2"/>
              </a:rPr>
              <a:t>zener</a:t>
            </a:r>
            <a:r>
              <a:rPr lang="en-US" dirty="0">
                <a:sym typeface="Symbol" panose="05050102010706020507" pitchFamily="18" charset="2"/>
              </a:rPr>
              <a:t> Volts</a:t>
            </a:r>
            <a:endParaRPr lang="en-US" dirty="0"/>
          </a:p>
        </p:txBody>
      </p:sp>
      <p:grpSp>
        <p:nvGrpSpPr>
          <p:cNvPr id="10" name="Group 9">
            <a:extLst>
              <a:ext uri="{FF2B5EF4-FFF2-40B4-BE49-F238E27FC236}">
                <a16:creationId xmlns:a16="http://schemas.microsoft.com/office/drawing/2014/main" id="{B55A6F30-1B9B-4F52-9BFD-4DC24DFE075B}"/>
              </a:ext>
            </a:extLst>
          </p:cNvPr>
          <p:cNvGrpSpPr/>
          <p:nvPr/>
        </p:nvGrpSpPr>
        <p:grpSpPr>
          <a:xfrm>
            <a:off x="7764020" y="1600200"/>
            <a:ext cx="3692434" cy="2177586"/>
            <a:chOff x="3666309" y="2277298"/>
            <a:chExt cx="3692434" cy="2177586"/>
          </a:xfrm>
        </p:grpSpPr>
        <p:pic>
          <p:nvPicPr>
            <p:cNvPr id="5" name="Picture 4">
              <a:extLst>
                <a:ext uri="{FF2B5EF4-FFF2-40B4-BE49-F238E27FC236}">
                  <a16:creationId xmlns:a16="http://schemas.microsoft.com/office/drawing/2014/main" id="{E1E31476-20E9-4B21-8774-F7AFB05B5CD1}"/>
                </a:ext>
              </a:extLst>
            </p:cNvPr>
            <p:cNvPicPr>
              <a:picLocks noChangeAspect="1"/>
            </p:cNvPicPr>
            <p:nvPr/>
          </p:nvPicPr>
          <p:blipFill>
            <a:blip r:embed="rId2"/>
            <a:stretch>
              <a:fillRect/>
            </a:stretch>
          </p:blipFill>
          <p:spPr>
            <a:xfrm>
              <a:off x="6020631" y="2403115"/>
              <a:ext cx="1338112" cy="2051769"/>
            </a:xfrm>
            <a:prstGeom prst="rect">
              <a:avLst/>
            </a:prstGeom>
          </p:spPr>
        </p:pic>
        <p:sp>
          <p:nvSpPr>
            <p:cNvPr id="7" name="Rectangle 6">
              <a:extLst>
                <a:ext uri="{FF2B5EF4-FFF2-40B4-BE49-F238E27FC236}">
                  <a16:creationId xmlns:a16="http://schemas.microsoft.com/office/drawing/2014/main" id="{894ABC35-5FED-4117-9802-5BE052EB185F}"/>
                </a:ext>
              </a:extLst>
            </p:cNvPr>
            <p:cNvSpPr/>
            <p:nvPr/>
          </p:nvSpPr>
          <p:spPr>
            <a:xfrm>
              <a:off x="4226665" y="2277298"/>
              <a:ext cx="1793966" cy="59023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 Limiting Resistance</a:t>
              </a:r>
            </a:p>
          </p:txBody>
        </p:sp>
        <p:cxnSp>
          <p:nvCxnSpPr>
            <p:cNvPr id="9" name="Straight Connector 8">
              <a:extLst>
                <a:ext uri="{FF2B5EF4-FFF2-40B4-BE49-F238E27FC236}">
                  <a16:creationId xmlns:a16="http://schemas.microsoft.com/office/drawing/2014/main" id="{452AD1B4-0F67-4BBB-848A-3EC6B56291BB}"/>
                </a:ext>
              </a:extLst>
            </p:cNvPr>
            <p:cNvCxnSpPr>
              <a:stCxn id="7" idx="1"/>
            </p:cNvCxnSpPr>
            <p:nvPr/>
          </p:nvCxnSpPr>
          <p:spPr>
            <a:xfrm flipH="1" flipV="1">
              <a:off x="3666309" y="2569029"/>
              <a:ext cx="560356" cy="3386"/>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798BB16-9F00-4495-ABC2-16D24E1BD6EE}"/>
              </a:ext>
            </a:extLst>
          </p:cNvPr>
          <p:cNvGrpSpPr/>
          <p:nvPr/>
        </p:nvGrpSpPr>
        <p:grpSpPr>
          <a:xfrm>
            <a:off x="7746606" y="3903603"/>
            <a:ext cx="3170082" cy="2871194"/>
            <a:chOff x="1519266" y="3429000"/>
            <a:chExt cx="3170082" cy="2871194"/>
          </a:xfrm>
        </p:grpSpPr>
        <p:pic>
          <p:nvPicPr>
            <p:cNvPr id="4" name="Picture 3">
              <a:extLst>
                <a:ext uri="{FF2B5EF4-FFF2-40B4-BE49-F238E27FC236}">
                  <a16:creationId xmlns:a16="http://schemas.microsoft.com/office/drawing/2014/main" id="{C7D98098-BBBD-46CC-BE44-A491FF453478}"/>
                </a:ext>
              </a:extLst>
            </p:cNvPr>
            <p:cNvPicPr>
              <a:picLocks noChangeAspect="1"/>
            </p:cNvPicPr>
            <p:nvPr/>
          </p:nvPicPr>
          <p:blipFill>
            <a:blip r:embed="rId3"/>
            <a:stretch>
              <a:fillRect/>
            </a:stretch>
          </p:blipFill>
          <p:spPr>
            <a:xfrm>
              <a:off x="3873588" y="3659171"/>
              <a:ext cx="815760" cy="2641023"/>
            </a:xfrm>
            <a:prstGeom prst="rect">
              <a:avLst/>
            </a:prstGeom>
          </p:spPr>
        </p:pic>
        <p:sp>
          <p:nvSpPr>
            <p:cNvPr id="11" name="Rectangle 10">
              <a:extLst>
                <a:ext uri="{FF2B5EF4-FFF2-40B4-BE49-F238E27FC236}">
                  <a16:creationId xmlns:a16="http://schemas.microsoft.com/office/drawing/2014/main" id="{7AB421E5-DBE5-4C4C-8080-E8E5409F0615}"/>
                </a:ext>
              </a:extLst>
            </p:cNvPr>
            <p:cNvSpPr/>
            <p:nvPr/>
          </p:nvSpPr>
          <p:spPr>
            <a:xfrm>
              <a:off x="2079622" y="3429000"/>
              <a:ext cx="1793966" cy="59023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 Limiting Resistance</a:t>
              </a:r>
            </a:p>
          </p:txBody>
        </p:sp>
        <p:cxnSp>
          <p:nvCxnSpPr>
            <p:cNvPr id="12" name="Straight Connector 11">
              <a:extLst>
                <a:ext uri="{FF2B5EF4-FFF2-40B4-BE49-F238E27FC236}">
                  <a16:creationId xmlns:a16="http://schemas.microsoft.com/office/drawing/2014/main" id="{4623EDCD-D499-41AA-A136-15681A847C0A}"/>
                </a:ext>
              </a:extLst>
            </p:cNvPr>
            <p:cNvCxnSpPr>
              <a:stCxn id="11" idx="1"/>
            </p:cNvCxnSpPr>
            <p:nvPr/>
          </p:nvCxnSpPr>
          <p:spPr>
            <a:xfrm flipH="1" flipV="1">
              <a:off x="1519266" y="3720731"/>
              <a:ext cx="560356" cy="3386"/>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5007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Selection (Multiplexing)</a:t>
            </a:r>
          </a:p>
        </p:txBody>
      </p:sp>
      <p:pic>
        <p:nvPicPr>
          <p:cNvPr id="4" name="Picture 3"/>
          <p:cNvPicPr>
            <a:picLocks noChangeAspect="1"/>
          </p:cNvPicPr>
          <p:nvPr/>
        </p:nvPicPr>
        <p:blipFill>
          <a:blip r:embed="rId2"/>
          <a:stretch>
            <a:fillRect/>
          </a:stretch>
        </p:blipFill>
        <p:spPr>
          <a:xfrm>
            <a:off x="1341489" y="4699589"/>
            <a:ext cx="2751601" cy="1612764"/>
          </a:xfrm>
          <a:prstGeom prst="rect">
            <a:avLst/>
          </a:prstGeom>
        </p:spPr>
      </p:pic>
      <p:sp>
        <p:nvSpPr>
          <p:cNvPr id="6" name="Content Placeholder 5"/>
          <p:cNvSpPr>
            <a:spLocks noGrp="1"/>
          </p:cNvSpPr>
          <p:nvPr>
            <p:ph sz="quarter" idx="1"/>
          </p:nvPr>
        </p:nvSpPr>
        <p:spPr/>
        <p:txBody>
          <a:bodyPr/>
          <a:lstStyle/>
          <a:p>
            <a:r>
              <a:rPr lang="en-US" dirty="0"/>
              <a:t>Multiple signals to measure with only one chosen for display</a:t>
            </a:r>
          </a:p>
          <a:p>
            <a:pPr lvl="1"/>
            <a:r>
              <a:rPr lang="en-US" dirty="0"/>
              <a:t>Example: ECG</a:t>
            </a:r>
          </a:p>
          <a:p>
            <a:r>
              <a:rPr lang="en-US" dirty="0"/>
              <a:t>Analog multiplexer (MUX) device allows desired signal to be selected from multiple inputs for further processing</a:t>
            </a:r>
          </a:p>
          <a:p>
            <a:pPr lvl="1"/>
            <a:r>
              <a:rPr lang="en-US" dirty="0"/>
              <a:t>Example: 4051 8-Channel MUX/</a:t>
            </a:r>
            <a:r>
              <a:rPr lang="en-US" dirty="0" err="1"/>
              <a:t>DeMUX</a:t>
            </a:r>
            <a:endParaRPr lang="en-US"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503" y="4001406"/>
            <a:ext cx="5384800" cy="2527300"/>
          </a:xfrm>
          <a:prstGeom prst="rect">
            <a:avLst/>
          </a:prstGeom>
        </p:spPr>
      </p:pic>
    </p:spTree>
    <p:extLst>
      <p:ext uri="{BB962C8B-B14F-4D97-AF65-F5344CB8AC3E}">
        <p14:creationId xmlns:p14="http://schemas.microsoft.com/office/powerpoint/2010/main" val="412527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Signal Conditioning (Analog Front-End)</a:t>
            </a:r>
          </a:p>
        </p:txBody>
      </p:sp>
      <p:sp>
        <p:nvSpPr>
          <p:cNvPr id="3" name="Content Placeholder 2">
            <a:extLst>
              <a:ext uri="{FF2B5EF4-FFF2-40B4-BE49-F238E27FC236}">
                <a16:creationId xmlns:a16="http://schemas.microsoft.com/office/drawing/2014/main" id="{FCF84967-ED5B-45FD-8F9F-204E7948FCE4}"/>
              </a:ext>
            </a:extLst>
          </p:cNvPr>
          <p:cNvSpPr>
            <a:spLocks noGrp="1"/>
          </p:cNvSpPr>
          <p:nvPr>
            <p:ph sz="quarter" idx="1"/>
          </p:nvPr>
        </p:nvSpPr>
        <p:spPr>
          <a:xfrm>
            <a:off x="816864" y="1600200"/>
            <a:ext cx="4678201" cy="4495800"/>
          </a:xfrm>
        </p:spPr>
        <p:txBody>
          <a:bodyPr/>
          <a:lstStyle/>
          <a:p>
            <a:r>
              <a:rPr lang="en-US" dirty="0" err="1"/>
              <a:t>Biosignals</a:t>
            </a:r>
            <a:r>
              <a:rPr lang="en-US" dirty="0"/>
              <a:t> are very weak</a:t>
            </a:r>
          </a:p>
          <a:p>
            <a:pPr lvl="1"/>
            <a:r>
              <a:rPr lang="en-US" dirty="0"/>
              <a:t>Very low amplitude</a:t>
            </a:r>
          </a:p>
          <a:p>
            <a:pPr lvl="1"/>
            <a:r>
              <a:rPr lang="en-US" dirty="0"/>
              <a:t>Very High output impedance</a:t>
            </a:r>
          </a:p>
          <a:p>
            <a:r>
              <a:rPr lang="en-US" dirty="0" err="1"/>
              <a:t>Biosignals</a:t>
            </a:r>
            <a:r>
              <a:rPr lang="en-US" dirty="0"/>
              <a:t> are differential</a:t>
            </a:r>
          </a:p>
          <a:p>
            <a:pPr lvl="1"/>
            <a:r>
              <a:rPr lang="en-US" dirty="0"/>
              <a:t>Instrumentation amplifier is required</a:t>
            </a:r>
          </a:p>
          <a:p>
            <a:endParaRPr lang="en-US" dirty="0"/>
          </a:p>
        </p:txBody>
      </p:sp>
      <p:pic>
        <p:nvPicPr>
          <p:cNvPr id="5" name="Content Placeholder 3">
            <a:extLst>
              <a:ext uri="{FF2B5EF4-FFF2-40B4-BE49-F238E27FC236}">
                <a16:creationId xmlns:a16="http://schemas.microsoft.com/office/drawing/2014/main" id="{50EB4452-F7A4-4C89-B053-90EBF2DABD6E}"/>
              </a:ext>
            </a:extLst>
          </p:cNvPr>
          <p:cNvPicPr>
            <a:picLocks noChangeAspect="1"/>
          </p:cNvPicPr>
          <p:nvPr/>
        </p:nvPicPr>
        <p:blipFill>
          <a:blip r:embed="rId3"/>
          <a:stretch>
            <a:fillRect/>
          </a:stretch>
        </p:blipFill>
        <p:spPr>
          <a:xfrm>
            <a:off x="5495065" y="1600200"/>
            <a:ext cx="6566350" cy="5076957"/>
          </a:xfrm>
          <a:prstGeom prst="rect">
            <a:avLst/>
          </a:prstGeom>
          <a:ln>
            <a:solidFill>
              <a:schemeClr val="accent1"/>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769357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Physiology</a:t>
            </a:r>
          </a:p>
        </p:txBody>
      </p:sp>
      <p:sp>
        <p:nvSpPr>
          <p:cNvPr id="3" name="Content Placeholder 2"/>
          <p:cNvSpPr>
            <a:spLocks noGrp="1"/>
          </p:cNvSpPr>
          <p:nvPr>
            <p:ph sz="quarter" idx="1"/>
          </p:nvPr>
        </p:nvSpPr>
        <p:spPr/>
        <p:txBody>
          <a:bodyPr>
            <a:normAutofit/>
          </a:bodyPr>
          <a:lstStyle/>
          <a:p>
            <a:r>
              <a:rPr lang="en-US" dirty="0"/>
              <a:t>Heart is a synchronized double pump</a:t>
            </a:r>
          </a:p>
          <a:p>
            <a:pPr lvl="1"/>
            <a:r>
              <a:rPr lang="en-US" dirty="0"/>
              <a:t>Right part pumps blood with low O</a:t>
            </a:r>
            <a:r>
              <a:rPr lang="en-US" baseline="-25000" dirty="0"/>
              <a:t>2</a:t>
            </a:r>
            <a:r>
              <a:rPr lang="en-US" dirty="0"/>
              <a:t> and high CO</a:t>
            </a:r>
            <a:r>
              <a:rPr lang="en-US" baseline="-25000" dirty="0"/>
              <a:t>2</a:t>
            </a:r>
            <a:r>
              <a:rPr lang="en-US" dirty="0"/>
              <a:t> to lungs</a:t>
            </a:r>
          </a:p>
          <a:p>
            <a:pPr lvl="1"/>
            <a:r>
              <a:rPr lang="en-US" dirty="0"/>
              <a:t>Left part pumps blood with high O</a:t>
            </a:r>
            <a:r>
              <a:rPr lang="en-US" baseline="-25000" dirty="0"/>
              <a:t>2</a:t>
            </a:r>
            <a:r>
              <a:rPr lang="en-US" dirty="0"/>
              <a:t> and low CO</a:t>
            </a:r>
            <a:r>
              <a:rPr lang="en-US" baseline="-25000" dirty="0"/>
              <a:t>2</a:t>
            </a:r>
            <a:r>
              <a:rPr lang="en-US" dirty="0"/>
              <a:t> to body organs</a:t>
            </a:r>
          </a:p>
          <a:p>
            <a:r>
              <a:rPr lang="en-US" dirty="0"/>
              <a:t>Rhythmic contractions of myocardium are triggered by electrical impulses generated within heart and conducted via special conductive system embedded in myocardium</a:t>
            </a:r>
          </a:p>
          <a:p>
            <a:pPr lvl="1"/>
            <a:r>
              <a:rPr lang="en-US" dirty="0"/>
              <a:t>Thus, heart cells are characterized by rhythmic autonomy or </a:t>
            </a:r>
            <a:r>
              <a:rPr lang="en-US" dirty="0" err="1"/>
              <a:t>autorhythm</a:t>
            </a:r>
            <a:endParaRPr lang="en-US" dirty="0"/>
          </a:p>
        </p:txBody>
      </p:sp>
      <p:pic>
        <p:nvPicPr>
          <p:cNvPr id="4" name="Picture 3"/>
          <p:cNvPicPr>
            <a:picLocks noChangeAspect="1"/>
          </p:cNvPicPr>
          <p:nvPr/>
        </p:nvPicPr>
        <p:blipFill>
          <a:blip r:embed="rId2"/>
          <a:stretch>
            <a:fillRect/>
          </a:stretch>
        </p:blipFill>
        <p:spPr>
          <a:xfrm>
            <a:off x="1819108" y="4202165"/>
            <a:ext cx="3822820" cy="2443844"/>
          </a:xfrm>
          <a:prstGeom prst="rect">
            <a:avLst/>
          </a:prstGeom>
        </p:spPr>
      </p:pic>
      <p:pic>
        <p:nvPicPr>
          <p:cNvPr id="6" name="Picture 5">
            <a:extLst>
              <a:ext uri="{FF2B5EF4-FFF2-40B4-BE49-F238E27FC236}">
                <a16:creationId xmlns:a16="http://schemas.microsoft.com/office/drawing/2014/main" id="{0497E132-C4EC-415A-AA50-11230AE31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172" y="4202165"/>
            <a:ext cx="3209326" cy="2410625"/>
          </a:xfrm>
          <a:prstGeom prst="rect">
            <a:avLst/>
          </a:prstGeom>
        </p:spPr>
      </p:pic>
    </p:spTree>
    <p:extLst>
      <p:ext uri="{BB962C8B-B14F-4D97-AF65-F5344CB8AC3E}">
        <p14:creationId xmlns:p14="http://schemas.microsoft.com/office/powerpoint/2010/main" val="1837703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Analysis of ECG Analog Front End</a:t>
            </a:r>
          </a:p>
        </p:txBody>
      </p:sp>
      <p:sp>
        <p:nvSpPr>
          <p:cNvPr id="3" name="Content Placeholder 2"/>
          <p:cNvSpPr>
            <a:spLocks noGrp="1"/>
          </p:cNvSpPr>
          <p:nvPr>
            <p:ph sz="quarter" idx="1"/>
          </p:nvPr>
        </p:nvSpPr>
        <p:spPr>
          <a:xfrm>
            <a:off x="492249" y="1600200"/>
            <a:ext cx="7227398" cy="5029200"/>
          </a:xfrm>
        </p:spPr>
        <p:txBody>
          <a:bodyPr>
            <a:normAutofit fontScale="92500" lnSpcReduction="20000"/>
          </a:bodyPr>
          <a:lstStyle/>
          <a:p>
            <a:r>
              <a:rPr lang="en-US" dirty="0"/>
              <a:t>R</a:t>
            </a:r>
            <a:r>
              <a:rPr lang="en-US" baseline="-25000" dirty="0"/>
              <a:t>S1</a:t>
            </a:r>
            <a:r>
              <a:rPr lang="en-US" dirty="0"/>
              <a:t> and R</a:t>
            </a:r>
            <a:r>
              <a:rPr lang="en-US" baseline="-25000" dirty="0"/>
              <a:t>S2</a:t>
            </a:r>
            <a:r>
              <a:rPr lang="en-US" dirty="0"/>
              <a:t> are protection resistors</a:t>
            </a:r>
          </a:p>
          <a:p>
            <a:r>
              <a:rPr lang="en-US" dirty="0"/>
              <a:t>FS are voltage-limiting devices which limit input to amplifier</a:t>
            </a:r>
          </a:p>
          <a:p>
            <a:r>
              <a:rPr lang="en-US" dirty="0"/>
              <a:t>Diodes limit power supply to operating voltage</a:t>
            </a:r>
          </a:p>
          <a:p>
            <a:r>
              <a:rPr lang="en-US" dirty="0"/>
              <a:t>R</a:t>
            </a:r>
            <a:r>
              <a:rPr lang="en-US" baseline="-25000" dirty="0"/>
              <a:t>S1</a:t>
            </a:r>
            <a:r>
              <a:rPr lang="en-US" dirty="0"/>
              <a:t> and C</a:t>
            </a:r>
            <a:r>
              <a:rPr lang="en-US" baseline="-25000" dirty="0"/>
              <a:t>TP</a:t>
            </a:r>
            <a:r>
              <a:rPr lang="en-US" dirty="0"/>
              <a:t> constitute low pass filter eliminating higher noise frequencies induced via the cables</a:t>
            </a:r>
          </a:p>
          <a:p>
            <a:r>
              <a:rPr lang="en-US" dirty="0"/>
              <a:t>RE provides pathway for bias currents of amplifiers</a:t>
            </a:r>
          </a:p>
          <a:p>
            <a:r>
              <a:rPr lang="en-US" dirty="0"/>
              <a:t>Common-mode rejection of the circuit is adjusted by P</a:t>
            </a:r>
            <a:r>
              <a:rPr lang="en-US" baseline="-25000" dirty="0"/>
              <a:t>2</a:t>
            </a:r>
          </a:p>
          <a:p>
            <a:r>
              <a:rPr lang="en-US" dirty="0"/>
              <a:t>Active shield: Common-mode voltage at point A is connected to shield of cables to reduce effective cable capacitance and may reduce sensitivity of cables to motion artifacts</a:t>
            </a:r>
          </a:p>
          <a:p>
            <a:r>
              <a:rPr lang="en-US" dirty="0"/>
              <a:t>Active right leg: voltage at point A is also used to influence common-mode voltage itself where amplifier inverts and amplifies it before it is fed back via right leg to body compensating origin of common-mode voltage (e.g., coupling from power line) and also avoids direct connection of patient to ground, which is forbidden for safety</a:t>
            </a:r>
          </a:p>
          <a:p>
            <a:endParaRPr lang="en-US" dirty="0"/>
          </a:p>
          <a:p>
            <a:endParaRPr lang="en-US" dirty="0"/>
          </a:p>
          <a:p>
            <a:endParaRPr lang="en-US" dirty="0"/>
          </a:p>
        </p:txBody>
      </p:sp>
      <p:pic>
        <p:nvPicPr>
          <p:cNvPr id="6" name="Content Placeholder 3">
            <a:extLst>
              <a:ext uri="{FF2B5EF4-FFF2-40B4-BE49-F238E27FC236}">
                <a16:creationId xmlns:a16="http://schemas.microsoft.com/office/drawing/2014/main" id="{1A9A55B7-13D1-483A-8958-C57EC572F0C4}"/>
              </a:ext>
            </a:extLst>
          </p:cNvPr>
          <p:cNvPicPr>
            <a:picLocks noChangeAspect="1"/>
          </p:cNvPicPr>
          <p:nvPr/>
        </p:nvPicPr>
        <p:blipFill>
          <a:blip r:embed="rId2"/>
          <a:stretch>
            <a:fillRect/>
          </a:stretch>
        </p:blipFill>
        <p:spPr>
          <a:xfrm>
            <a:off x="7859401" y="2417884"/>
            <a:ext cx="4332599" cy="3349870"/>
          </a:xfrm>
          <a:prstGeom prst="rect">
            <a:avLst/>
          </a:prstGeom>
          <a:ln>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144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Isolation breaks ohmic continuity between patient and AC mains</a:t>
            </a:r>
          </a:p>
          <a:p>
            <a:pPr lvl="1"/>
            <a:r>
              <a:rPr lang="en-US" dirty="0"/>
              <a:t>Requirement: isolation of both signal and DC power supply and ground  </a:t>
            </a:r>
          </a:p>
          <a:p>
            <a:pPr lvl="1"/>
            <a:endParaRPr lang="en-US" dirty="0"/>
          </a:p>
          <a:p>
            <a:pPr lvl="1"/>
            <a:endParaRPr lang="en-US" dirty="0"/>
          </a:p>
          <a:p>
            <a:r>
              <a:rPr lang="en-US" dirty="0"/>
              <a:t>Transformer isolation</a:t>
            </a:r>
          </a:p>
          <a:p>
            <a:endParaRPr lang="en-US" dirty="0"/>
          </a:p>
          <a:p>
            <a:endParaRPr lang="en-US" dirty="0"/>
          </a:p>
          <a:p>
            <a:endParaRPr lang="en-US" dirty="0"/>
          </a:p>
          <a:p>
            <a:r>
              <a:rPr lang="en-US" dirty="0"/>
              <a:t>Optical isolation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4271" y="2830459"/>
            <a:ext cx="1556657" cy="1556657"/>
          </a:xfrm>
          <a:prstGeom prst="rect">
            <a:avLst/>
          </a:prstGeom>
        </p:spPr>
      </p:pic>
      <p:sp>
        <p:nvSpPr>
          <p:cNvPr id="2" name="Title 1"/>
          <p:cNvSpPr>
            <a:spLocks noGrp="1"/>
          </p:cNvSpPr>
          <p:nvPr>
            <p:ph type="title"/>
          </p:nvPr>
        </p:nvSpPr>
        <p:spPr/>
        <p:txBody>
          <a:bodyPr/>
          <a:lstStyle/>
          <a:p>
            <a:r>
              <a:rPr lang="en-US"/>
              <a:t>Signal Isolation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64" y="2713633"/>
            <a:ext cx="3905530" cy="1790311"/>
          </a:xfrm>
          <a:prstGeom prst="rect">
            <a:avLst/>
          </a:prstGeom>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708" y="4629831"/>
            <a:ext cx="2481428" cy="212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OPTOCOUPLER SCHMITT-TRIG 6-DIP | H11L3M-ND | H11L3M | Digi-Key Cor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173882"/>
            <a:ext cx="1216026" cy="121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417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Electric Fields Artifacts</a:t>
            </a:r>
          </a:p>
        </p:txBody>
      </p:sp>
      <p:sp>
        <p:nvSpPr>
          <p:cNvPr id="3" name="Content Placeholder 2"/>
          <p:cNvSpPr>
            <a:spLocks noGrp="1"/>
          </p:cNvSpPr>
          <p:nvPr>
            <p:ph sz="quarter" idx="1"/>
          </p:nvPr>
        </p:nvSpPr>
        <p:spPr/>
        <p:txBody>
          <a:bodyPr>
            <a:normAutofit/>
          </a:bodyPr>
          <a:lstStyle/>
          <a:p>
            <a:r>
              <a:rPr lang="en-US" dirty="0"/>
              <a:t>Electric field coupling from nearby power lines to body is frequent cause of unwanted common-mode voltage</a:t>
            </a:r>
          </a:p>
          <a:p>
            <a:pPr lvl="1"/>
            <a:r>
              <a:rPr lang="en-US" dirty="0"/>
              <a:t>Common-mode voltages UG &gt;100 mV possible with 220–240 V power lines – underlines necessity of common-mode rejection in amplifiers</a:t>
            </a:r>
          </a:p>
          <a:p>
            <a:pPr lvl="1"/>
            <a:r>
              <a:rPr lang="en-US" dirty="0"/>
              <a:t>Unbalance of electrode contact impedances and existence of common-mode voltage generate differential 50/60 Hz disturbance inputs UD to biopotential amplifier</a:t>
            </a:r>
          </a:p>
          <a:p>
            <a:r>
              <a:rPr lang="en-US" dirty="0"/>
              <a:t>Minimize by:</a:t>
            </a:r>
          </a:p>
          <a:p>
            <a:pPr lvl="1"/>
            <a:r>
              <a:rPr lang="en-US" dirty="0"/>
              <a:t>High amplifier input impedance</a:t>
            </a:r>
          </a:p>
          <a:p>
            <a:pPr lvl="1"/>
            <a:r>
              <a:rPr lang="en-US" dirty="0"/>
              <a:t>Care with selection and application of electrodes </a:t>
            </a:r>
          </a:p>
          <a:p>
            <a:pPr lvl="2"/>
            <a:r>
              <a:rPr lang="en-US" dirty="0"/>
              <a:t>Cleaning of skin and use of electrode gel to avoid impedance mismatch</a:t>
            </a:r>
          </a:p>
        </p:txBody>
      </p:sp>
      <p:pic>
        <p:nvPicPr>
          <p:cNvPr id="4" name="Picture 3"/>
          <p:cNvPicPr>
            <a:picLocks noChangeAspect="1"/>
          </p:cNvPicPr>
          <p:nvPr/>
        </p:nvPicPr>
        <p:blipFill>
          <a:blip r:embed="rId2"/>
          <a:stretch>
            <a:fillRect/>
          </a:stretch>
        </p:blipFill>
        <p:spPr>
          <a:xfrm>
            <a:off x="8740582" y="3600596"/>
            <a:ext cx="3181452" cy="3124598"/>
          </a:xfrm>
          <a:prstGeom prst="rect">
            <a:avLst/>
          </a:prstGeom>
        </p:spPr>
      </p:pic>
    </p:spTree>
    <p:extLst>
      <p:ext uri="{BB962C8B-B14F-4D97-AF65-F5344CB8AC3E}">
        <p14:creationId xmlns:p14="http://schemas.microsoft.com/office/powerpoint/2010/main" val="214860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Electromagnetic Fields Artifacts</a:t>
            </a:r>
            <a:endParaRPr lang="en-US" dirty="0"/>
          </a:p>
        </p:txBody>
      </p:sp>
      <p:sp>
        <p:nvSpPr>
          <p:cNvPr id="3" name="Content Placeholder 2"/>
          <p:cNvSpPr>
            <a:spLocks noGrp="1"/>
          </p:cNvSpPr>
          <p:nvPr>
            <p:ph sz="quarter" idx="1"/>
          </p:nvPr>
        </p:nvSpPr>
        <p:spPr/>
        <p:txBody>
          <a:bodyPr/>
          <a:lstStyle/>
          <a:p>
            <a:r>
              <a:rPr lang="en-US" dirty="0"/>
              <a:t>Alternating magnetic fields from power lines and from high frequency sources (e.g., communication or therapeutic devices) induce parasitic currents </a:t>
            </a:r>
          </a:p>
          <a:p>
            <a:pPr lvl="1"/>
            <a:r>
              <a:rPr lang="en-US" dirty="0"/>
              <a:t>In combination with imbalanced impedances result in unwanted differential inputs  </a:t>
            </a:r>
          </a:p>
          <a:p>
            <a:r>
              <a:rPr lang="en-US" dirty="0"/>
              <a:t>Minimize by:</a:t>
            </a:r>
          </a:p>
          <a:p>
            <a:pPr lvl="1"/>
            <a:r>
              <a:rPr lang="en-US" dirty="0"/>
              <a:t>Wires tightly twisted to avoid aerial effect due to large area inductive loops</a:t>
            </a:r>
          </a:p>
          <a:p>
            <a:pPr lvl="1"/>
            <a:r>
              <a:rPr lang="en-US" dirty="0"/>
              <a:t>Increasing distance from disturbing source</a:t>
            </a:r>
          </a:p>
          <a:p>
            <a:pPr lvl="1"/>
            <a:r>
              <a:rPr lang="en-US" dirty="0"/>
              <a:t>Shielding magnetic fields</a:t>
            </a:r>
          </a:p>
          <a:p>
            <a:pPr lvl="1"/>
            <a:r>
              <a:rPr lang="en-US" dirty="0"/>
              <a:t>Optimally choosing position of patient </a:t>
            </a:r>
          </a:p>
          <a:p>
            <a:pPr lvl="1"/>
            <a:r>
              <a:rPr lang="en-US" dirty="0"/>
              <a:t>Optimally choosing orientation of leads</a:t>
            </a:r>
          </a:p>
          <a:p>
            <a:pPr lvl="1"/>
            <a:endParaRPr lang="en-US" dirty="0"/>
          </a:p>
        </p:txBody>
      </p:sp>
      <p:pic>
        <p:nvPicPr>
          <p:cNvPr id="6" name="Picture 5">
            <a:extLst>
              <a:ext uri="{FF2B5EF4-FFF2-40B4-BE49-F238E27FC236}">
                <a16:creationId xmlns:a16="http://schemas.microsoft.com/office/drawing/2014/main" id="{B00D3F42-97D7-4933-AFA6-6D11F69A7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44" y="5562600"/>
            <a:ext cx="6191250" cy="1066800"/>
          </a:xfrm>
          <a:prstGeom prst="rect">
            <a:avLst/>
          </a:prstGeom>
        </p:spPr>
      </p:pic>
      <p:pic>
        <p:nvPicPr>
          <p:cNvPr id="7" name="Picture 6">
            <a:extLst>
              <a:ext uri="{FF2B5EF4-FFF2-40B4-BE49-F238E27FC236}">
                <a16:creationId xmlns:a16="http://schemas.microsoft.com/office/drawing/2014/main" id="{73D394AB-5B9B-4D97-9CE2-69442711D772}"/>
              </a:ext>
            </a:extLst>
          </p:cNvPr>
          <p:cNvPicPr>
            <a:picLocks noChangeAspect="1"/>
          </p:cNvPicPr>
          <p:nvPr/>
        </p:nvPicPr>
        <p:blipFill>
          <a:blip r:embed="rId3"/>
          <a:stretch>
            <a:fillRect/>
          </a:stretch>
        </p:blipFill>
        <p:spPr>
          <a:xfrm>
            <a:off x="8540058" y="3736730"/>
            <a:ext cx="3651942" cy="3121269"/>
          </a:xfrm>
          <a:prstGeom prst="rect">
            <a:avLst/>
          </a:prstGeom>
        </p:spPr>
      </p:pic>
    </p:spTree>
    <p:extLst>
      <p:ext uri="{BB962C8B-B14F-4D97-AF65-F5344CB8AC3E}">
        <p14:creationId xmlns:p14="http://schemas.microsoft.com/office/powerpoint/2010/main" val="1401328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Motion Artifacts</a:t>
            </a:r>
            <a:endParaRPr lang="en-US" dirty="0"/>
          </a:p>
        </p:txBody>
      </p:sp>
      <p:sp>
        <p:nvSpPr>
          <p:cNvPr id="3" name="Content Placeholder 2"/>
          <p:cNvSpPr>
            <a:spLocks noGrp="1"/>
          </p:cNvSpPr>
          <p:nvPr>
            <p:ph sz="quarter" idx="1"/>
          </p:nvPr>
        </p:nvSpPr>
        <p:spPr>
          <a:xfrm>
            <a:off x="816864" y="1600200"/>
            <a:ext cx="8353262" cy="4495800"/>
          </a:xfrm>
        </p:spPr>
        <p:txBody>
          <a:bodyPr/>
          <a:lstStyle/>
          <a:p>
            <a:r>
              <a:rPr lang="en-US" dirty="0"/>
              <a:t>Artifacts are largely due to deformation of skin under electrode</a:t>
            </a:r>
          </a:p>
          <a:p>
            <a:r>
              <a:rPr lang="en-US" dirty="0"/>
              <a:t>Minimize by:</a:t>
            </a:r>
          </a:p>
          <a:p>
            <a:pPr lvl="1"/>
            <a:r>
              <a:rPr lang="en-US" dirty="0"/>
              <a:t>Nonpolarizable Ag–AgCl electrodes with low stable contact potentials</a:t>
            </a:r>
          </a:p>
          <a:p>
            <a:pPr lvl="1"/>
            <a:r>
              <a:rPr lang="en-US" dirty="0"/>
              <a:t>Electrode gel to minimize skin impedance and stabilize skin potential</a:t>
            </a:r>
          </a:p>
          <a:p>
            <a:pPr lvl="1"/>
            <a:r>
              <a:rPr lang="en-US" dirty="0"/>
              <a:t>Use of amplifiers with input current &lt;10 </a:t>
            </a:r>
            <a:r>
              <a:rPr lang="en-US" dirty="0" err="1"/>
              <a:t>pA</a:t>
            </a:r>
            <a:endParaRPr lang="en-US" dirty="0"/>
          </a:p>
          <a:p>
            <a:pPr lvl="1"/>
            <a:r>
              <a:rPr lang="en-US" dirty="0"/>
              <a:t>Use of lightweight connections, leads, and wires  </a:t>
            </a:r>
          </a:p>
          <a:p>
            <a:pPr lvl="1"/>
            <a:r>
              <a:rPr lang="en-US" dirty="0"/>
              <a:t>Restricting patient movement</a:t>
            </a:r>
          </a:p>
          <a:p>
            <a:pPr lvl="2"/>
            <a:r>
              <a:rPr lang="en-US" dirty="0"/>
              <a:t>If necessary, for short-term diagnostic applications, ask resting </a:t>
            </a:r>
          </a:p>
          <a:p>
            <a:pPr marL="685800" lvl="2" indent="0">
              <a:buNone/>
            </a:pPr>
            <a:r>
              <a:rPr lang="en-US" dirty="0"/>
              <a:t>   patient to stop breathing for a few seconds during measurement</a:t>
            </a:r>
          </a:p>
        </p:txBody>
      </p:sp>
      <p:pic>
        <p:nvPicPr>
          <p:cNvPr id="5" name="Picture 4" descr="Chart&#10;&#10;Description automatically generated">
            <a:extLst>
              <a:ext uri="{FF2B5EF4-FFF2-40B4-BE49-F238E27FC236}">
                <a16:creationId xmlns:a16="http://schemas.microsoft.com/office/drawing/2014/main" id="{A6DFFC2F-9462-4ECC-B9C3-321CF698A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772" y="4703886"/>
            <a:ext cx="4308228" cy="2154114"/>
          </a:xfrm>
          <a:prstGeom prst="rect">
            <a:avLst/>
          </a:prstGeom>
        </p:spPr>
      </p:pic>
    </p:spTree>
    <p:extLst>
      <p:ext uri="{BB962C8B-B14F-4D97-AF65-F5344CB8AC3E}">
        <p14:creationId xmlns:p14="http://schemas.microsoft.com/office/powerpoint/2010/main" val="4174824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Resistor Noise</a:t>
            </a:r>
          </a:p>
        </p:txBody>
      </p:sp>
      <p:sp>
        <p:nvSpPr>
          <p:cNvPr id="3" name="Content Placeholder 2"/>
          <p:cNvSpPr>
            <a:spLocks noGrp="1"/>
          </p:cNvSpPr>
          <p:nvPr>
            <p:ph sz="quarter" idx="1"/>
          </p:nvPr>
        </p:nvSpPr>
        <p:spPr/>
        <p:txBody>
          <a:bodyPr/>
          <a:lstStyle/>
          <a:p>
            <a:r>
              <a:rPr lang="en-US" dirty="0"/>
              <a:t>All resistors between </a:t>
            </a:r>
            <a:r>
              <a:rPr lang="en-US" dirty="0" err="1"/>
              <a:t>biosignal</a:t>
            </a:r>
            <a:r>
              <a:rPr lang="en-US" dirty="0"/>
              <a:t> source and instrumentation amplifier contribute to noise</a:t>
            </a:r>
          </a:p>
          <a:p>
            <a:pPr lvl="1"/>
            <a:r>
              <a:rPr lang="en-US" dirty="0"/>
              <a:t>Amplitude of noise is proportional to square of product of bandwidth and resistor value</a:t>
            </a:r>
          </a:p>
          <a:p>
            <a:r>
              <a:rPr lang="en-US" dirty="0"/>
              <a:t>Amplifier itself may constitute additional noise component</a:t>
            </a:r>
          </a:p>
          <a:p>
            <a:pPr lvl="1"/>
            <a:r>
              <a:rPr lang="en-US" dirty="0"/>
              <a:t>Depends heavily on applied amplifier technology</a:t>
            </a:r>
          </a:p>
          <a:p>
            <a:r>
              <a:rPr lang="en-US" dirty="0"/>
              <a:t>Minimize by:</a:t>
            </a:r>
          </a:p>
          <a:p>
            <a:pPr lvl="1"/>
            <a:r>
              <a:rPr lang="en-US" dirty="0"/>
              <a:t>Larger surface of electrode and use of conductive electrode gel reduce resistances at skin and electrode interface</a:t>
            </a:r>
          </a:p>
          <a:p>
            <a:pPr lvl="1"/>
            <a:r>
              <a:rPr lang="en-US" dirty="0"/>
              <a:t>Use of low noise amplifiers</a:t>
            </a:r>
          </a:p>
        </p:txBody>
      </p:sp>
    </p:spTree>
    <p:extLst>
      <p:ext uri="{BB962C8B-B14F-4D97-AF65-F5344CB8AC3E}">
        <p14:creationId xmlns:p14="http://schemas.microsoft.com/office/powerpoint/2010/main" val="1167331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Interference from Other Biosignals </a:t>
            </a:r>
            <a:endParaRPr lang="en-US" dirty="0"/>
          </a:p>
        </p:txBody>
      </p:sp>
      <p:sp>
        <p:nvSpPr>
          <p:cNvPr id="3" name="Content Placeholder 2"/>
          <p:cNvSpPr>
            <a:spLocks noGrp="1"/>
          </p:cNvSpPr>
          <p:nvPr>
            <p:ph sz="quarter" idx="1"/>
          </p:nvPr>
        </p:nvSpPr>
        <p:spPr>
          <a:xfrm>
            <a:off x="816864" y="1600200"/>
            <a:ext cx="6794427" cy="4495800"/>
          </a:xfrm>
        </p:spPr>
        <p:txBody>
          <a:bodyPr/>
          <a:lstStyle/>
          <a:p>
            <a:r>
              <a:rPr lang="en-US" dirty="0"/>
              <a:t>Electrical signals underlying muscle activity (EMG) can disturb ECG as muscles are generally located near ECG recording electrodes</a:t>
            </a:r>
          </a:p>
          <a:p>
            <a:pPr lvl="1"/>
            <a:r>
              <a:rPr lang="en-US" dirty="0"/>
              <a:t>If possible, patient should not move and should be relaxed during ECG</a:t>
            </a:r>
          </a:p>
          <a:p>
            <a:pPr lvl="1"/>
            <a:r>
              <a:rPr lang="en-US" dirty="0"/>
              <a:t>If patient movement is required or unavoidable, great care should be taken to choose electrode positions that are minimally influenced by muscle movement</a:t>
            </a:r>
          </a:p>
          <a:p>
            <a:r>
              <a:rPr lang="en-US" dirty="0"/>
              <a:t>Elimination of EMG-components may be achieved by adequate filtering</a:t>
            </a:r>
          </a:p>
          <a:p>
            <a:pPr lvl="1"/>
            <a:r>
              <a:rPr lang="en-US" dirty="0"/>
              <a:t>ECG and EMG bandwidths overlap: such filtering can remove important ECG features</a:t>
            </a:r>
          </a:p>
        </p:txBody>
      </p:sp>
      <p:pic>
        <p:nvPicPr>
          <p:cNvPr id="4" name="Picture 3"/>
          <p:cNvPicPr>
            <a:picLocks noChangeAspect="1"/>
          </p:cNvPicPr>
          <p:nvPr/>
        </p:nvPicPr>
        <p:blipFill>
          <a:blip r:embed="rId2"/>
          <a:stretch>
            <a:fillRect/>
          </a:stretch>
        </p:blipFill>
        <p:spPr>
          <a:xfrm>
            <a:off x="7837599" y="3112477"/>
            <a:ext cx="4284819" cy="3711361"/>
          </a:xfrm>
          <a:prstGeom prst="rect">
            <a:avLst/>
          </a:prstGeom>
        </p:spPr>
      </p:pic>
      <p:pic>
        <p:nvPicPr>
          <p:cNvPr id="6" name="Picture 5" descr="Timeline&#10;&#10;Description automatically generated with medium confidence">
            <a:extLst>
              <a:ext uri="{FF2B5EF4-FFF2-40B4-BE49-F238E27FC236}">
                <a16:creationId xmlns:a16="http://schemas.microsoft.com/office/drawing/2014/main" id="{5F184EDE-1581-49D7-82C2-21F4AFFBB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9938" y="1627652"/>
            <a:ext cx="3748456" cy="1484825"/>
          </a:xfrm>
          <a:prstGeom prst="rect">
            <a:avLst/>
          </a:prstGeom>
        </p:spPr>
      </p:pic>
    </p:spTree>
    <p:extLst>
      <p:ext uri="{BB962C8B-B14F-4D97-AF65-F5344CB8AC3E}">
        <p14:creationId xmlns:p14="http://schemas.microsoft.com/office/powerpoint/2010/main" val="725658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1E41-A71E-4072-B0FC-BF8AAEB70859}"/>
              </a:ext>
            </a:extLst>
          </p:cNvPr>
          <p:cNvSpPr>
            <a:spLocks noGrp="1"/>
          </p:cNvSpPr>
          <p:nvPr>
            <p:ph type="title"/>
          </p:nvPr>
        </p:nvSpPr>
        <p:spPr/>
        <p:txBody>
          <a:bodyPr>
            <a:normAutofit/>
          </a:bodyPr>
          <a:lstStyle/>
          <a:p>
            <a:r>
              <a:rPr lang="en-US" dirty="0"/>
              <a:t>ECG in Context of Cardiovascular Monitoring </a:t>
            </a:r>
          </a:p>
        </p:txBody>
      </p:sp>
      <p:sp>
        <p:nvSpPr>
          <p:cNvPr id="3" name="Content Placeholder 2">
            <a:extLst>
              <a:ext uri="{FF2B5EF4-FFF2-40B4-BE49-F238E27FC236}">
                <a16:creationId xmlns:a16="http://schemas.microsoft.com/office/drawing/2014/main" id="{C8DA6AD1-DBD7-491E-A3AD-E29342AD7910}"/>
              </a:ext>
            </a:extLst>
          </p:cNvPr>
          <p:cNvSpPr>
            <a:spLocks noGrp="1"/>
          </p:cNvSpPr>
          <p:nvPr>
            <p:ph sz="quarter" idx="1"/>
          </p:nvPr>
        </p:nvSpPr>
        <p:spPr/>
        <p:txBody>
          <a:bodyPr/>
          <a:lstStyle/>
          <a:p>
            <a:r>
              <a:rPr lang="en-US"/>
              <a:t>ECG provides information about electrical activity in the heart</a:t>
            </a:r>
          </a:p>
          <a:p>
            <a:pPr lvl="1"/>
            <a:r>
              <a:rPr lang="en-US"/>
              <a:t>No direct information about pumping capacity (mechanical cardiac function)</a:t>
            </a:r>
          </a:p>
          <a:p>
            <a:endParaRPr lang="en-US" dirty="0"/>
          </a:p>
        </p:txBody>
      </p:sp>
      <p:pic>
        <p:nvPicPr>
          <p:cNvPr id="4" name="Picture 2">
            <a:extLst>
              <a:ext uri="{FF2B5EF4-FFF2-40B4-BE49-F238E27FC236}">
                <a16:creationId xmlns:a16="http://schemas.microsoft.com/office/drawing/2014/main" id="{4A10779E-16CD-4BEC-BA7D-5258190C8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130" y="2518944"/>
            <a:ext cx="6977740" cy="431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26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Assignment</a:t>
            </a:r>
          </a:p>
        </p:txBody>
      </p:sp>
      <p:sp>
        <p:nvSpPr>
          <p:cNvPr id="3" name="Content Placeholder 2"/>
          <p:cNvSpPr>
            <a:spLocks noGrp="1"/>
          </p:cNvSpPr>
          <p:nvPr>
            <p:ph sz="quarter" idx="1"/>
          </p:nvPr>
        </p:nvSpPr>
        <p:spPr/>
        <p:txBody>
          <a:bodyPr/>
          <a:lstStyle/>
          <a:p>
            <a:r>
              <a:rPr lang="en-US" dirty="0"/>
              <a:t>Read Chapter 5.02 of </a:t>
            </a:r>
            <a:r>
              <a:rPr lang="en-US" i="1" dirty="0"/>
              <a:t>Physics of Physiological Measurements</a:t>
            </a:r>
          </a:p>
          <a:p>
            <a:endParaRPr lang="en-US" dirty="0"/>
          </a:p>
          <a:p>
            <a:endParaRPr lang="en-US"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044939" y="3429000"/>
            <a:ext cx="4147061" cy="2881583"/>
          </a:xfrm>
          <a:prstGeom prst="rect">
            <a:avLst/>
          </a:prstGeom>
        </p:spPr>
      </p:pic>
      <p:sp>
        <p:nvSpPr>
          <p:cNvPr id="2" name="Title 1"/>
          <p:cNvSpPr>
            <a:spLocks noGrp="1"/>
          </p:cNvSpPr>
          <p:nvPr>
            <p:ph type="title"/>
          </p:nvPr>
        </p:nvSpPr>
        <p:spPr>
          <a:xfrm>
            <a:off x="816864" y="228600"/>
            <a:ext cx="10871200" cy="990600"/>
          </a:xfrm>
        </p:spPr>
        <p:txBody>
          <a:bodyPr>
            <a:normAutofit/>
          </a:bodyPr>
          <a:lstStyle/>
          <a:p>
            <a:r>
              <a:rPr lang="en-US"/>
              <a:t>Control by Autonomous Nervous System</a:t>
            </a:r>
            <a:endParaRPr lang="en-US" dirty="0"/>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Autonomous nervous system can be separated into two antagonistic parts: sympathetic and parasympathetic</a:t>
            </a:r>
          </a:p>
          <a:p>
            <a:pPr lvl="1"/>
            <a:r>
              <a:rPr lang="en-US" dirty="0"/>
              <a:t>SA-node, AV-node, and atrial myocardium: controlled by both</a:t>
            </a:r>
          </a:p>
          <a:p>
            <a:pPr lvl="1"/>
            <a:r>
              <a:rPr lang="en-US" dirty="0"/>
              <a:t>Ventricular myocardium: essentially controlled by sympathetic only</a:t>
            </a:r>
          </a:p>
          <a:p>
            <a:r>
              <a:rPr lang="en-US" dirty="0"/>
              <a:t>Sympathetic activation causes:</a:t>
            </a:r>
          </a:p>
          <a:p>
            <a:pPr lvl="1"/>
            <a:r>
              <a:rPr lang="en-US" dirty="0"/>
              <a:t>Positive chronotropic effect at SA-node: increase in heart rate </a:t>
            </a:r>
          </a:p>
          <a:p>
            <a:pPr lvl="1"/>
            <a:r>
              <a:rPr lang="en-US" dirty="0"/>
              <a:t>Positive dromotropic effect at AV-node: shorten conductive delay</a:t>
            </a:r>
          </a:p>
          <a:p>
            <a:pPr lvl="1"/>
            <a:r>
              <a:rPr lang="en-US" dirty="0"/>
              <a:t>Positive inotropic effect: increase contractility in myocardium</a:t>
            </a:r>
          </a:p>
          <a:p>
            <a:r>
              <a:rPr lang="en-US" dirty="0"/>
              <a:t>Parasympathetic activation causes opposite effects</a:t>
            </a:r>
          </a:p>
          <a:p>
            <a:pPr lvl="1"/>
            <a:r>
              <a:rPr lang="en-US" dirty="0"/>
              <a:t>Only atrial myocardium is affected by negative inotropic effect</a:t>
            </a:r>
          </a:p>
          <a:p>
            <a:endParaRPr lang="en-US" dirty="0"/>
          </a:p>
        </p:txBody>
      </p:sp>
    </p:spTree>
    <p:extLst>
      <p:ext uri="{BB962C8B-B14F-4D97-AF65-F5344CB8AC3E}">
        <p14:creationId xmlns:p14="http://schemas.microsoft.com/office/powerpoint/2010/main" val="1369615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Diagnostic Signals: </a:t>
            </a:r>
            <a:r>
              <a:rPr lang="en-US" sz="3200" dirty="0" err="1"/>
              <a:t>Vectorcardiogram</a:t>
            </a:r>
            <a:r>
              <a:rPr lang="en-US" sz="3200" dirty="0"/>
              <a:t> (VCG)</a:t>
            </a:r>
          </a:p>
        </p:txBody>
      </p:sp>
      <p:sp>
        <p:nvSpPr>
          <p:cNvPr id="3" name="Content Placeholder 2"/>
          <p:cNvSpPr>
            <a:spLocks noGrp="1"/>
          </p:cNvSpPr>
          <p:nvPr>
            <p:ph sz="quarter" idx="1"/>
          </p:nvPr>
        </p:nvSpPr>
        <p:spPr/>
        <p:txBody>
          <a:bodyPr>
            <a:normAutofit/>
          </a:bodyPr>
          <a:lstStyle/>
          <a:p>
            <a:r>
              <a:rPr lang="en-US" sz="2000" dirty="0"/>
              <a:t>As excitations spread via fibers in 3D, net magnitude and angle of all electrical excitations in the heart muscle changes</a:t>
            </a:r>
          </a:p>
          <a:p>
            <a:pPr lvl="1"/>
            <a:r>
              <a:rPr lang="en-US" sz="1800" dirty="0"/>
              <a:t>Generates 3D vector trajectory called VCG</a:t>
            </a:r>
          </a:p>
          <a:p>
            <a:r>
              <a:rPr lang="en-US" sz="2000" dirty="0"/>
              <a:t>To record 2D projection of vector loop on given plane, two electrode pairs with their lead direction perpendicular to one another are used</a:t>
            </a:r>
          </a:p>
        </p:txBody>
      </p:sp>
      <p:pic>
        <p:nvPicPr>
          <p:cNvPr id="5" name="Picture 4"/>
          <p:cNvPicPr>
            <a:picLocks noChangeAspect="1"/>
          </p:cNvPicPr>
          <p:nvPr/>
        </p:nvPicPr>
        <p:blipFill>
          <a:blip r:embed="rId2"/>
          <a:stretch>
            <a:fillRect/>
          </a:stretch>
        </p:blipFill>
        <p:spPr>
          <a:xfrm>
            <a:off x="2136649" y="3362512"/>
            <a:ext cx="3840259" cy="3398777"/>
          </a:xfrm>
          <a:prstGeom prst="rect">
            <a:avLst/>
          </a:prstGeom>
        </p:spPr>
      </p:pic>
      <p:pic>
        <p:nvPicPr>
          <p:cNvPr id="6" name="Picture 5">
            <a:extLst>
              <a:ext uri="{FF2B5EF4-FFF2-40B4-BE49-F238E27FC236}">
                <a16:creationId xmlns:a16="http://schemas.microsoft.com/office/drawing/2014/main" id="{7ED5A1CC-E2D9-4D70-BE4C-E1BE4F7B3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132" y="3374234"/>
            <a:ext cx="5798183" cy="3332289"/>
          </a:xfrm>
          <a:prstGeom prst="rect">
            <a:avLst/>
          </a:prstGeom>
        </p:spPr>
      </p:pic>
    </p:spTree>
    <p:extLst>
      <p:ext uri="{BB962C8B-B14F-4D97-AF65-F5344CB8AC3E}">
        <p14:creationId xmlns:p14="http://schemas.microsoft.com/office/powerpoint/2010/main" val="290958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8A796-3D65-4DCB-A61E-8A7BAD56F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112" y="3974500"/>
            <a:ext cx="2833497" cy="2883500"/>
          </a:xfrm>
          <a:prstGeom prst="rect">
            <a:avLst/>
          </a:prstGeom>
        </p:spPr>
      </p:pic>
      <p:pic>
        <p:nvPicPr>
          <p:cNvPr id="4" name="Picture 3"/>
          <p:cNvPicPr>
            <a:picLocks noChangeAspect="1"/>
          </p:cNvPicPr>
          <p:nvPr/>
        </p:nvPicPr>
        <p:blipFill>
          <a:blip r:embed="rId4"/>
          <a:stretch>
            <a:fillRect/>
          </a:stretch>
        </p:blipFill>
        <p:spPr>
          <a:xfrm>
            <a:off x="446505" y="4084988"/>
            <a:ext cx="4651248" cy="2694631"/>
          </a:xfrm>
          <a:prstGeom prst="rect">
            <a:avLst/>
          </a:prstGeom>
        </p:spPr>
      </p:pic>
      <p:sp>
        <p:nvSpPr>
          <p:cNvPr id="2" name="Title 1"/>
          <p:cNvSpPr>
            <a:spLocks noGrp="1"/>
          </p:cNvSpPr>
          <p:nvPr>
            <p:ph type="title"/>
          </p:nvPr>
        </p:nvSpPr>
        <p:spPr/>
        <p:txBody>
          <a:bodyPr/>
          <a:lstStyle/>
          <a:p>
            <a:r>
              <a:rPr lang="en-US" dirty="0"/>
              <a:t>ECG from VCG: ECG Leads</a:t>
            </a:r>
          </a:p>
        </p:txBody>
      </p:sp>
      <p:sp>
        <p:nvSpPr>
          <p:cNvPr id="3" name="Content Placeholder 2"/>
          <p:cNvSpPr>
            <a:spLocks noGrp="1"/>
          </p:cNvSpPr>
          <p:nvPr>
            <p:ph sz="quarter" idx="1"/>
          </p:nvPr>
        </p:nvSpPr>
        <p:spPr/>
        <p:txBody>
          <a:bodyPr/>
          <a:lstStyle/>
          <a:p>
            <a:r>
              <a:rPr lang="en-US" dirty="0"/>
              <a:t>3D VCG can be projected on one axis (lead direction) and represented as a function of time and get ECG</a:t>
            </a:r>
          </a:p>
          <a:p>
            <a:pPr lvl="1"/>
            <a:r>
              <a:rPr lang="en-US" dirty="0"/>
              <a:t>ECG is 1D projection of VCG onto lead direction as a function of time</a:t>
            </a:r>
          </a:p>
          <a:p>
            <a:pPr lvl="1"/>
            <a:r>
              <a:rPr lang="en-US" dirty="0"/>
              <a:t>First loop of VCG (atrial excitation): P-wave in ECG</a:t>
            </a:r>
          </a:p>
          <a:p>
            <a:pPr lvl="1"/>
            <a:r>
              <a:rPr lang="en-US" dirty="0"/>
              <a:t>Second large loop of VCG (ventricular excitation): QRS-complex in ECG</a:t>
            </a:r>
          </a:p>
          <a:p>
            <a:pPr lvl="1"/>
            <a:r>
              <a:rPr lang="en-US" dirty="0"/>
              <a:t>Third loop (repolarization) in VCG: T-wave in ECG</a:t>
            </a:r>
          </a:p>
          <a:p>
            <a:endParaRPr lang="en-US" dirty="0"/>
          </a:p>
        </p:txBody>
      </p:sp>
      <p:pic>
        <p:nvPicPr>
          <p:cNvPr id="6" name="Picture 5">
            <a:extLst>
              <a:ext uri="{FF2B5EF4-FFF2-40B4-BE49-F238E27FC236}">
                <a16:creationId xmlns:a16="http://schemas.microsoft.com/office/drawing/2014/main" id="{04FA4F4F-891A-419C-9698-0D8C883E2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284" y="3952866"/>
            <a:ext cx="3005002" cy="2850702"/>
          </a:xfrm>
          <a:prstGeom prst="rect">
            <a:avLst/>
          </a:prstGeom>
        </p:spPr>
      </p:pic>
    </p:spTree>
    <p:custDataLst>
      <p:tags r:id="rId1"/>
    </p:custDataLst>
    <p:extLst>
      <p:ext uri="{BB962C8B-B14F-4D97-AF65-F5344CB8AC3E}">
        <p14:creationId xmlns:p14="http://schemas.microsoft.com/office/powerpoint/2010/main" val="205155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Diagnostic Information in ECG</a:t>
            </a:r>
            <a:endParaRPr lang="en-US" dirty="0"/>
          </a:p>
        </p:txBody>
      </p:sp>
      <p:sp>
        <p:nvSpPr>
          <p:cNvPr id="3" name="Content Placeholder 2"/>
          <p:cNvSpPr>
            <a:spLocks noGrp="1"/>
          </p:cNvSpPr>
          <p:nvPr>
            <p:ph sz="quarter" idx="1"/>
          </p:nvPr>
        </p:nvSpPr>
        <p:spPr>
          <a:xfrm>
            <a:off x="816864" y="1600200"/>
            <a:ext cx="7647867" cy="4495800"/>
          </a:xfrm>
        </p:spPr>
        <p:txBody>
          <a:bodyPr/>
          <a:lstStyle/>
          <a:p>
            <a:r>
              <a:rPr lang="en-US" dirty="0"/>
              <a:t>Each section in ECG waveform corresponds to particular physiological event</a:t>
            </a:r>
          </a:p>
          <a:p>
            <a:pPr lvl="1"/>
            <a:r>
              <a:rPr lang="en-US" dirty="0"/>
              <a:t>P-wave: atrial excitation</a:t>
            </a:r>
          </a:p>
          <a:p>
            <a:pPr lvl="1"/>
            <a:r>
              <a:rPr lang="en-US" dirty="0"/>
              <a:t>PQ-segment: conduction of excitation to ventricles</a:t>
            </a:r>
          </a:p>
          <a:p>
            <a:pPr lvl="1"/>
            <a:r>
              <a:rPr lang="en-US" dirty="0"/>
              <a:t>QRS-complex: spreading of excitation within ventricles up to complete excitation</a:t>
            </a:r>
          </a:p>
          <a:p>
            <a:pPr lvl="1"/>
            <a:r>
              <a:rPr lang="en-US" dirty="0"/>
              <a:t>ST-segment and T-wave: repolarization of ventricles</a:t>
            </a:r>
          </a:p>
        </p:txBody>
      </p:sp>
      <p:pic>
        <p:nvPicPr>
          <p:cNvPr id="4" name="Picture 3"/>
          <p:cNvPicPr>
            <a:picLocks noChangeAspect="1"/>
          </p:cNvPicPr>
          <p:nvPr/>
        </p:nvPicPr>
        <p:blipFill>
          <a:blip r:embed="rId2"/>
          <a:stretch>
            <a:fillRect/>
          </a:stretch>
        </p:blipFill>
        <p:spPr>
          <a:xfrm>
            <a:off x="8583995" y="1573576"/>
            <a:ext cx="3442542" cy="4887686"/>
          </a:xfrm>
          <a:prstGeom prst="rect">
            <a:avLst/>
          </a:prstGeom>
        </p:spPr>
      </p:pic>
      <p:pic>
        <p:nvPicPr>
          <p:cNvPr id="6" name="Picture 5">
            <a:extLst>
              <a:ext uri="{FF2B5EF4-FFF2-40B4-BE49-F238E27FC236}">
                <a16:creationId xmlns:a16="http://schemas.microsoft.com/office/drawing/2014/main" id="{ADB87EA9-B9D1-4B48-881B-60BEB3D10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640" y="4212522"/>
            <a:ext cx="4809960" cy="2645478"/>
          </a:xfrm>
          <a:prstGeom prst="rect">
            <a:avLst/>
          </a:prstGeom>
        </p:spPr>
      </p:pic>
    </p:spTree>
    <p:extLst>
      <p:ext uri="{BB962C8B-B14F-4D97-AF65-F5344CB8AC3E}">
        <p14:creationId xmlns:p14="http://schemas.microsoft.com/office/powerpoint/2010/main" val="43562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Einthoven Leads (Bipolar Limb Leads)</a:t>
            </a:r>
          </a:p>
        </p:txBody>
      </p:sp>
      <p:sp>
        <p:nvSpPr>
          <p:cNvPr id="3" name="Content Placeholder 2"/>
          <p:cNvSpPr>
            <a:spLocks noGrp="1"/>
          </p:cNvSpPr>
          <p:nvPr>
            <p:ph sz="quarter" idx="1"/>
          </p:nvPr>
        </p:nvSpPr>
        <p:spPr/>
        <p:txBody>
          <a:bodyPr/>
          <a:lstStyle/>
          <a:p>
            <a:r>
              <a:rPr lang="en-US" dirty="0"/>
              <a:t>Positioning two electrodes at transition from thorax to arms (or on wrists) and third one near umbilicus (or on left ankle) yields three recording directions forming triangle in frontal plane of body</a:t>
            </a:r>
          </a:p>
          <a:p>
            <a:pPr lvl="1"/>
            <a:r>
              <a:rPr lang="en-US" dirty="0"/>
              <a:t>Form Einthoven Triangle leads I, II, and III</a:t>
            </a:r>
          </a:p>
          <a:p>
            <a:pPr lvl="1"/>
            <a:r>
              <a:rPr lang="en-US" dirty="0"/>
              <a:t>Additional lead, usually right leg, for grounding purposes</a:t>
            </a:r>
          </a:p>
        </p:txBody>
      </p:sp>
      <p:pic>
        <p:nvPicPr>
          <p:cNvPr id="4" name="Picture 3"/>
          <p:cNvPicPr>
            <a:picLocks noChangeAspect="1"/>
          </p:cNvPicPr>
          <p:nvPr/>
        </p:nvPicPr>
        <p:blipFill>
          <a:blip r:embed="rId2"/>
          <a:stretch>
            <a:fillRect/>
          </a:stretch>
        </p:blipFill>
        <p:spPr>
          <a:xfrm>
            <a:off x="3701412" y="3938954"/>
            <a:ext cx="1660699" cy="2787162"/>
          </a:xfrm>
          <a:prstGeom prst="rect">
            <a:avLst/>
          </a:prstGeom>
        </p:spPr>
      </p:pic>
      <p:pic>
        <p:nvPicPr>
          <p:cNvPr id="7" name="Picture 6">
            <a:extLst>
              <a:ext uri="{FF2B5EF4-FFF2-40B4-BE49-F238E27FC236}">
                <a16:creationId xmlns:a16="http://schemas.microsoft.com/office/drawing/2014/main" id="{84752408-C71C-4D0F-9BE7-812BDA313694}"/>
              </a:ext>
            </a:extLst>
          </p:cNvPr>
          <p:cNvPicPr>
            <a:picLocks noChangeAspect="1"/>
          </p:cNvPicPr>
          <p:nvPr/>
        </p:nvPicPr>
        <p:blipFill>
          <a:blip r:embed="rId3"/>
          <a:stretch>
            <a:fillRect/>
          </a:stretch>
        </p:blipFill>
        <p:spPr>
          <a:xfrm>
            <a:off x="5881007" y="3659497"/>
            <a:ext cx="2566307" cy="3075327"/>
          </a:xfrm>
          <a:prstGeom prst="rect">
            <a:avLst/>
          </a:prstGeom>
        </p:spPr>
      </p:pic>
    </p:spTree>
    <p:extLst>
      <p:ext uri="{BB962C8B-B14F-4D97-AF65-F5344CB8AC3E}">
        <p14:creationId xmlns:p14="http://schemas.microsoft.com/office/powerpoint/2010/main" val="22023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Goldberger Leads (Unipolar Limb Leads)</a:t>
            </a:r>
          </a:p>
        </p:txBody>
      </p:sp>
      <p:sp>
        <p:nvSpPr>
          <p:cNvPr id="3" name="Content Placeholder 2"/>
          <p:cNvSpPr>
            <a:spLocks noGrp="1"/>
          </p:cNvSpPr>
          <p:nvPr>
            <p:ph sz="quarter" idx="1"/>
          </p:nvPr>
        </p:nvSpPr>
        <p:spPr/>
        <p:txBody>
          <a:bodyPr/>
          <a:lstStyle/>
          <a:p>
            <a:r>
              <a:rPr lang="en-US"/>
              <a:t>To ensure easier and more accurate detection of certain pathophysiological conditions, three further limb leads, also in the frontal plane, are often used: Goldberger leads </a:t>
            </a:r>
          </a:p>
          <a:p>
            <a:pPr lvl="1"/>
            <a:r>
              <a:rPr lang="en-US"/>
              <a:t>Obtained by connecting pairs of Einthoven leads via two equal resistors and recording between third Einthoven lead and mid-point of resistors</a:t>
            </a:r>
          </a:p>
          <a:p>
            <a:pPr lvl="1"/>
            <a:r>
              <a:rPr lang="en-US"/>
              <a:t>New leads: aVR (augmented voltage right), aVL (augmented voltage left), and aVF (‘augmented’ voltage foot)</a:t>
            </a:r>
            <a:endParaRPr lang="en-US" dirty="0"/>
          </a:p>
        </p:txBody>
      </p:sp>
      <p:pic>
        <p:nvPicPr>
          <p:cNvPr id="5" name="Picture 4"/>
          <p:cNvPicPr>
            <a:picLocks noChangeAspect="1"/>
          </p:cNvPicPr>
          <p:nvPr/>
        </p:nvPicPr>
        <p:blipFill>
          <a:blip r:embed="rId2"/>
          <a:stretch>
            <a:fillRect/>
          </a:stretch>
        </p:blipFill>
        <p:spPr>
          <a:xfrm>
            <a:off x="2136648" y="4146562"/>
            <a:ext cx="5411100" cy="2672359"/>
          </a:xfrm>
          <a:prstGeom prst="rect">
            <a:avLst/>
          </a:prstGeom>
        </p:spPr>
      </p:pic>
      <p:pic>
        <p:nvPicPr>
          <p:cNvPr id="8" name="Picture 7">
            <a:extLst>
              <a:ext uri="{FF2B5EF4-FFF2-40B4-BE49-F238E27FC236}">
                <a16:creationId xmlns:a16="http://schemas.microsoft.com/office/drawing/2014/main" id="{4E0246BB-3160-4A02-9AC6-5E7C78F9B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337" y="4139500"/>
            <a:ext cx="2957286" cy="2679420"/>
          </a:xfrm>
          <a:prstGeom prst="rect">
            <a:avLst/>
          </a:prstGeom>
        </p:spPr>
      </p:pic>
    </p:spTree>
    <p:extLst>
      <p:ext uri="{BB962C8B-B14F-4D97-AF65-F5344CB8AC3E}">
        <p14:creationId xmlns:p14="http://schemas.microsoft.com/office/powerpoint/2010/main" val="31639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Wilson Leads (Unipolar Chest Leads)</a:t>
            </a:r>
          </a:p>
        </p:txBody>
      </p:sp>
      <p:sp>
        <p:nvSpPr>
          <p:cNvPr id="3" name="Content Placeholder 2"/>
          <p:cNvSpPr>
            <a:spLocks noGrp="1"/>
          </p:cNvSpPr>
          <p:nvPr>
            <p:ph sz="quarter" idx="1"/>
          </p:nvPr>
        </p:nvSpPr>
        <p:spPr/>
        <p:txBody>
          <a:bodyPr>
            <a:normAutofit/>
          </a:bodyPr>
          <a:lstStyle/>
          <a:p>
            <a:r>
              <a:rPr lang="en-US" dirty="0"/>
              <a:t>Six further leads termed V1–V6 are used</a:t>
            </a:r>
          </a:p>
          <a:p>
            <a:pPr lvl="1"/>
            <a:r>
              <a:rPr lang="en-US" dirty="0"/>
              <a:t>Potentials of six definite precordial points on chest surface measured against central reference point, achieved by connecting the three Einthoven electrodes via three identical resistors </a:t>
            </a:r>
          </a:p>
          <a:p>
            <a:pPr lvl="1"/>
            <a:r>
              <a:rPr lang="en-US" dirty="0"/>
              <a:t>Recordings from Wilson leads are in horizontal plane and supplement information from other six frontal leads</a:t>
            </a:r>
          </a:p>
        </p:txBody>
      </p:sp>
      <p:pic>
        <p:nvPicPr>
          <p:cNvPr id="4" name="Picture 3"/>
          <p:cNvPicPr>
            <a:picLocks noChangeAspect="1"/>
          </p:cNvPicPr>
          <p:nvPr/>
        </p:nvPicPr>
        <p:blipFill>
          <a:blip r:embed="rId2"/>
          <a:stretch>
            <a:fillRect/>
          </a:stretch>
        </p:blipFill>
        <p:spPr>
          <a:xfrm>
            <a:off x="3151869" y="3780692"/>
            <a:ext cx="5891848" cy="2998177"/>
          </a:xfrm>
          <a:prstGeom prst="rect">
            <a:avLst/>
          </a:prstGeom>
        </p:spPr>
      </p:pic>
      <p:pic>
        <p:nvPicPr>
          <p:cNvPr id="5" name="Picture 4">
            <a:extLst>
              <a:ext uri="{FF2B5EF4-FFF2-40B4-BE49-F238E27FC236}">
                <a16:creationId xmlns:a16="http://schemas.microsoft.com/office/drawing/2014/main" id="{7AE5DE44-DEF8-4BF9-8881-70E8E40C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227" y="3726265"/>
            <a:ext cx="3249670" cy="3111386"/>
          </a:xfrm>
          <a:prstGeom prst="rect">
            <a:avLst/>
          </a:prstGeom>
        </p:spPr>
      </p:pic>
    </p:spTree>
    <p:extLst>
      <p:ext uri="{BB962C8B-B14F-4D97-AF65-F5344CB8AC3E}">
        <p14:creationId xmlns:p14="http://schemas.microsoft.com/office/powerpoint/2010/main" val="124503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5.5|70.4"/>
</p:tagLst>
</file>

<file path=ppt/tags/tag2.xml><?xml version="1.0" encoding="utf-8"?>
<p:tagLst xmlns:a="http://schemas.openxmlformats.org/drawingml/2006/main" xmlns:r="http://schemas.openxmlformats.org/officeDocument/2006/relationships" xmlns:p="http://schemas.openxmlformats.org/presentationml/2006/main">
  <p:tag name="TIMING" val="|79.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5">
      <a:dk1>
        <a:srgbClr val="FFFFFF"/>
      </a:dk1>
      <a:lt1>
        <a:sysClr val="window" lastClr="FFFFFF"/>
      </a:lt1>
      <a:dk2>
        <a:srgbClr val="FFFFFF"/>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3657</TotalTime>
  <Words>1444</Words>
  <Application>Microsoft Office PowerPoint</Application>
  <PresentationFormat>Widescreen</PresentationFormat>
  <Paragraphs>187</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Tw Cen MT</vt:lpstr>
      <vt:lpstr>Wingdings</vt:lpstr>
      <vt:lpstr>Wingdings 2</vt:lpstr>
      <vt:lpstr>Median</vt:lpstr>
      <vt:lpstr>Electrocardiography (ECG)</vt:lpstr>
      <vt:lpstr>Cardiac Physiology</vt:lpstr>
      <vt:lpstr>Control by Autonomous Nervous System</vt:lpstr>
      <vt:lpstr>Diagnostic Signals: Vectorcardiogram (VCG)</vt:lpstr>
      <vt:lpstr>ECG from VCG: ECG Leads</vt:lpstr>
      <vt:lpstr>Diagnostic Information in ECG</vt:lpstr>
      <vt:lpstr>Einthoven Leads (Bipolar Limb Leads)</vt:lpstr>
      <vt:lpstr>Goldberger Leads (Unipolar Limb Leads)</vt:lpstr>
      <vt:lpstr>Wilson Leads (Unipolar Chest Leads)</vt:lpstr>
      <vt:lpstr>Orthogonal Frank Leads</vt:lpstr>
      <vt:lpstr>Normal ECG from 12 Standard Leads</vt:lpstr>
      <vt:lpstr>ECG Lead Definitions and Color Code</vt:lpstr>
      <vt:lpstr>ECG Leads in Practice</vt:lpstr>
      <vt:lpstr>ECG Electrodes</vt:lpstr>
      <vt:lpstr>Electrode Operation </vt:lpstr>
      <vt:lpstr>Typical ECG Signal Processing Chain</vt:lpstr>
      <vt:lpstr>Protection Circuit</vt:lpstr>
      <vt:lpstr>Signal Selection (Multiplexing)</vt:lpstr>
      <vt:lpstr>Signal Conditioning (Analog Front-End)</vt:lpstr>
      <vt:lpstr>Analysis of ECG Analog Front End</vt:lpstr>
      <vt:lpstr>Signal Isolation</vt:lpstr>
      <vt:lpstr>Electric Fields Artifacts</vt:lpstr>
      <vt:lpstr>Electromagnetic Fields Artifacts</vt:lpstr>
      <vt:lpstr>Motion Artifacts</vt:lpstr>
      <vt:lpstr>Resistor Noise</vt:lpstr>
      <vt:lpstr>Interference from Other Biosignals </vt:lpstr>
      <vt:lpstr>ECG in Context of Cardiovascular Monitoring </vt:lpstr>
      <vt:lpstr>Reading 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Electrocardiography (ECG)</dc:title>
  <dc:creator>Yasser</dc:creator>
  <cp:lastModifiedBy>YASSER MOSTAFA ABRAHEM KADAH</cp:lastModifiedBy>
  <cp:revision>481</cp:revision>
  <dcterms:created xsi:type="dcterms:W3CDTF">2006-08-16T00:00:00Z</dcterms:created>
  <dcterms:modified xsi:type="dcterms:W3CDTF">2021-09-16T16:17:08Z</dcterms:modified>
</cp:coreProperties>
</file>