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86" r:id="rId4"/>
    <p:sldId id="287" r:id="rId5"/>
    <p:sldId id="288" r:id="rId6"/>
    <p:sldId id="289" r:id="rId7"/>
    <p:sldId id="299" r:id="rId8"/>
    <p:sldId id="300" r:id="rId9"/>
    <p:sldId id="301" r:id="rId10"/>
    <p:sldId id="302" r:id="rId11"/>
    <p:sldId id="296" r:id="rId12"/>
    <p:sldId id="290" r:id="rId13"/>
    <p:sldId id="291" r:id="rId14"/>
    <p:sldId id="292" r:id="rId15"/>
    <p:sldId id="293" r:id="rId16"/>
    <p:sldId id="294" r:id="rId17"/>
    <p:sldId id="295" r:id="rId18"/>
    <p:sldId id="303" r:id="rId19"/>
    <p:sldId id="305" r:id="rId20"/>
    <p:sldId id="297" r:id="rId21"/>
    <p:sldId id="298" r:id="rId22"/>
    <p:sldId id="309" r:id="rId23"/>
    <p:sldId id="310" r:id="rId24"/>
    <p:sldId id="308"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solidFill>
                  <a:schemeClr val="accent1">
                    <a:lumMod val="50000"/>
                  </a:schemeClr>
                </a:solidFill>
              </a:defRPr>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D8BD707-D9CF-40AE-B4C6-C98DA3205C09}" type="datetimeFigureOut">
              <a:rPr lang="en-US" smtClean="0"/>
              <a:pPr/>
              <a:t>11/15/2021</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a:solidFill>
                  <a:schemeClr val="accent1">
                    <a:lumMod val="50000"/>
                  </a:schemeClr>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sz="2400">
                <a:solidFill>
                  <a:schemeClr val="bg2">
                    <a:lumMod val="10000"/>
                  </a:schemeClr>
                </a:solidFill>
              </a:defRPr>
            </a:lvl1pPr>
            <a:lvl2pPr>
              <a:defRPr sz="2000">
                <a:solidFill>
                  <a:schemeClr val="accent2">
                    <a:lumMod val="75000"/>
                  </a:schemeClr>
                </a:solidFill>
              </a:defRPr>
            </a:lvl2pPr>
            <a:lvl3pPr>
              <a:defRPr sz="1800">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11/15/2021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11/15/2021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1D8BD707-D9CF-40AE-B4C6-C98DA3205C09}" type="datetimeFigureOut">
              <a:rPr lang="en-US" smtClean="0"/>
              <a:pPr/>
              <a:t>11/15/2021</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11/15/2021</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4038600"/>
            <a:ext cx="8636000" cy="1828800"/>
          </a:xfrm>
        </p:spPr>
        <p:txBody>
          <a:bodyPr>
            <a:normAutofit/>
          </a:bodyPr>
          <a:lstStyle/>
          <a:p>
            <a:r>
              <a:rPr lang="en-US" dirty="0"/>
              <a:t>High-Frequency Surgery</a:t>
            </a:r>
          </a:p>
        </p:txBody>
      </p:sp>
      <p:sp>
        <p:nvSpPr>
          <p:cNvPr id="3" name="Subtitle 2"/>
          <p:cNvSpPr>
            <a:spLocks noGrp="1"/>
          </p:cNvSpPr>
          <p:nvPr>
            <p:ph type="subTitle" idx="1"/>
          </p:nvPr>
        </p:nvSpPr>
        <p:spPr>
          <a:xfrm>
            <a:off x="3149600" y="6050037"/>
            <a:ext cx="8940800" cy="685800"/>
          </a:xfrm>
        </p:spPr>
        <p:txBody>
          <a:bodyPr/>
          <a:lstStyle/>
          <a:p>
            <a:r>
              <a:rPr lang="en-US" dirty="0"/>
              <a:t>Prof. Yasser Mostafa Kadah</a:t>
            </a:r>
          </a:p>
        </p:txBody>
      </p:sp>
      <p:sp>
        <p:nvSpPr>
          <p:cNvPr id="5" name="TextBox 4"/>
          <p:cNvSpPr txBox="1"/>
          <p:nvPr/>
        </p:nvSpPr>
        <p:spPr>
          <a:xfrm>
            <a:off x="1651000" y="6192982"/>
            <a:ext cx="1027545" cy="400110"/>
          </a:xfrm>
          <a:prstGeom prst="rect">
            <a:avLst/>
          </a:prstGeom>
          <a:noFill/>
        </p:spPr>
        <p:txBody>
          <a:bodyPr wrap="square" rtlCol="0">
            <a:spAutoFit/>
          </a:bodyPr>
          <a:lstStyle/>
          <a:p>
            <a:r>
              <a:rPr lang="en-US" sz="2000" dirty="0"/>
              <a:t>EE 471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8363"/>
            <a:ext cx="1828800" cy="2210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Current Density Effect</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Current density J plays key role in HF surgery</a:t>
            </a:r>
          </a:p>
          <a:p>
            <a:pPr lvl="1"/>
            <a:r>
              <a:rPr lang="en-US" dirty="0"/>
              <a:t>Only if current density is sufficiently high (normal: 1–6 A/cm</a:t>
            </a:r>
            <a:r>
              <a:rPr lang="en-US" baseline="30000" dirty="0"/>
              <a:t>2</a:t>
            </a:r>
            <a:r>
              <a:rPr lang="en-US" dirty="0"/>
              <a:t>) can  desired cutting or coagulation effect be achieved</a:t>
            </a:r>
          </a:p>
          <a:p>
            <a:r>
              <a:rPr lang="en-US" dirty="0"/>
              <a:t>Current density decreases quadratically with distance r</a:t>
            </a:r>
          </a:p>
          <a:p>
            <a:endParaRPr lang="en-US" dirty="0"/>
          </a:p>
          <a:p>
            <a:endParaRPr lang="en-US" dirty="0"/>
          </a:p>
          <a:p>
            <a:pPr lvl="1"/>
            <a:r>
              <a:rPr lang="en-US" dirty="0"/>
              <a:t>Temperature increase decreases as </a:t>
            </a:r>
            <a:r>
              <a:rPr lang="en-US" i="1" dirty="0"/>
              <a:t>r</a:t>
            </a:r>
            <a:r>
              <a:rPr lang="en-US" baseline="30000" dirty="0"/>
              <a:t>4</a:t>
            </a:r>
            <a:r>
              <a:rPr lang="en-US" dirty="0"/>
              <a:t> with distance </a:t>
            </a:r>
            <a:r>
              <a:rPr lang="en-US" i="1" dirty="0"/>
              <a:t>r</a:t>
            </a:r>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3262176" y="3208723"/>
            <a:ext cx="2520000" cy="84500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208653" y="3208723"/>
            <a:ext cx="1995000" cy="819000"/>
          </a:xfrm>
          <a:prstGeom prst="rect">
            <a:avLst/>
          </a:prstGeom>
          <a:ln>
            <a:solidFill>
              <a:schemeClr val="accent1"/>
            </a:solidFill>
          </a:ln>
        </p:spPr>
      </p:pic>
      <p:sp>
        <p:nvSpPr>
          <p:cNvPr id="6" name="Right Arrow 5"/>
          <p:cNvSpPr/>
          <p:nvPr/>
        </p:nvSpPr>
        <p:spPr>
          <a:xfrm>
            <a:off x="6122258" y="3423139"/>
            <a:ext cx="641838" cy="483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20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Electrical Model of Biological Tissue</a:t>
            </a:r>
          </a:p>
        </p:txBody>
      </p:sp>
      <p:sp>
        <p:nvSpPr>
          <p:cNvPr id="3" name="Content Placeholder 2"/>
          <p:cNvSpPr>
            <a:spLocks noGrp="1"/>
          </p:cNvSpPr>
          <p:nvPr>
            <p:ph sz="quarter" idx="1"/>
          </p:nvPr>
        </p:nvSpPr>
        <p:spPr>
          <a:xfrm>
            <a:off x="816864" y="1600200"/>
            <a:ext cx="10871200" cy="4495800"/>
          </a:xfrm>
        </p:spPr>
        <p:txBody>
          <a:bodyPr/>
          <a:lstStyle/>
          <a:p>
            <a:r>
              <a:rPr lang="en-US" dirty="0"/>
              <a:t>Biological tissue mainly behaves like ohmic resistor</a:t>
            </a:r>
          </a:p>
          <a:p>
            <a:pPr lvl="1"/>
            <a:r>
              <a:rPr lang="en-US" dirty="0"/>
              <a:t>Specific resistance in muscle tissue and well-vascularized tissue is low </a:t>
            </a:r>
          </a:p>
          <a:p>
            <a:pPr lvl="1"/>
            <a:r>
              <a:rPr lang="en-US" dirty="0"/>
              <a:t>Specific resistance in tissues with little fluid content such as bones, cartilage, and fat have high specific resistance: low current flow</a:t>
            </a:r>
          </a:p>
        </p:txBody>
      </p:sp>
      <p:pic>
        <p:nvPicPr>
          <p:cNvPr id="4" name="Picture 3"/>
          <p:cNvPicPr>
            <a:picLocks noChangeAspect="1"/>
          </p:cNvPicPr>
          <p:nvPr/>
        </p:nvPicPr>
        <p:blipFill>
          <a:blip r:embed="rId2"/>
          <a:stretch>
            <a:fillRect/>
          </a:stretch>
        </p:blipFill>
        <p:spPr>
          <a:xfrm>
            <a:off x="3056077" y="3288324"/>
            <a:ext cx="6135688" cy="3050136"/>
          </a:xfrm>
          <a:prstGeom prst="rect">
            <a:avLst/>
          </a:prstGeom>
        </p:spPr>
      </p:pic>
    </p:spTree>
    <p:extLst>
      <p:ext uri="{BB962C8B-B14F-4D97-AF65-F5344CB8AC3E}">
        <p14:creationId xmlns:p14="http://schemas.microsoft.com/office/powerpoint/2010/main" val="36441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Monopolar Application Technique</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Active and neutral electrodes must be connected to HF surgical device with physical effects produced at active electrode</a:t>
            </a:r>
          </a:p>
          <a:p>
            <a:pPr lvl="1"/>
            <a:r>
              <a:rPr lang="en-US" dirty="0"/>
              <a:t>Neutral electrode covers far greater skin contact surface area to ensure that current density (current per unit area) remains relatively low</a:t>
            </a:r>
          </a:p>
          <a:p>
            <a:pPr lvl="1"/>
            <a:r>
              <a:rPr lang="en-US" dirty="0"/>
              <a:t>Active electrode has small contact area to produce high current density</a:t>
            </a:r>
          </a:p>
          <a:p>
            <a:r>
              <a:rPr lang="en-US" dirty="0"/>
              <a:t>Neutral electrode also called: </a:t>
            </a:r>
          </a:p>
          <a:p>
            <a:pPr lvl="1"/>
            <a:r>
              <a:rPr lang="en-US" dirty="0"/>
              <a:t>Plate electrode</a:t>
            </a:r>
          </a:p>
          <a:p>
            <a:pPr lvl="1"/>
            <a:r>
              <a:rPr lang="en-US" dirty="0"/>
              <a:t>Passive return electrode</a:t>
            </a:r>
          </a:p>
          <a:p>
            <a:pPr lvl="1"/>
            <a:r>
              <a:rPr lang="en-US" dirty="0"/>
              <a:t>Dispersive electrode</a:t>
            </a:r>
          </a:p>
          <a:p>
            <a:pPr lvl="1"/>
            <a:r>
              <a:rPr lang="en-US" dirty="0"/>
              <a:t>Indifferent electrode</a:t>
            </a:r>
          </a:p>
          <a:p>
            <a:pPr lvl="1"/>
            <a:r>
              <a:rPr lang="en-US" dirty="0"/>
              <a:t>(incorrectly) grounding electrode</a:t>
            </a:r>
          </a:p>
        </p:txBody>
      </p:sp>
      <p:pic>
        <p:nvPicPr>
          <p:cNvPr id="4" name="Picture 3"/>
          <p:cNvPicPr>
            <a:picLocks noChangeAspect="1"/>
          </p:cNvPicPr>
          <p:nvPr/>
        </p:nvPicPr>
        <p:blipFill>
          <a:blip r:embed="rId2"/>
          <a:stretch>
            <a:fillRect/>
          </a:stretch>
        </p:blipFill>
        <p:spPr>
          <a:xfrm>
            <a:off x="7842738" y="3610679"/>
            <a:ext cx="4349262" cy="3247322"/>
          </a:xfrm>
          <a:prstGeom prst="rect">
            <a:avLst/>
          </a:prstGeom>
        </p:spPr>
      </p:pic>
    </p:spTree>
    <p:extLst>
      <p:ext uri="{BB962C8B-B14F-4D97-AF65-F5344CB8AC3E}">
        <p14:creationId xmlns:p14="http://schemas.microsoft.com/office/powerpoint/2010/main" val="101150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err="1"/>
              <a:t>Monoterminal</a:t>
            </a:r>
            <a:r>
              <a:rPr lang="en-US" dirty="0"/>
              <a:t> Application Technique</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Circuit is closed via the patient’s body capacitive contact to ground </a:t>
            </a:r>
          </a:p>
          <a:p>
            <a:pPr lvl="1"/>
            <a:r>
              <a:rPr lang="en-US" dirty="0"/>
              <a:t>Special form of monopolar mode with no neutral electrode </a:t>
            </a:r>
          </a:p>
          <a:p>
            <a:pPr lvl="1"/>
            <a:r>
              <a:rPr lang="en-US" dirty="0"/>
              <a:t>Increase in electromagnetic interference with other devices</a:t>
            </a:r>
          </a:p>
          <a:p>
            <a:r>
              <a:rPr lang="en-US" dirty="0"/>
              <a:t>Technique safe only for small working currents, hence only suitable for minor surgical interventions, e.g., dentistry and dermatology</a:t>
            </a:r>
          </a:p>
          <a:p>
            <a:pPr lvl="1"/>
            <a:r>
              <a:rPr lang="en-US" dirty="0"/>
              <a:t>Only units with maximum HF output power of 50W should be used</a:t>
            </a:r>
          </a:p>
          <a:p>
            <a:pPr lvl="1"/>
            <a:r>
              <a:rPr lang="en-US" dirty="0"/>
              <a:t>Higher output power could cause severe patient burns</a:t>
            </a:r>
          </a:p>
        </p:txBody>
      </p:sp>
      <p:pic>
        <p:nvPicPr>
          <p:cNvPr id="4" name="Picture 3"/>
          <p:cNvPicPr>
            <a:picLocks noChangeAspect="1"/>
          </p:cNvPicPr>
          <p:nvPr/>
        </p:nvPicPr>
        <p:blipFill>
          <a:blip r:embed="rId2"/>
          <a:stretch>
            <a:fillRect/>
          </a:stretch>
        </p:blipFill>
        <p:spPr>
          <a:xfrm>
            <a:off x="8885826" y="3657953"/>
            <a:ext cx="3306174" cy="3199694"/>
          </a:xfrm>
          <a:prstGeom prst="rect">
            <a:avLst/>
          </a:prstGeom>
        </p:spPr>
      </p:pic>
    </p:spTree>
    <p:extLst>
      <p:ext uri="{BB962C8B-B14F-4D97-AF65-F5344CB8AC3E}">
        <p14:creationId xmlns:p14="http://schemas.microsoft.com/office/powerpoint/2010/main" val="5419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Bipolar Application Technique</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Both electrodes (active and neutral) in single instrument</a:t>
            </a:r>
          </a:p>
          <a:p>
            <a:pPr lvl="1"/>
            <a:r>
              <a:rPr lang="en-US" dirty="0"/>
              <a:t>Current flows into tissue via one electrode and back via the other (no neutral electrode)</a:t>
            </a:r>
          </a:p>
          <a:p>
            <a:r>
              <a:rPr lang="en-US" dirty="0"/>
              <a:t>Advantages compared to monopolar technique:</a:t>
            </a:r>
          </a:p>
          <a:p>
            <a:pPr lvl="1"/>
            <a:r>
              <a:rPr lang="en-US" dirty="0"/>
              <a:t>Current only flows through tissue held between two electrodes where thermal effect is intended</a:t>
            </a:r>
          </a:p>
          <a:p>
            <a:pPr lvl="1"/>
            <a:r>
              <a:rPr lang="en-US" dirty="0"/>
              <a:t>Danger of patient burns by touching conductive objects during operation is negligible</a:t>
            </a:r>
          </a:p>
          <a:p>
            <a:pPr lvl="1"/>
            <a:r>
              <a:rPr lang="en-US" dirty="0"/>
              <a:t>Reduced influence on cardiac pacemakers </a:t>
            </a:r>
          </a:p>
          <a:p>
            <a:pPr lvl="1"/>
            <a:r>
              <a:rPr lang="en-US" dirty="0"/>
              <a:t>Lower interference with other devices</a:t>
            </a:r>
          </a:p>
          <a:p>
            <a:pPr lvl="1"/>
            <a:r>
              <a:rPr lang="en-US" dirty="0"/>
              <a:t>No stray currents</a:t>
            </a:r>
          </a:p>
          <a:p>
            <a:pPr lvl="1"/>
            <a:endParaRPr lang="en-US" dirty="0"/>
          </a:p>
        </p:txBody>
      </p:sp>
      <p:pic>
        <p:nvPicPr>
          <p:cNvPr id="4" name="Picture 3"/>
          <p:cNvPicPr>
            <a:picLocks noChangeAspect="1"/>
          </p:cNvPicPr>
          <p:nvPr/>
        </p:nvPicPr>
        <p:blipFill>
          <a:blip r:embed="rId2"/>
          <a:stretch>
            <a:fillRect/>
          </a:stretch>
        </p:blipFill>
        <p:spPr>
          <a:xfrm>
            <a:off x="7833935" y="4062047"/>
            <a:ext cx="4358065" cy="2795953"/>
          </a:xfrm>
          <a:prstGeom prst="rect">
            <a:avLst/>
          </a:prstGeom>
        </p:spPr>
      </p:pic>
    </p:spTree>
    <p:extLst>
      <p:ext uri="{BB962C8B-B14F-4D97-AF65-F5344CB8AC3E}">
        <p14:creationId xmlns:p14="http://schemas.microsoft.com/office/powerpoint/2010/main" val="279986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Types of Current and Their Application</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HF current effect determined by time, voltage, and modulation</a:t>
            </a:r>
          </a:p>
        </p:txBody>
      </p:sp>
      <p:pic>
        <p:nvPicPr>
          <p:cNvPr id="4" name="Picture 3"/>
          <p:cNvPicPr>
            <a:picLocks noChangeAspect="1"/>
          </p:cNvPicPr>
          <p:nvPr/>
        </p:nvPicPr>
        <p:blipFill>
          <a:blip r:embed="rId2"/>
          <a:stretch>
            <a:fillRect/>
          </a:stretch>
        </p:blipFill>
        <p:spPr>
          <a:xfrm>
            <a:off x="0" y="2792154"/>
            <a:ext cx="3823772" cy="3008705"/>
          </a:xfrm>
          <a:prstGeom prst="rect">
            <a:avLst/>
          </a:prstGeom>
        </p:spPr>
      </p:pic>
      <p:pic>
        <p:nvPicPr>
          <p:cNvPr id="5" name="Picture 4"/>
          <p:cNvPicPr>
            <a:picLocks noChangeAspect="1"/>
          </p:cNvPicPr>
          <p:nvPr/>
        </p:nvPicPr>
        <p:blipFill>
          <a:blip r:embed="rId3"/>
          <a:stretch>
            <a:fillRect/>
          </a:stretch>
        </p:blipFill>
        <p:spPr>
          <a:xfrm>
            <a:off x="3938072" y="3091526"/>
            <a:ext cx="8094401" cy="2409959"/>
          </a:xfrm>
          <a:prstGeom prst="rect">
            <a:avLst/>
          </a:prstGeom>
        </p:spPr>
      </p:pic>
    </p:spTree>
    <p:extLst>
      <p:ext uri="{BB962C8B-B14F-4D97-AF65-F5344CB8AC3E}">
        <p14:creationId xmlns:p14="http://schemas.microsoft.com/office/powerpoint/2010/main" val="5584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Cutting Currents</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Tissue cutting only possible using HF current if voltage between active electrode and tissue is sufficiently high to generate electric sparks</a:t>
            </a:r>
          </a:p>
          <a:p>
            <a:pPr lvl="1"/>
            <a:r>
              <a:rPr lang="en-US" dirty="0"/>
              <a:t>Distance small enough and minimum voltage of ≈ 200 V exceeded</a:t>
            </a:r>
          </a:p>
          <a:p>
            <a:r>
              <a:rPr lang="en-US" dirty="0"/>
              <a:t>Quality of cutting depends on several factors</a:t>
            </a:r>
          </a:p>
          <a:p>
            <a:pPr lvl="1"/>
            <a:r>
              <a:rPr lang="en-US" dirty="0"/>
              <a:t>Size and shape of cutting electrode</a:t>
            </a:r>
          </a:p>
          <a:p>
            <a:pPr lvl="2"/>
            <a:r>
              <a:rPr lang="en-US" dirty="0"/>
              <a:t>great difference between large-blade electrode or microneedle</a:t>
            </a:r>
          </a:p>
          <a:p>
            <a:pPr lvl="1"/>
            <a:r>
              <a:rPr lang="en-US" dirty="0"/>
              <a:t>Type of cut and cutting speed </a:t>
            </a:r>
          </a:p>
          <a:p>
            <a:pPr lvl="1"/>
            <a:r>
              <a:rPr lang="en-US" dirty="0"/>
              <a:t>Whether cutting is superficial or deep, incision speed is fast or slow</a:t>
            </a:r>
          </a:p>
          <a:p>
            <a:pPr lvl="1"/>
            <a:r>
              <a:rPr lang="en-US" dirty="0"/>
              <a:t>Tissue properties</a:t>
            </a:r>
          </a:p>
          <a:p>
            <a:pPr lvl="2"/>
            <a:r>
              <a:rPr lang="en-US" dirty="0"/>
              <a:t>Tissues with low electrical resistance (muscles, vessels), output voltage may break down – tissues with high electrical resistance (fat), effect is less</a:t>
            </a:r>
          </a:p>
        </p:txBody>
      </p:sp>
      <p:pic>
        <p:nvPicPr>
          <p:cNvPr id="4" name="Picture 3"/>
          <p:cNvPicPr>
            <a:picLocks noChangeAspect="1"/>
          </p:cNvPicPr>
          <p:nvPr/>
        </p:nvPicPr>
        <p:blipFill>
          <a:blip r:embed="rId2"/>
          <a:stretch>
            <a:fillRect/>
          </a:stretch>
        </p:blipFill>
        <p:spPr>
          <a:xfrm>
            <a:off x="10877280" y="2082807"/>
            <a:ext cx="1314720" cy="2692385"/>
          </a:xfrm>
          <a:prstGeom prst="rect">
            <a:avLst/>
          </a:prstGeom>
        </p:spPr>
      </p:pic>
    </p:spTree>
    <p:extLst>
      <p:ext uri="{BB962C8B-B14F-4D97-AF65-F5344CB8AC3E}">
        <p14:creationId xmlns:p14="http://schemas.microsoft.com/office/powerpoint/2010/main" val="287339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Coagulation Currents</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Aim of coagulation is to denature tissue using HF current, or to constrict vessels to an extent where bleeding stops </a:t>
            </a:r>
          </a:p>
          <a:p>
            <a:pPr lvl="1"/>
            <a:r>
              <a:rPr lang="en-US" dirty="0"/>
              <a:t>Coagulation effect mainly depends on level and form of output voltage, the current density in tissue, tissue resistance, form and size of active electrode, and application time</a:t>
            </a:r>
          </a:p>
          <a:p>
            <a:pPr lvl="1"/>
            <a:r>
              <a:rPr lang="en-US" dirty="0"/>
              <a:t>To coagulate biological tissue, temperature of ≈ 70 ◦C is required</a:t>
            </a:r>
          </a:p>
          <a:p>
            <a:pPr lvl="1"/>
            <a:r>
              <a:rPr lang="en-US" dirty="0"/>
              <a:t>At higher temperatures, glucose within coagulate dehydrates and tissue can stick to active electrode, and if higher carbonization of tissue result</a:t>
            </a:r>
          </a:p>
        </p:txBody>
      </p:sp>
      <p:pic>
        <p:nvPicPr>
          <p:cNvPr id="4" name="Picture 3"/>
          <p:cNvPicPr>
            <a:picLocks noChangeAspect="1"/>
          </p:cNvPicPr>
          <p:nvPr/>
        </p:nvPicPr>
        <p:blipFill>
          <a:blip r:embed="rId2"/>
          <a:stretch>
            <a:fillRect/>
          </a:stretch>
        </p:blipFill>
        <p:spPr>
          <a:xfrm>
            <a:off x="3042138" y="4249024"/>
            <a:ext cx="2077915" cy="2608976"/>
          </a:xfrm>
          <a:prstGeom prst="rect">
            <a:avLst/>
          </a:prstGeom>
        </p:spPr>
      </p:pic>
      <p:pic>
        <p:nvPicPr>
          <p:cNvPr id="5" name="Picture 4"/>
          <p:cNvPicPr>
            <a:picLocks noChangeAspect="1"/>
          </p:cNvPicPr>
          <p:nvPr/>
        </p:nvPicPr>
        <p:blipFill>
          <a:blip r:embed="rId3"/>
          <a:stretch>
            <a:fillRect/>
          </a:stretch>
        </p:blipFill>
        <p:spPr>
          <a:xfrm>
            <a:off x="5353462" y="4209527"/>
            <a:ext cx="3113530" cy="2648506"/>
          </a:xfrm>
          <a:prstGeom prst="rect">
            <a:avLst/>
          </a:prstGeom>
        </p:spPr>
      </p:pic>
      <p:pic>
        <p:nvPicPr>
          <p:cNvPr id="6" name="Picture 5"/>
          <p:cNvPicPr>
            <a:picLocks noChangeAspect="1"/>
          </p:cNvPicPr>
          <p:nvPr/>
        </p:nvPicPr>
        <p:blipFill>
          <a:blip r:embed="rId4"/>
          <a:stretch>
            <a:fillRect/>
          </a:stretch>
        </p:blipFill>
        <p:spPr>
          <a:xfrm>
            <a:off x="8687820" y="4249024"/>
            <a:ext cx="1961705" cy="2608976"/>
          </a:xfrm>
          <a:prstGeom prst="rect">
            <a:avLst/>
          </a:prstGeom>
        </p:spPr>
      </p:pic>
    </p:spTree>
    <p:extLst>
      <p:ext uri="{BB962C8B-B14F-4D97-AF65-F5344CB8AC3E}">
        <p14:creationId xmlns:p14="http://schemas.microsoft.com/office/powerpoint/2010/main" val="170916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Example: Spray Coagulation </a:t>
            </a:r>
            <a:r>
              <a:rPr lang="en-US"/>
              <a:t>(Fulguration</a:t>
            </a:r>
            <a:r>
              <a:rPr lang="en-US" dirty="0"/>
              <a:t>) </a:t>
            </a:r>
          </a:p>
        </p:txBody>
      </p:sp>
      <p:sp>
        <p:nvSpPr>
          <p:cNvPr id="3" name="Content Placeholder 2"/>
          <p:cNvSpPr>
            <a:spLocks noGrp="1"/>
          </p:cNvSpPr>
          <p:nvPr>
            <p:ph sz="quarter" idx="1"/>
          </p:nvPr>
        </p:nvSpPr>
        <p:spPr>
          <a:xfrm>
            <a:off x="816864" y="1600200"/>
            <a:ext cx="10871200" cy="4495800"/>
          </a:xfrm>
        </p:spPr>
        <p:txBody>
          <a:bodyPr>
            <a:noAutofit/>
          </a:bodyPr>
          <a:lstStyle/>
          <a:p>
            <a:r>
              <a:rPr lang="en-US" dirty="0"/>
              <a:t>Spray coagulation uses very high pulsed and strongly modulated output voltages of several thousand volts (up to 8 kV) used (crest factor up to 20)</a:t>
            </a:r>
          </a:p>
          <a:p>
            <a:r>
              <a:rPr lang="en-US" dirty="0"/>
              <a:t>If user approaches tissue with small-area electrode (needle electrode) under spray voltage, air between tip and tissue is ionized at distance of 3–4 mm from tissue</a:t>
            </a:r>
          </a:p>
          <a:p>
            <a:pPr lvl="1"/>
            <a:r>
              <a:rPr lang="en-US" dirty="0"/>
              <a:t>Via ionized air in electric field, spark discharges to tissue, followed by fur spark discharges spraying energy to tissue surface and coagulating relatively large tissue area</a:t>
            </a:r>
          </a:p>
          <a:p>
            <a:r>
              <a:rPr lang="en-US" dirty="0"/>
              <a:t>With ball electrode, weaker electric field at same distance </a:t>
            </a:r>
          </a:p>
          <a:p>
            <a:pPr lvl="1"/>
            <a:r>
              <a:rPr lang="en-US" dirty="0"/>
              <a:t>Increases as distance gets smaller and ionization of air with accompanying spark </a:t>
            </a:r>
          </a:p>
          <a:p>
            <a:pPr marL="365760" lvl="1" indent="0">
              <a:buNone/>
            </a:pPr>
            <a:r>
              <a:rPr lang="en-US" dirty="0"/>
              <a:t>    discharge only present at closer distance with ball electrode</a:t>
            </a:r>
          </a:p>
        </p:txBody>
      </p:sp>
      <p:pic>
        <p:nvPicPr>
          <p:cNvPr id="4" name="Picture 3"/>
          <p:cNvPicPr>
            <a:picLocks noChangeAspect="1"/>
          </p:cNvPicPr>
          <p:nvPr/>
        </p:nvPicPr>
        <p:blipFill>
          <a:blip r:embed="rId2"/>
          <a:stretch>
            <a:fillRect/>
          </a:stretch>
        </p:blipFill>
        <p:spPr>
          <a:xfrm>
            <a:off x="3551019" y="5363824"/>
            <a:ext cx="4250689" cy="60989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9917723" y="3869649"/>
            <a:ext cx="2274277" cy="2988351"/>
          </a:xfrm>
          <a:prstGeom prst="rect">
            <a:avLst/>
          </a:prstGeom>
        </p:spPr>
      </p:pic>
    </p:spTree>
    <p:extLst>
      <p:ext uri="{BB962C8B-B14F-4D97-AF65-F5344CB8AC3E}">
        <p14:creationId xmlns:p14="http://schemas.microsoft.com/office/powerpoint/2010/main" val="142018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Output Characteristics</a:t>
            </a:r>
          </a:p>
        </p:txBody>
      </p:sp>
      <p:pic>
        <p:nvPicPr>
          <p:cNvPr id="4" name="Content Placeholder 3"/>
          <p:cNvPicPr>
            <a:picLocks noGrp="1" noChangeAspect="1"/>
          </p:cNvPicPr>
          <p:nvPr>
            <p:ph sz="quarter" idx="1"/>
          </p:nvPr>
        </p:nvPicPr>
        <p:blipFill>
          <a:blip r:embed="rId2"/>
          <a:stretch>
            <a:fillRect/>
          </a:stretch>
        </p:blipFill>
        <p:spPr>
          <a:xfrm>
            <a:off x="5855676" y="3244539"/>
            <a:ext cx="6222023" cy="1852492"/>
          </a:xfrm>
          <a:prstGeom prst="rect">
            <a:avLst/>
          </a:prstGeom>
        </p:spPr>
      </p:pic>
      <p:pic>
        <p:nvPicPr>
          <p:cNvPr id="5" name="Content Placeholder 3">
            <a:extLst>
              <a:ext uri="{FF2B5EF4-FFF2-40B4-BE49-F238E27FC236}">
                <a16:creationId xmlns:a16="http://schemas.microsoft.com/office/drawing/2014/main" id="{30E3F27E-BEDD-4FF3-A443-0E8D585019D4}"/>
              </a:ext>
            </a:extLst>
          </p:cNvPr>
          <p:cNvPicPr>
            <a:picLocks noChangeAspect="1"/>
          </p:cNvPicPr>
          <p:nvPr/>
        </p:nvPicPr>
        <p:blipFill>
          <a:blip r:embed="rId3"/>
          <a:stretch>
            <a:fillRect/>
          </a:stretch>
        </p:blipFill>
        <p:spPr>
          <a:xfrm>
            <a:off x="0" y="1626577"/>
            <a:ext cx="5731291" cy="5150588"/>
          </a:xfrm>
          <a:prstGeom prst="rect">
            <a:avLst/>
          </a:prstGeom>
        </p:spPr>
      </p:pic>
    </p:spTree>
    <p:extLst>
      <p:ext uri="{BB962C8B-B14F-4D97-AF65-F5344CB8AC3E}">
        <p14:creationId xmlns:p14="http://schemas.microsoft.com/office/powerpoint/2010/main" val="256891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Basics</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High-frequency (HF) surgery can be defined as application of electrical energy in surgery for effecting thermally induced change or destruction of tissue cells with aim of hemostasis (stopping bleeding), cutting tissue, or sealing it</a:t>
            </a:r>
          </a:p>
          <a:p>
            <a:r>
              <a:rPr lang="en-US" dirty="0"/>
              <a:t>In HF surgery, high-frequency alternating current (preferably 0.3–4 MHz) is delivered by special applicators (or active electrodes) to tissue to be treated, where thermal tissue interaction takes place due to electrical resistance of tissue</a:t>
            </a:r>
          </a:p>
          <a:p>
            <a:r>
              <a:rPr lang="en-US" dirty="0"/>
              <a:t>HF surgery devices have many synonymous names</a:t>
            </a:r>
          </a:p>
          <a:p>
            <a:pPr lvl="1"/>
            <a:r>
              <a:rPr lang="en-US" dirty="0"/>
              <a:t>HF surgery –  RF surgery – radiosurgery – </a:t>
            </a:r>
            <a:r>
              <a:rPr lang="en-US" dirty="0" err="1"/>
              <a:t>electrosurgery</a:t>
            </a:r>
            <a:r>
              <a:rPr lang="en-US" dirty="0"/>
              <a:t> – cautery –electrocautery – diathermy – </a:t>
            </a:r>
            <a:r>
              <a:rPr lang="en-US" dirty="0" err="1"/>
              <a:t>endothermy</a:t>
            </a:r>
            <a:r>
              <a:rPr lang="en-US" dirty="0"/>
              <a:t> – </a:t>
            </a:r>
            <a:r>
              <a:rPr lang="en-US" dirty="0" err="1"/>
              <a:t>transthermy</a:t>
            </a:r>
            <a:r>
              <a:rPr lang="en-US" dirty="0"/>
              <a:t> – </a:t>
            </a:r>
            <a:r>
              <a:rPr lang="en-US" dirty="0" err="1"/>
              <a:t>electrotomy</a:t>
            </a:r>
            <a:r>
              <a:rPr lang="en-US" dirty="0"/>
              <a:t> </a:t>
            </a:r>
          </a:p>
          <a:p>
            <a:r>
              <a:rPr lang="en-US" dirty="0"/>
              <a:t>Today, HF surgery has become indispensable tool for all surgical disciplines for inpatient or outpatient care</a:t>
            </a:r>
          </a:p>
        </p:txBody>
      </p:sp>
    </p:spTree>
    <p:extLst>
      <p:ext uri="{BB962C8B-B14F-4D97-AF65-F5344CB8AC3E}">
        <p14:creationId xmlns:p14="http://schemas.microsoft.com/office/powerpoint/2010/main" val="234872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352692" y="5354107"/>
            <a:ext cx="3839308" cy="1477629"/>
          </a:xfrm>
          <a:prstGeom prst="rect">
            <a:avLst/>
          </a:prstGeom>
          <a:noFill/>
          <a:ln w="9525">
            <a:noFill/>
            <a:miter lim="800000"/>
            <a:headEnd/>
            <a:tailEnd/>
          </a:ln>
        </p:spPr>
      </p:pic>
      <p:sp>
        <p:nvSpPr>
          <p:cNvPr id="2" name="Title 1"/>
          <p:cNvSpPr>
            <a:spLocks noGrp="1"/>
          </p:cNvSpPr>
          <p:nvPr>
            <p:ph type="title"/>
          </p:nvPr>
        </p:nvSpPr>
        <p:spPr>
          <a:xfrm>
            <a:off x="816864" y="228600"/>
            <a:ext cx="10871200" cy="990600"/>
          </a:xfrm>
        </p:spPr>
        <p:txBody>
          <a:bodyPr/>
          <a:lstStyle/>
          <a:p>
            <a:r>
              <a:rPr lang="en-US" dirty="0"/>
              <a:t>Neutral Electrode (NE)</a:t>
            </a:r>
          </a:p>
        </p:txBody>
      </p:sp>
      <p:sp>
        <p:nvSpPr>
          <p:cNvPr id="3" name="Content Placeholder 2"/>
          <p:cNvSpPr>
            <a:spLocks noGrp="1"/>
          </p:cNvSpPr>
          <p:nvPr>
            <p:ph sz="quarter" idx="1"/>
          </p:nvPr>
        </p:nvSpPr>
        <p:spPr>
          <a:xfrm>
            <a:off x="816864" y="1600200"/>
            <a:ext cx="10871200" cy="4862146"/>
          </a:xfrm>
        </p:spPr>
        <p:txBody>
          <a:bodyPr>
            <a:normAutofit fontScale="92500" lnSpcReduction="10000"/>
          </a:bodyPr>
          <a:lstStyle/>
          <a:p>
            <a:r>
              <a:rPr lang="en-US" dirty="0"/>
              <a:t>In monopolar mode, thermal effect required exclusively at active electrode with no thermal reaction underneath (NE)</a:t>
            </a:r>
          </a:p>
          <a:p>
            <a:pPr lvl="1"/>
            <a:r>
              <a:rPr lang="en-US" dirty="0"/>
              <a:t>To prevent patient burns, potential heating in NE application area must be kept below 6 ◦C </a:t>
            </a:r>
          </a:p>
          <a:p>
            <a:pPr lvl="1"/>
            <a:r>
              <a:rPr lang="en-US" dirty="0"/>
              <a:t>Correct attachment of NE to make absolutely sure it does not detach during operation</a:t>
            </a:r>
          </a:p>
          <a:p>
            <a:pPr lvl="1"/>
            <a:r>
              <a:rPr lang="en-US" dirty="0"/>
              <a:t>Advanced systems offer NE monitoring technology that keeps proper NE attachment under constant control and disarms monopolar HF energy delivery if problem detected</a:t>
            </a:r>
          </a:p>
          <a:p>
            <a:r>
              <a:rPr lang="en-US" dirty="0"/>
              <a:t>Original assumption that return flow of current from deep tissue layers was equally distributed across surface of neutral electrode was not correct</a:t>
            </a:r>
          </a:p>
          <a:p>
            <a:pPr lvl="1"/>
            <a:r>
              <a:rPr lang="en-US" dirty="0"/>
              <a:t>Current distribution shows distinct current concentration at edges of NE (edge effect).</a:t>
            </a:r>
          </a:p>
          <a:p>
            <a:pPr lvl="1"/>
            <a:r>
              <a:rPr lang="en-US" dirty="0"/>
              <a:t>Effect caused by layered structure of skin</a:t>
            </a:r>
          </a:p>
          <a:p>
            <a:pPr lvl="2"/>
            <a:r>
              <a:rPr lang="en-US" dirty="0"/>
              <a:t>Dermis offering good conductivity over poorly conducting fat tissue layer</a:t>
            </a:r>
          </a:p>
          <a:p>
            <a:pPr lvl="1"/>
            <a:r>
              <a:rPr lang="en-US" dirty="0"/>
              <a:t>If rectangular NE used, edge closest to target site offer least resistance</a:t>
            </a:r>
          </a:p>
          <a:p>
            <a:pPr lvl="2"/>
            <a:r>
              <a:rPr lang="en-US" dirty="0"/>
              <a:t>Formation of hot spot</a:t>
            </a:r>
          </a:p>
          <a:p>
            <a:pPr lvl="2"/>
            <a:r>
              <a:rPr lang="en-US" dirty="0"/>
              <a:t>Electrode as round as possible is therefore ideal</a:t>
            </a:r>
          </a:p>
        </p:txBody>
      </p:sp>
    </p:spTree>
    <p:extLst>
      <p:ext uri="{BB962C8B-B14F-4D97-AF65-F5344CB8AC3E}">
        <p14:creationId xmlns:p14="http://schemas.microsoft.com/office/powerpoint/2010/main" val="174456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Rules for Proper Neutral Electrode Application</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Ensure good tissue contact (e.g., shaving hair for proper contact)</a:t>
            </a:r>
          </a:p>
          <a:p>
            <a:r>
              <a:rPr lang="en-US" dirty="0"/>
              <a:t>Keep fluids away from the NE area, as these can adversely affect both adhesion and electrical properties of NE</a:t>
            </a:r>
          </a:p>
          <a:p>
            <a:r>
              <a:rPr lang="en-US" dirty="0"/>
              <a:t>Do not reuse disposable (single-use) NE</a:t>
            </a:r>
          </a:p>
          <a:p>
            <a:r>
              <a:rPr lang="en-US" dirty="0"/>
              <a:t>NE must not be trimmed or reduced in size</a:t>
            </a:r>
          </a:p>
          <a:p>
            <a:r>
              <a:rPr lang="en-US" dirty="0"/>
              <a:t>Additional contact gel should never be applied to the NE</a:t>
            </a:r>
          </a:p>
          <a:p>
            <a:r>
              <a:rPr lang="en-US" dirty="0"/>
              <a:t>Bony or uneven surfaces, implant sites, places with thick layers of fat (such as abdomen or buttocks), and scarred tissue are unsuitable for NE application</a:t>
            </a:r>
          </a:p>
          <a:p>
            <a:r>
              <a:rPr lang="en-US" dirty="0"/>
              <a:t>Use contact quality monitor that requires exclusive use of split </a:t>
            </a:r>
            <a:r>
              <a:rPr lang="en-US" dirty="0" err="1"/>
              <a:t>Nes</a:t>
            </a:r>
            <a:endParaRPr lang="en-US" dirty="0"/>
          </a:p>
          <a:p>
            <a:endParaRPr lang="en-US" dirty="0"/>
          </a:p>
        </p:txBody>
      </p:sp>
    </p:spTree>
    <p:extLst>
      <p:ext uri="{BB962C8B-B14F-4D97-AF65-F5344CB8AC3E}">
        <p14:creationId xmlns:p14="http://schemas.microsoft.com/office/powerpoint/2010/main" val="10013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 Surgery Device Design Example</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1400907" y="1671562"/>
            <a:ext cx="9694985" cy="4888161"/>
          </a:xfrm>
          <a:prstGeom prst="rect">
            <a:avLst/>
          </a:prstGeom>
          <a:noFill/>
          <a:ln w="9525">
            <a:noFill/>
            <a:miter lim="800000"/>
            <a:headEnd/>
            <a:tailEnd/>
          </a:ln>
        </p:spPr>
      </p:pic>
    </p:spTree>
    <p:extLst>
      <p:ext uri="{BB962C8B-B14F-4D97-AF65-F5344CB8AC3E}">
        <p14:creationId xmlns:p14="http://schemas.microsoft.com/office/powerpoint/2010/main" val="32381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 Surgery Device Design Example</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360820" y="1732084"/>
            <a:ext cx="9470360" cy="4826977"/>
          </a:xfrm>
          <a:prstGeom prst="rect">
            <a:avLst/>
          </a:prstGeom>
          <a:noFill/>
          <a:ln w="9525">
            <a:noFill/>
            <a:miter lim="800000"/>
            <a:headEnd/>
            <a:tailEnd/>
          </a:ln>
        </p:spPr>
      </p:pic>
    </p:spTree>
    <p:extLst>
      <p:ext uri="{BB962C8B-B14F-4D97-AF65-F5344CB8AC3E}">
        <p14:creationId xmlns:p14="http://schemas.microsoft.com/office/powerpoint/2010/main" val="192698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Lead Isolation</a:t>
            </a:r>
          </a:p>
        </p:txBody>
      </p:sp>
      <p:sp>
        <p:nvSpPr>
          <p:cNvPr id="3" name="Content Placeholder 2"/>
          <p:cNvSpPr>
            <a:spLocks noGrp="1"/>
          </p:cNvSpPr>
          <p:nvPr>
            <p:ph sz="quarter" idx="1"/>
          </p:nvPr>
        </p:nvSpPr>
        <p:spPr>
          <a:xfrm>
            <a:off x="816864" y="1600200"/>
            <a:ext cx="10871200" cy="4495800"/>
          </a:xfrm>
        </p:spPr>
        <p:txBody>
          <a:bodyPr/>
          <a:lstStyle/>
          <a:p>
            <a:r>
              <a:rPr lang="en-US" dirty="0"/>
              <a:t>Several possible strategies</a:t>
            </a:r>
          </a:p>
          <a:p>
            <a:pPr lvl="1"/>
            <a:r>
              <a:rPr lang="en-US" dirty="0"/>
              <a:t>Grounded</a:t>
            </a:r>
          </a:p>
          <a:p>
            <a:pPr lvl="1"/>
            <a:r>
              <a:rPr lang="en-US" dirty="0"/>
              <a:t>Referred to ground</a:t>
            </a:r>
          </a:p>
          <a:p>
            <a:pPr lvl="1"/>
            <a:r>
              <a:rPr lang="en-US" dirty="0"/>
              <a:t>Isolated</a:t>
            </a:r>
          </a:p>
          <a:p>
            <a:r>
              <a:rPr lang="en-US" dirty="0"/>
              <a:t>No isolation system is ideal</a:t>
            </a:r>
          </a:p>
          <a:p>
            <a:endParaRPr lang="en-US" dirty="0"/>
          </a:p>
        </p:txBody>
      </p:sp>
      <p:pic>
        <p:nvPicPr>
          <p:cNvPr id="4" name="Picture 2"/>
          <p:cNvPicPr>
            <a:picLocks noChangeAspect="1" noChangeArrowheads="1"/>
          </p:cNvPicPr>
          <p:nvPr/>
        </p:nvPicPr>
        <p:blipFill>
          <a:blip r:embed="rId2" cstate="print"/>
          <a:stretch>
            <a:fillRect/>
          </a:stretch>
        </p:blipFill>
        <p:spPr bwMode="auto">
          <a:xfrm>
            <a:off x="8942152" y="1600200"/>
            <a:ext cx="3150203" cy="5158097"/>
          </a:xfrm>
          <a:prstGeom prst="rect">
            <a:avLst/>
          </a:prstGeom>
          <a:noFill/>
          <a:ln w="9525">
            <a:noFill/>
            <a:miter lim="800000"/>
            <a:headEnd/>
            <a:tailEnd/>
          </a:ln>
        </p:spPr>
      </p:pic>
    </p:spTree>
    <p:extLst>
      <p:ext uri="{BB962C8B-B14F-4D97-AF65-F5344CB8AC3E}">
        <p14:creationId xmlns:p14="http://schemas.microsoft.com/office/powerpoint/2010/main" val="371990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Assignment</a:t>
            </a:r>
          </a:p>
        </p:txBody>
      </p:sp>
      <p:sp>
        <p:nvSpPr>
          <p:cNvPr id="3" name="Content Placeholder 2"/>
          <p:cNvSpPr>
            <a:spLocks noGrp="1"/>
          </p:cNvSpPr>
          <p:nvPr>
            <p:ph sz="quarter" idx="1"/>
          </p:nvPr>
        </p:nvSpPr>
        <p:spPr/>
        <p:txBody>
          <a:bodyPr/>
          <a:lstStyle/>
          <a:p>
            <a:r>
              <a:rPr lang="en-US" dirty="0"/>
              <a:t>Read Chapter 34 of </a:t>
            </a:r>
            <a:r>
              <a:rPr lang="en-US" i="1" dirty="0"/>
              <a:t>Springer Handbook of Medical Technology</a:t>
            </a:r>
          </a:p>
          <a:p>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2" y="228600"/>
            <a:ext cx="11060401" cy="990600"/>
          </a:xfrm>
        </p:spPr>
        <p:txBody>
          <a:bodyPr>
            <a:normAutofit fontScale="90000"/>
          </a:bodyPr>
          <a:lstStyle/>
          <a:p>
            <a:r>
              <a:rPr lang="en-US" dirty="0"/>
              <a:t>Bioelectrical and Biothermal Effects: Electrolytic Effect</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When electric current flows through biological tissue, bioelectrical and biothermal  effects occur, depending on the type of current, current intensity, and frequency</a:t>
            </a:r>
          </a:p>
          <a:p>
            <a:r>
              <a:rPr lang="en-US" dirty="0"/>
              <a:t>With DC and low-frequency AC currents, electrolytic effect dominates where ion migration takes place in tissue </a:t>
            </a:r>
          </a:p>
          <a:p>
            <a:pPr lvl="1"/>
            <a:r>
              <a:rPr lang="en-US" dirty="0"/>
              <a:t>Positively charged ions travel to the negative pole (cathode) and negatively charged ions to the positive pole (anode)</a:t>
            </a:r>
          </a:p>
          <a:p>
            <a:r>
              <a:rPr lang="en-US" dirty="0"/>
              <a:t>Effect is used in medicine in </a:t>
            </a:r>
            <a:r>
              <a:rPr lang="en-US" dirty="0" err="1"/>
              <a:t>ionophoresis</a:t>
            </a:r>
            <a:r>
              <a:rPr lang="en-US" dirty="0"/>
              <a:t> for transporting certain drugs into the body</a:t>
            </a:r>
          </a:p>
          <a:p>
            <a:r>
              <a:rPr lang="en-US" dirty="0"/>
              <a:t>In HF surgery this effect is undesirable as tissue’s </a:t>
            </a:r>
            <a:r>
              <a:rPr lang="en-US" dirty="0" err="1"/>
              <a:t>cytochemical</a:t>
            </a:r>
            <a:r>
              <a:rPr lang="en-US" dirty="0"/>
              <a:t> content can become damaged</a:t>
            </a:r>
          </a:p>
        </p:txBody>
      </p:sp>
    </p:spTree>
    <p:extLst>
      <p:ext uri="{BB962C8B-B14F-4D97-AF65-F5344CB8AC3E}">
        <p14:creationId xmlns:p14="http://schemas.microsoft.com/office/powerpoint/2010/main" val="173635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Bioelectrical and Biothermal Effects: Faradic Effect</a:t>
            </a:r>
          </a:p>
        </p:txBody>
      </p:sp>
      <p:sp>
        <p:nvSpPr>
          <p:cNvPr id="3" name="Content Placeholder 2"/>
          <p:cNvSpPr>
            <a:spLocks noGrp="1"/>
          </p:cNvSpPr>
          <p:nvPr>
            <p:ph sz="quarter" idx="1"/>
          </p:nvPr>
        </p:nvSpPr>
        <p:spPr/>
        <p:txBody>
          <a:bodyPr>
            <a:normAutofit/>
          </a:bodyPr>
          <a:lstStyle/>
          <a:p>
            <a:r>
              <a:rPr lang="en-US" dirty="0"/>
              <a:t>When AC currents with frequency of up to 20 kHz flow through biological tissue, faradic effect occurs</a:t>
            </a:r>
          </a:p>
          <a:p>
            <a:pPr lvl="1"/>
            <a:r>
              <a:rPr lang="en-US" dirty="0"/>
              <a:t>Currents stimulate nerves and muscle cells, leading to muscle contraction</a:t>
            </a:r>
          </a:p>
          <a:p>
            <a:pPr lvl="1"/>
            <a:r>
              <a:rPr lang="en-US" dirty="0"/>
              <a:t>Stimulus effect peaks at frequencies between 10 and 100 Hz </a:t>
            </a:r>
          </a:p>
          <a:p>
            <a:r>
              <a:rPr lang="en-US" dirty="0"/>
              <a:t>In HF surgery, this effect is undesirable as muscle contractions are painful, and possibly even dangerous for patient, and problem for surgeon</a:t>
            </a:r>
          </a:p>
        </p:txBody>
      </p:sp>
      <p:pic>
        <p:nvPicPr>
          <p:cNvPr id="4" name="Picture 3"/>
          <p:cNvPicPr>
            <a:picLocks noChangeAspect="1"/>
          </p:cNvPicPr>
          <p:nvPr/>
        </p:nvPicPr>
        <p:blipFill>
          <a:blip r:embed="rId2"/>
          <a:stretch>
            <a:fillRect/>
          </a:stretch>
        </p:blipFill>
        <p:spPr>
          <a:xfrm>
            <a:off x="5942610" y="4114940"/>
            <a:ext cx="4347439" cy="2666806"/>
          </a:xfrm>
          <a:prstGeom prst="rect">
            <a:avLst/>
          </a:prstGeom>
        </p:spPr>
      </p:pic>
      <p:pic>
        <p:nvPicPr>
          <p:cNvPr id="5" name="Picture 4"/>
          <p:cNvPicPr>
            <a:picLocks noChangeAspect="1"/>
          </p:cNvPicPr>
          <p:nvPr/>
        </p:nvPicPr>
        <p:blipFill>
          <a:blip r:embed="rId3"/>
          <a:stretch>
            <a:fillRect/>
          </a:stretch>
        </p:blipFill>
        <p:spPr>
          <a:xfrm>
            <a:off x="2136649" y="4721470"/>
            <a:ext cx="3534821" cy="1594069"/>
          </a:xfrm>
          <a:prstGeom prst="rect">
            <a:avLst/>
          </a:prstGeom>
        </p:spPr>
      </p:pic>
      <p:sp>
        <p:nvSpPr>
          <p:cNvPr id="6" name="TextBox 5"/>
          <p:cNvSpPr txBox="1"/>
          <p:nvPr/>
        </p:nvSpPr>
        <p:spPr>
          <a:xfrm>
            <a:off x="1795865" y="6315538"/>
            <a:ext cx="4216387" cy="338554"/>
          </a:xfrm>
          <a:prstGeom prst="rect">
            <a:avLst/>
          </a:prstGeom>
          <a:noFill/>
        </p:spPr>
        <p:txBody>
          <a:bodyPr wrap="square" rtlCol="0">
            <a:spAutoFit/>
          </a:bodyPr>
          <a:lstStyle/>
          <a:p>
            <a:pPr algn="ctr"/>
            <a:r>
              <a:rPr lang="en-US" sz="1600" dirty="0">
                <a:solidFill>
                  <a:srgbClr val="C00000"/>
                </a:solidFill>
              </a:rPr>
              <a:t>Nernst law of electrical nerve stimulus threshold</a:t>
            </a:r>
          </a:p>
        </p:txBody>
      </p:sp>
    </p:spTree>
    <p:extLst>
      <p:ext uri="{BB962C8B-B14F-4D97-AF65-F5344CB8AC3E}">
        <p14:creationId xmlns:p14="http://schemas.microsoft.com/office/powerpoint/2010/main" val="231921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Bioelectrical and Biothermal Effects: Thermal Effect</a:t>
            </a:r>
            <a:endParaRPr lang="en-US" dirty="0"/>
          </a:p>
        </p:txBody>
      </p:sp>
      <p:sp>
        <p:nvSpPr>
          <p:cNvPr id="3" name="Content Placeholder 2"/>
          <p:cNvSpPr>
            <a:spLocks noGrp="1"/>
          </p:cNvSpPr>
          <p:nvPr>
            <p:ph sz="quarter" idx="1"/>
          </p:nvPr>
        </p:nvSpPr>
        <p:spPr/>
        <p:txBody>
          <a:bodyPr/>
          <a:lstStyle/>
          <a:p>
            <a:r>
              <a:rPr lang="en-US" dirty="0"/>
              <a:t>With HF alternating currents, both electrolytic and faradic effects are largely prevented in biological tissue, and thus  thermal effect dominates</a:t>
            </a:r>
          </a:p>
          <a:p>
            <a:pPr lvl="1"/>
            <a:r>
              <a:rPr lang="en-US" dirty="0"/>
              <a:t>Frequency of alternating current is then at least 300 kHz</a:t>
            </a:r>
          </a:p>
          <a:p>
            <a:r>
              <a:rPr lang="en-US" dirty="0"/>
              <a:t>This desired thermal effect is mainly used for two different applications: cutting and coagulation </a:t>
            </a:r>
          </a:p>
          <a:p>
            <a:r>
              <a:rPr lang="en-US" dirty="0"/>
              <a:t>Amount of heat created in tissue mainly depends on specific resistance of tissue, current density, and duration of exposure</a:t>
            </a:r>
          </a:p>
          <a:p>
            <a:pPr lvl="1"/>
            <a:r>
              <a:rPr lang="en-US" dirty="0"/>
              <a:t>Thermal effect is achieved through conversion of electrical energy into thermal energy </a:t>
            </a:r>
          </a:p>
          <a:p>
            <a:pPr lvl="2"/>
            <a:r>
              <a:rPr lang="en-US" dirty="0"/>
              <a:t>Heat Q = I</a:t>
            </a:r>
            <a:r>
              <a:rPr lang="en-US" baseline="30000" dirty="0"/>
              <a:t>2</a:t>
            </a:r>
            <a:r>
              <a:rPr lang="en-US" dirty="0"/>
              <a:t> R t = V</a:t>
            </a:r>
            <a:r>
              <a:rPr lang="en-US" baseline="30000" dirty="0"/>
              <a:t>2</a:t>
            </a:r>
            <a:r>
              <a:rPr lang="en-US" dirty="0"/>
              <a:t> t / R  (J)</a:t>
            </a:r>
          </a:p>
        </p:txBody>
      </p:sp>
    </p:spTree>
    <p:extLst>
      <p:ext uri="{BB962C8B-B14F-4D97-AF65-F5344CB8AC3E}">
        <p14:creationId xmlns:p14="http://schemas.microsoft.com/office/powerpoint/2010/main" val="412246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Thermal Tissue Damage</a:t>
            </a:r>
            <a:endParaRPr lang="en-US" dirty="0"/>
          </a:p>
        </p:txBody>
      </p:sp>
      <p:sp>
        <p:nvSpPr>
          <p:cNvPr id="9" name="Content Placeholder 8"/>
          <p:cNvSpPr>
            <a:spLocks noGrp="1"/>
          </p:cNvSpPr>
          <p:nvPr>
            <p:ph sz="quarter" idx="1"/>
          </p:nvPr>
        </p:nvSpPr>
        <p:spPr>
          <a:xfrm>
            <a:off x="816864" y="1600200"/>
            <a:ext cx="10871200" cy="4495800"/>
          </a:xfrm>
        </p:spPr>
        <p:txBody>
          <a:bodyPr/>
          <a:lstStyle/>
          <a:p>
            <a:r>
              <a:rPr lang="en-US" dirty="0"/>
              <a:t>Regardless of method used to heat tissue (HF current, laser, ultrasound, etc.), thermal effects can be classified qualitatively as follows:</a:t>
            </a:r>
          </a:p>
        </p:txBody>
      </p:sp>
      <p:pic>
        <p:nvPicPr>
          <p:cNvPr id="10" name="Content Placeholder 3"/>
          <p:cNvPicPr>
            <a:picLocks noChangeAspect="1"/>
          </p:cNvPicPr>
          <p:nvPr/>
        </p:nvPicPr>
        <p:blipFill>
          <a:blip r:embed="rId2"/>
          <a:stretch>
            <a:fillRect/>
          </a:stretch>
        </p:blipFill>
        <p:spPr>
          <a:xfrm>
            <a:off x="750445" y="2681654"/>
            <a:ext cx="11004037" cy="3300045"/>
          </a:xfrm>
          <a:prstGeom prst="rect">
            <a:avLst/>
          </a:prstGeom>
        </p:spPr>
      </p:pic>
    </p:spTree>
    <p:extLst>
      <p:ext uri="{BB962C8B-B14F-4D97-AF65-F5344CB8AC3E}">
        <p14:creationId xmlns:p14="http://schemas.microsoft.com/office/powerpoint/2010/main" val="172030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Heat Equations of Coagulation</a:t>
            </a:r>
          </a:p>
        </p:txBody>
      </p:sp>
      <p:sp>
        <p:nvSpPr>
          <p:cNvPr id="3" name="Content Placeholder 2"/>
          <p:cNvSpPr>
            <a:spLocks noGrp="1"/>
          </p:cNvSpPr>
          <p:nvPr>
            <p:ph sz="quarter" idx="1"/>
          </p:nvPr>
        </p:nvSpPr>
        <p:spPr>
          <a:xfrm>
            <a:off x="817563" y="1600200"/>
            <a:ext cx="10871200" cy="4902200"/>
          </a:xfrm>
        </p:spPr>
        <p:txBody>
          <a:bodyPr>
            <a:normAutofit fontScale="92500" lnSpcReduction="10000"/>
          </a:bodyPr>
          <a:lstStyle/>
          <a:p>
            <a:r>
              <a:rPr lang="en-US" dirty="0"/>
              <a:t>HF power </a:t>
            </a:r>
            <a:r>
              <a:rPr lang="en-US" dirty="0" err="1"/>
              <a:t>P</a:t>
            </a:r>
            <a:r>
              <a:rPr lang="en-US" baseline="-25000" dirty="0" err="1"/>
              <a:t>coag</a:t>
            </a:r>
            <a:r>
              <a:rPr lang="en-US" dirty="0"/>
              <a:t> required for coagulation can be calculated by using both heat quantity </a:t>
            </a:r>
            <a:r>
              <a:rPr lang="en-US" dirty="0" err="1"/>
              <a:t>Q</a:t>
            </a:r>
            <a:r>
              <a:rPr lang="en-US" baseline="-25000" dirty="0" err="1"/>
              <a:t>coag</a:t>
            </a:r>
            <a:r>
              <a:rPr lang="en-US" dirty="0"/>
              <a:t> and coagulation time </a:t>
            </a:r>
            <a:r>
              <a:rPr lang="en-US" dirty="0" err="1"/>
              <a:t>t</a:t>
            </a:r>
            <a:r>
              <a:rPr lang="en-US" baseline="-25000" dirty="0" err="1"/>
              <a:t>coag</a:t>
            </a:r>
            <a:endParaRPr lang="en-US" baseline="-25000" dirty="0"/>
          </a:p>
          <a:p>
            <a:endParaRPr lang="en-US" dirty="0"/>
          </a:p>
          <a:p>
            <a:r>
              <a:rPr lang="en-US" dirty="0"/>
              <a:t>Heat quantity </a:t>
            </a:r>
            <a:r>
              <a:rPr lang="en-US" dirty="0" err="1"/>
              <a:t>Q</a:t>
            </a:r>
            <a:r>
              <a:rPr lang="en-US" baseline="-25000" dirty="0" err="1"/>
              <a:t>coag</a:t>
            </a:r>
            <a:r>
              <a:rPr lang="en-US" dirty="0"/>
              <a:t> depends on mass </a:t>
            </a:r>
            <a:r>
              <a:rPr lang="en-US" dirty="0" err="1"/>
              <a:t>m</a:t>
            </a:r>
            <a:r>
              <a:rPr lang="en-US" baseline="-25000" dirty="0" err="1"/>
              <a:t>coag</a:t>
            </a:r>
            <a:r>
              <a:rPr lang="en-US" dirty="0"/>
              <a:t> of tissue to be coagulated, specific heat capacity </a:t>
            </a:r>
            <a:r>
              <a:rPr lang="en-US" dirty="0" err="1"/>
              <a:t>c</a:t>
            </a:r>
            <a:r>
              <a:rPr lang="en-US" baseline="-25000" dirty="0" err="1"/>
              <a:t>coag</a:t>
            </a:r>
            <a:r>
              <a:rPr lang="en-US" dirty="0"/>
              <a:t>, and temperature difference </a:t>
            </a:r>
            <a:r>
              <a:rPr lang="en-US" dirty="0" err="1"/>
              <a:t>Δt</a:t>
            </a:r>
            <a:r>
              <a:rPr lang="en-US" baseline="-25000" dirty="0" err="1"/>
              <a:t>coag</a:t>
            </a:r>
            <a:r>
              <a:rPr lang="en-US" dirty="0"/>
              <a:t> within coagulum (≈ 37 ◦C to 60–100 ◦C) between start and end of coagulation period</a:t>
            </a:r>
          </a:p>
          <a:p>
            <a:endParaRPr lang="en-US" dirty="0"/>
          </a:p>
          <a:p>
            <a:r>
              <a:rPr lang="en-US" dirty="0"/>
              <a:t>Depending on coagulation technique used, additional quantity of heat </a:t>
            </a:r>
            <a:r>
              <a:rPr lang="en-US" dirty="0" err="1"/>
              <a:t>Q</a:t>
            </a:r>
            <a:r>
              <a:rPr lang="en-US" baseline="-25000" dirty="0" err="1"/>
              <a:t>env</a:t>
            </a:r>
            <a:r>
              <a:rPr lang="en-US" dirty="0"/>
              <a:t> also must be taken into account to represent unintentional dissipation of heat in surrounding current-carrying tissues</a:t>
            </a:r>
          </a:p>
          <a:p>
            <a:pPr lvl="1"/>
            <a:r>
              <a:rPr lang="en-US" dirty="0" err="1"/>
              <a:t>Q</a:t>
            </a:r>
            <a:r>
              <a:rPr lang="en-US" baseline="-25000" dirty="0" err="1"/>
              <a:t>env</a:t>
            </a:r>
            <a:r>
              <a:rPr lang="en-US" dirty="0"/>
              <a:t> is negligibly small for bipolar coagulation in comparison with </a:t>
            </a:r>
            <a:r>
              <a:rPr lang="en-US" dirty="0" err="1"/>
              <a:t>Q</a:t>
            </a:r>
            <a:r>
              <a:rPr lang="en-US" baseline="-25000" dirty="0" err="1"/>
              <a:t>coag</a:t>
            </a:r>
            <a:r>
              <a:rPr lang="en-US" dirty="0"/>
              <a:t> </a:t>
            </a:r>
          </a:p>
          <a:p>
            <a:pPr lvl="1"/>
            <a:r>
              <a:rPr lang="en-US" dirty="0" err="1"/>
              <a:t>Q</a:t>
            </a:r>
            <a:r>
              <a:rPr lang="en-US" baseline="-25000" dirty="0" err="1"/>
              <a:t>env</a:t>
            </a:r>
            <a:r>
              <a:rPr lang="en-US" dirty="0"/>
              <a:t> can at times be very large relative to </a:t>
            </a:r>
            <a:r>
              <a:rPr lang="en-US" dirty="0" err="1"/>
              <a:t>Q</a:t>
            </a:r>
            <a:r>
              <a:rPr lang="en-US" baseline="-25000" dirty="0" err="1"/>
              <a:t>coag</a:t>
            </a:r>
            <a:r>
              <a:rPr lang="en-US" dirty="0"/>
              <a:t> in monopolar coagulation</a:t>
            </a:r>
          </a:p>
          <a:p>
            <a:pPr lvl="1"/>
            <a:r>
              <a:rPr lang="en-US" dirty="0" err="1"/>
              <a:t>Q</a:t>
            </a:r>
            <a:r>
              <a:rPr lang="en-US" baseline="-25000" dirty="0" err="1"/>
              <a:t>env</a:t>
            </a:r>
            <a:r>
              <a:rPr lang="en-US" dirty="0"/>
              <a:t> always poses risk of undesired secondary effects to take into account</a:t>
            </a:r>
          </a:p>
          <a:p>
            <a:pPr lvl="1"/>
            <a:r>
              <a:rPr lang="en-US" dirty="0"/>
              <a:t>Explains higher power value in monopolar coagulation compared to bipolar</a:t>
            </a:r>
          </a:p>
        </p:txBody>
      </p:sp>
      <p:pic>
        <p:nvPicPr>
          <p:cNvPr id="4" name="Picture 3"/>
          <p:cNvPicPr>
            <a:picLocks noChangeAspect="1"/>
          </p:cNvPicPr>
          <p:nvPr/>
        </p:nvPicPr>
        <p:blipFill>
          <a:blip r:embed="rId2"/>
          <a:stretch>
            <a:fillRect/>
          </a:stretch>
        </p:blipFill>
        <p:spPr>
          <a:xfrm>
            <a:off x="6600387" y="3440037"/>
            <a:ext cx="3560412" cy="483083"/>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924369" y="2059623"/>
            <a:ext cx="1945293" cy="583588"/>
          </a:xfrm>
          <a:prstGeom prst="rect">
            <a:avLst/>
          </a:prstGeom>
          <a:ln>
            <a:solidFill>
              <a:schemeClr val="accent1"/>
            </a:solidFill>
          </a:ln>
        </p:spPr>
      </p:pic>
    </p:spTree>
    <p:extLst>
      <p:ext uri="{BB962C8B-B14F-4D97-AF65-F5344CB8AC3E}">
        <p14:creationId xmlns:p14="http://schemas.microsoft.com/office/powerpoint/2010/main" val="296856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Heat Equations of Coagulation</a:t>
            </a:r>
          </a:p>
        </p:txBody>
      </p:sp>
      <p:sp>
        <p:nvSpPr>
          <p:cNvPr id="3" name="Content Placeholder 2"/>
          <p:cNvSpPr>
            <a:spLocks noGrp="1"/>
          </p:cNvSpPr>
          <p:nvPr>
            <p:ph sz="quarter" idx="1"/>
          </p:nvPr>
        </p:nvSpPr>
        <p:spPr>
          <a:xfrm>
            <a:off x="816864" y="1600200"/>
            <a:ext cx="10871200" cy="4495800"/>
          </a:xfrm>
        </p:spPr>
        <p:txBody>
          <a:bodyPr/>
          <a:lstStyle/>
          <a:p>
            <a:r>
              <a:rPr lang="en-US" dirty="0"/>
              <a:t>Heat created within active electrode during coagulation is Q</a:t>
            </a:r>
            <a:r>
              <a:rPr lang="en-US" baseline="-25000" dirty="0"/>
              <a:t>AE</a:t>
            </a:r>
            <a:r>
              <a:rPr lang="en-US" dirty="0"/>
              <a:t> </a:t>
            </a:r>
          </a:p>
          <a:p>
            <a:pPr lvl="1"/>
            <a:r>
              <a:rPr lang="en-US" dirty="0"/>
              <a:t>Temperature of active electrode should not rise during coagulation</a:t>
            </a:r>
          </a:p>
          <a:p>
            <a:pPr lvl="2"/>
            <a:r>
              <a:rPr lang="en-US" dirty="0"/>
              <a:t>Creates layer of coagulum that can stick to active electrode</a:t>
            </a:r>
          </a:p>
          <a:p>
            <a:pPr lvl="1"/>
            <a:r>
              <a:rPr lang="en-US" dirty="0"/>
              <a:t>If active electrode directly contacts coagulum, unavoidably heated</a:t>
            </a:r>
          </a:p>
          <a:p>
            <a:r>
              <a:rPr lang="en-US" dirty="0"/>
              <a:t>Heat balance equation:</a:t>
            </a:r>
          </a:p>
          <a:p>
            <a:endParaRPr lang="en-US" dirty="0"/>
          </a:p>
          <a:p>
            <a:pPr lvl="1"/>
            <a:r>
              <a:rPr lang="en-US" dirty="0" err="1"/>
              <a:t>Q</a:t>
            </a:r>
            <a:r>
              <a:rPr lang="en-US" baseline="-25000" dirty="0" err="1"/>
              <a:t>coag</a:t>
            </a:r>
            <a:r>
              <a:rPr lang="en-US" dirty="0"/>
              <a:t>: heat quantity required for coagulation</a:t>
            </a:r>
          </a:p>
          <a:p>
            <a:pPr lvl="1"/>
            <a:r>
              <a:rPr lang="en-US" dirty="0"/>
              <a:t>Q</a:t>
            </a:r>
            <a:r>
              <a:rPr lang="en-US" baseline="-25000" dirty="0"/>
              <a:t>AE</a:t>
            </a:r>
            <a:r>
              <a:rPr lang="en-US" dirty="0"/>
              <a:t>: heat quantity for active electrode</a:t>
            </a:r>
          </a:p>
          <a:p>
            <a:pPr lvl="1"/>
            <a:r>
              <a:rPr lang="en-US" dirty="0" err="1"/>
              <a:t>Q</a:t>
            </a:r>
            <a:r>
              <a:rPr lang="en-US" baseline="-25000" dirty="0" err="1"/>
              <a:t>env</a:t>
            </a:r>
            <a:r>
              <a:rPr lang="en-US" dirty="0"/>
              <a:t>: unintended surrounding heat quantity</a:t>
            </a:r>
          </a:p>
          <a:p>
            <a:pPr lvl="1"/>
            <a:r>
              <a:rPr lang="en-US" dirty="0" err="1"/>
              <a:t>Q</a:t>
            </a:r>
            <a:r>
              <a:rPr lang="en-US" baseline="-25000" dirty="0" err="1"/>
              <a:t>tot</a:t>
            </a:r>
            <a:r>
              <a:rPr lang="en-US" dirty="0"/>
              <a:t>: total heat quantity</a:t>
            </a:r>
          </a:p>
        </p:txBody>
      </p:sp>
      <p:pic>
        <p:nvPicPr>
          <p:cNvPr id="4" name="Picture 3"/>
          <p:cNvPicPr>
            <a:picLocks noChangeAspect="1"/>
          </p:cNvPicPr>
          <p:nvPr/>
        </p:nvPicPr>
        <p:blipFill>
          <a:blip r:embed="rId2"/>
          <a:stretch>
            <a:fillRect/>
          </a:stretch>
        </p:blipFill>
        <p:spPr>
          <a:xfrm>
            <a:off x="3815298" y="3592308"/>
            <a:ext cx="4567500" cy="494000"/>
          </a:xfrm>
          <a:prstGeom prst="rect">
            <a:avLst/>
          </a:prstGeom>
          <a:ln>
            <a:solidFill>
              <a:schemeClr val="accent1"/>
            </a:solidFill>
          </a:ln>
        </p:spPr>
      </p:pic>
    </p:spTree>
    <p:extLst>
      <p:ext uri="{BB962C8B-B14F-4D97-AF65-F5344CB8AC3E}">
        <p14:creationId xmlns:p14="http://schemas.microsoft.com/office/powerpoint/2010/main" val="308712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Heat Equations of Cutting</a:t>
            </a:r>
          </a:p>
        </p:txBody>
      </p:sp>
      <p:sp>
        <p:nvSpPr>
          <p:cNvPr id="3" name="Content Placeholder 2"/>
          <p:cNvSpPr>
            <a:spLocks noGrp="1"/>
          </p:cNvSpPr>
          <p:nvPr>
            <p:ph sz="quarter" idx="1"/>
          </p:nvPr>
        </p:nvSpPr>
        <p:spPr>
          <a:xfrm>
            <a:off x="816864" y="1600200"/>
            <a:ext cx="10871200" cy="4495800"/>
          </a:xfrm>
        </p:spPr>
        <p:txBody>
          <a:bodyPr>
            <a:normAutofit lnSpcReduction="10000"/>
          </a:bodyPr>
          <a:lstStyle/>
          <a:p>
            <a:r>
              <a:rPr lang="en-US" dirty="0"/>
              <a:t>HF power P</a:t>
            </a:r>
            <a:r>
              <a:rPr lang="en-US" baseline="-25000" dirty="0"/>
              <a:t>S</a:t>
            </a:r>
            <a:r>
              <a:rPr lang="en-US" dirty="0"/>
              <a:t> required for cutting can similarly be calculated by using both heat quantity Q</a:t>
            </a:r>
            <a:r>
              <a:rPr lang="en-US" baseline="-25000" dirty="0"/>
              <a:t>S</a:t>
            </a:r>
            <a:r>
              <a:rPr lang="en-US" dirty="0"/>
              <a:t> and the cutting duration </a:t>
            </a:r>
            <a:r>
              <a:rPr lang="en-US" dirty="0" err="1"/>
              <a:t>t</a:t>
            </a:r>
            <a:r>
              <a:rPr lang="en-US" baseline="-25000" dirty="0" err="1"/>
              <a:t>S</a:t>
            </a:r>
            <a:r>
              <a:rPr lang="en-US" dirty="0"/>
              <a:t> as:</a:t>
            </a:r>
          </a:p>
          <a:p>
            <a:endParaRPr lang="en-US" dirty="0"/>
          </a:p>
          <a:p>
            <a:r>
              <a:rPr lang="en-US" dirty="0"/>
              <a:t>When cutting, tissue volume proportional to length, average depth, and width of cut is heated so strongly that its water content vaporizes</a:t>
            </a:r>
          </a:p>
          <a:p>
            <a:pPr lvl="1"/>
            <a:r>
              <a:rPr lang="en-US" dirty="0"/>
              <a:t>Heat quantity required for vaporizing water content in tissue (QS) consists of heat quantity Q</a:t>
            </a:r>
            <a:r>
              <a:rPr lang="en-US" baseline="-25000" dirty="0"/>
              <a:t>100</a:t>
            </a:r>
            <a:r>
              <a:rPr lang="en-US" dirty="0"/>
              <a:t> to heat tissue fluid from 37 to 100 ◦C plus heat quantity Q</a:t>
            </a:r>
            <a:r>
              <a:rPr lang="en-US" baseline="-25000" dirty="0"/>
              <a:t>D</a:t>
            </a:r>
            <a:r>
              <a:rPr lang="en-US" dirty="0"/>
              <a:t> to evaporate boiling tissue fluid</a:t>
            </a:r>
          </a:p>
          <a:p>
            <a:r>
              <a:rPr lang="en-US" dirty="0"/>
              <a:t>Heat balance equation:</a:t>
            </a:r>
          </a:p>
          <a:p>
            <a:pPr lvl="1"/>
            <a:endParaRPr lang="en-US" dirty="0"/>
          </a:p>
          <a:p>
            <a:pPr lvl="1"/>
            <a:endParaRPr lang="en-US" dirty="0"/>
          </a:p>
          <a:p>
            <a:pPr lvl="1"/>
            <a:r>
              <a:rPr lang="en-US" dirty="0"/>
              <a:t>Heat quantity Q</a:t>
            </a:r>
            <a:r>
              <a:rPr lang="en-US" baseline="-25000" dirty="0"/>
              <a:t>U</a:t>
            </a:r>
            <a:r>
              <a:rPr lang="en-US" dirty="0"/>
              <a:t> for unavoidable heating of tissue not involved in cutting and heat quantity for unavoidable heating of active electrode Q</a:t>
            </a:r>
            <a:r>
              <a:rPr lang="en-US" baseline="-25000" dirty="0"/>
              <a:t>AE</a:t>
            </a:r>
          </a:p>
          <a:p>
            <a:pPr lvl="1"/>
            <a:endParaRPr lang="en-US" dirty="0"/>
          </a:p>
        </p:txBody>
      </p:sp>
      <p:pic>
        <p:nvPicPr>
          <p:cNvPr id="4" name="Picture 3"/>
          <p:cNvPicPr>
            <a:picLocks noChangeAspect="1"/>
          </p:cNvPicPr>
          <p:nvPr/>
        </p:nvPicPr>
        <p:blipFill>
          <a:blip r:embed="rId2"/>
          <a:stretch>
            <a:fillRect/>
          </a:stretch>
        </p:blipFill>
        <p:spPr>
          <a:xfrm>
            <a:off x="6605954" y="2046887"/>
            <a:ext cx="1705709" cy="644109"/>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252464" y="4563919"/>
            <a:ext cx="3307500" cy="455000"/>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1848577" y="4563919"/>
            <a:ext cx="3990000" cy="494000"/>
          </a:xfrm>
          <a:prstGeom prst="rect">
            <a:avLst/>
          </a:prstGeom>
          <a:ln>
            <a:solidFill>
              <a:schemeClr val="accent1"/>
            </a:solidFill>
          </a:ln>
        </p:spPr>
      </p:pic>
    </p:spTree>
    <p:extLst>
      <p:ext uri="{BB962C8B-B14F-4D97-AF65-F5344CB8AC3E}">
        <p14:creationId xmlns:p14="http://schemas.microsoft.com/office/powerpoint/2010/main" val="1109037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3592</TotalTime>
  <Words>1719</Words>
  <Application>Microsoft Office PowerPoint</Application>
  <PresentationFormat>Widescreen</PresentationFormat>
  <Paragraphs>154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Tw Cen MT</vt:lpstr>
      <vt:lpstr>Wingdings</vt:lpstr>
      <vt:lpstr>Wingdings 2</vt:lpstr>
      <vt:lpstr>Median</vt:lpstr>
      <vt:lpstr>High-Frequency Surgery</vt:lpstr>
      <vt:lpstr>Basics</vt:lpstr>
      <vt:lpstr>Bioelectrical and Biothermal Effects: Electrolytic Effect</vt:lpstr>
      <vt:lpstr>Bioelectrical and Biothermal Effects: Faradic Effect</vt:lpstr>
      <vt:lpstr>Bioelectrical and Biothermal Effects: Thermal Effect</vt:lpstr>
      <vt:lpstr>Thermal Tissue Damage</vt:lpstr>
      <vt:lpstr>Heat Equations of Coagulation</vt:lpstr>
      <vt:lpstr>Heat Equations of Coagulation</vt:lpstr>
      <vt:lpstr>Heat Equations of Cutting</vt:lpstr>
      <vt:lpstr>Current Density Effect</vt:lpstr>
      <vt:lpstr>Electrical Model of Biological Tissue</vt:lpstr>
      <vt:lpstr>Monopolar Application Technique</vt:lpstr>
      <vt:lpstr>Monoterminal Application Technique</vt:lpstr>
      <vt:lpstr>Bipolar Application Technique</vt:lpstr>
      <vt:lpstr>Types of Current and Their Application</vt:lpstr>
      <vt:lpstr>Cutting Currents</vt:lpstr>
      <vt:lpstr>Coagulation Currents</vt:lpstr>
      <vt:lpstr>Example: Spray Coagulation (Fulguration) </vt:lpstr>
      <vt:lpstr>Typical Output Characteristics</vt:lpstr>
      <vt:lpstr>Neutral Electrode (NE)</vt:lpstr>
      <vt:lpstr>Rules for Proper Neutral Electrode Application</vt:lpstr>
      <vt:lpstr>HF Surgery Device Design Example</vt:lpstr>
      <vt:lpstr>HF Surgery Device Design Example</vt:lpstr>
      <vt:lpstr>Lead Isolation</vt:lpstr>
      <vt:lpstr>Reading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Engineering: Design of Medical Devices</dc:title>
  <dc:creator>Yasser</dc:creator>
  <cp:lastModifiedBy>YASSER MOSTAFA ABRAHEM KADAH</cp:lastModifiedBy>
  <cp:revision>440</cp:revision>
  <dcterms:created xsi:type="dcterms:W3CDTF">2006-08-16T00:00:00Z</dcterms:created>
  <dcterms:modified xsi:type="dcterms:W3CDTF">2021-11-15T18:22:04Z</dcterms:modified>
</cp:coreProperties>
</file>