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6"/>
  </p:notesMasterIdLst>
  <p:sldIdLst>
    <p:sldId id="256" r:id="rId2"/>
    <p:sldId id="318" r:id="rId3"/>
    <p:sldId id="285" r:id="rId4"/>
    <p:sldId id="314" r:id="rId5"/>
    <p:sldId id="317" r:id="rId6"/>
    <p:sldId id="319" r:id="rId7"/>
    <p:sldId id="286" r:id="rId8"/>
    <p:sldId id="287" r:id="rId9"/>
    <p:sldId id="332" r:id="rId10"/>
    <p:sldId id="321" r:id="rId11"/>
    <p:sldId id="323" r:id="rId12"/>
    <p:sldId id="290" r:id="rId13"/>
    <p:sldId id="312" r:id="rId14"/>
    <p:sldId id="294" r:id="rId15"/>
    <p:sldId id="292" r:id="rId16"/>
    <p:sldId id="299" r:id="rId17"/>
    <p:sldId id="304" r:id="rId18"/>
    <p:sldId id="305" r:id="rId19"/>
    <p:sldId id="297" r:id="rId20"/>
    <p:sldId id="328" r:id="rId21"/>
    <p:sldId id="309" r:id="rId22"/>
    <p:sldId id="331" r:id="rId23"/>
    <p:sldId id="324" r:id="rId24"/>
    <p:sldId id="3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714"/>
    <a:srgbClr val="C7D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24" autoAdjust="0"/>
    <p:restoredTop sz="95565" autoAdjust="0"/>
  </p:normalViewPr>
  <p:slideViewPr>
    <p:cSldViewPr snapToGrid="0">
      <p:cViewPr varScale="1">
        <p:scale>
          <a:sx n="115" d="100"/>
          <a:sy n="115" d="100"/>
        </p:scale>
        <p:origin x="732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0D8F6-1B44-4C2D-AC1F-2AE0F97EBFF4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AE8F8-01A0-4825-A91D-0870DC775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0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C1A1650-58D3-4E12-8705-69612D40FB40}" type="datetime1">
              <a:rPr lang="en-US" smtClean="0"/>
              <a:t>11/20/2021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7AB-E83E-41FA-B0B1-FFC013C597B6}" type="datetime1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6F53670-4BB6-46B1-B290-5DEFC78292CA}" type="datetime1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82200-C88C-4348-AD47-6B232DCD791B}" type="datetime1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025-0C9F-434C-8315-D137F5CCBAC3}" type="datetime1">
              <a:rPr lang="en-US" smtClean="0"/>
              <a:t>11/20/2021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9AE1D8-8747-4314-AC16-D49C54F8DE16}" type="datetime1">
              <a:rPr lang="en-US" smtClean="0"/>
              <a:t>11/20/2021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AABEE01-CC8B-4BD6-93C2-1CB25059792A}" type="datetime1">
              <a:rPr lang="en-US" smtClean="0"/>
              <a:t>11/20/2021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6964-1402-4FA4-BA10-3B30AD483B4A}" type="datetime1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6A17B-88FC-44DD-B851-73BE2188CAC5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C9FA-CEA9-4AFE-ABCE-AED60DD0B3CE}" type="datetime1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A50C9F3A-4AC9-41FA-9219-95116AF01A4B}" type="datetime1">
              <a:rPr lang="en-US" smtClean="0"/>
              <a:t>11/20/2021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F46FDB6-75A8-48AC-A23A-EEF80D374679}" type="datetime1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>
            <a:normAutofit/>
          </a:bodyPr>
          <a:lstStyle/>
          <a:p>
            <a:r>
              <a:rPr lang="en-US" dirty="0"/>
              <a:t>hemodialysis machine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>
            <a:normAutofit/>
          </a:bodyPr>
          <a:lstStyle/>
          <a:p>
            <a:r>
              <a:rPr lang="en-US" dirty="0"/>
              <a:t>Prof. Yasser Mostafa Kadah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0C623-8C67-4526-9D00-20A420231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237"/>
            <a:ext cx="1828800" cy="2210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C86F7A-399D-4EF9-B78B-22649C6348C3}"/>
              </a:ext>
            </a:extLst>
          </p:cNvPr>
          <p:cNvSpPr txBox="1"/>
          <p:nvPr/>
        </p:nvSpPr>
        <p:spPr>
          <a:xfrm>
            <a:off x="552090" y="619280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EE 471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C9323-12AC-4E59-9D84-02C614C7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2551526"/>
            <a:ext cx="2743925" cy="3034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C13AD-029D-4EF0-9252-2AEB8B07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Treatment Unit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491F1-A80B-4636-A93B-E2D0FA97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36988" y="477928"/>
            <a:ext cx="478045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81A0C2-C300-4CF0-A249-F834C5C05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36108"/>
            <a:ext cx="3043012" cy="2654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0340B-6C4B-4F25-8CD0-6B8E6B614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2" y="2767916"/>
            <a:ext cx="2850291" cy="2540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F3E43-8083-4F63-AD1F-821F4E54E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767916"/>
            <a:ext cx="3221936" cy="26546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5820F1-915C-4546-AAC7-518C1EA62FA5}"/>
              </a:ext>
            </a:extLst>
          </p:cNvPr>
          <p:cNvSpPr/>
          <p:nvPr/>
        </p:nvSpPr>
        <p:spPr>
          <a:xfrm>
            <a:off x="6845644" y="2372498"/>
            <a:ext cx="667265" cy="10565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502DDA-66BC-4A98-A9DD-385E0B3ACEE8}"/>
              </a:ext>
            </a:extLst>
          </p:cNvPr>
          <p:cNvSpPr/>
          <p:nvPr/>
        </p:nvSpPr>
        <p:spPr>
          <a:xfrm>
            <a:off x="7573754" y="2419866"/>
            <a:ext cx="667265" cy="12294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7038C9-DCC8-466D-A412-E815B8365BD3}"/>
              </a:ext>
            </a:extLst>
          </p:cNvPr>
          <p:cNvSpPr/>
          <p:nvPr/>
        </p:nvSpPr>
        <p:spPr>
          <a:xfrm>
            <a:off x="8270790" y="2467233"/>
            <a:ext cx="1155741" cy="9617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B67338-A2F3-4333-A519-484BA7E62044}"/>
              </a:ext>
            </a:extLst>
          </p:cNvPr>
          <p:cNvSpPr/>
          <p:nvPr/>
        </p:nvSpPr>
        <p:spPr>
          <a:xfrm>
            <a:off x="9374659" y="4407244"/>
            <a:ext cx="832022" cy="736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0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CEA9ADC-6868-4CFC-8AE6-2F080484948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Dialysate: isotonic solution, osmolality of ~300 ± 20 </a:t>
            </a:r>
            <a:r>
              <a:rPr lang="en-US" dirty="0" err="1"/>
              <a:t>mOsm</a:t>
            </a:r>
            <a:r>
              <a:rPr lang="en-US" dirty="0"/>
              <a:t>/L</a:t>
            </a:r>
          </a:p>
          <a:p>
            <a:pPr lvl="1"/>
            <a:r>
              <a:rPr lang="en-US" dirty="0"/>
              <a:t>To prevent red blood cell destruction by hemolysis or crenation, osmolality must be close to plasma (280 ± 20 </a:t>
            </a:r>
            <a:r>
              <a:rPr lang="en-US" dirty="0" err="1"/>
              <a:t>mOsm</a:t>
            </a:r>
            <a:r>
              <a:rPr lang="en-US" dirty="0"/>
              <a:t>/L)</a:t>
            </a:r>
          </a:p>
          <a:p>
            <a:r>
              <a:rPr lang="en-US" dirty="0"/>
              <a:t>Dialysate pH in the range 6.9–7.6 (plasma pH ~7.4)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0F251-34F6-4084-92D1-CAF5C8DB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of Dialysate vs. Blood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FB31B-FA73-4BAB-A834-2F98D145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37" y="3429000"/>
            <a:ext cx="4599968" cy="1792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84B48A-BBC8-4CE8-A6B2-3C1252B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257800"/>
            <a:ext cx="1449000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B8E95D-002B-4EE2-80F4-084F8C1FB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869" y="5257800"/>
            <a:ext cx="1401014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F5E8AB-A4A8-4AA5-A297-EA620A7A8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136" y="3802870"/>
            <a:ext cx="5751532" cy="26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Dialysate Proportioning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Specific ratio of concentrates to water depending on system </a:t>
            </a:r>
          </a:p>
          <a:p>
            <a:pPr lvl="1"/>
            <a:r>
              <a:rPr lang="en-US" dirty="0"/>
              <a:t>For example, acid : bicarbonate : water ratio of 1 : 1.225 : 32.775</a:t>
            </a:r>
          </a:p>
          <a:p>
            <a:pPr lvl="1"/>
            <a:r>
              <a:rPr lang="en-US" dirty="0"/>
              <a:t>Each proportioning ratio requires use of particular concentrates</a:t>
            </a:r>
          </a:p>
          <a:p>
            <a:pPr lvl="1"/>
            <a:r>
              <a:rPr lang="en-US" dirty="0"/>
              <a:t>Monitoring of correct mixing is done using conductivity measurement</a:t>
            </a:r>
          </a:p>
          <a:p>
            <a:r>
              <a:rPr lang="en-US" dirty="0"/>
              <a:t>Use of wrong or reversed concentrates can lead to dialysate of correct conductivity but lethal ionic composition</a:t>
            </a:r>
          </a:p>
          <a:p>
            <a:pPr lvl="1"/>
            <a:r>
              <a:rPr lang="en-US" dirty="0"/>
              <a:t>pH or concentrate pump speed monitoring can detect such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5414E-3C49-459D-8DF4-2336092DF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76" y="4495412"/>
            <a:ext cx="1312534" cy="2327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E187EA-38F0-4843-AD5D-E08A5CFA9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22" y="4389036"/>
            <a:ext cx="4960828" cy="2468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623B4-7A21-4270-A4E9-A7EE2510C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124" y="4495412"/>
            <a:ext cx="168592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0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77DFD9-BC7B-49E7-9149-41D9D7DC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6" y="3258494"/>
            <a:ext cx="2328362" cy="2930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Dialyzer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Hollow fiber technology</a:t>
            </a:r>
          </a:p>
          <a:p>
            <a:pPr lvl="1"/>
            <a:r>
              <a:rPr lang="en-US" dirty="0"/>
              <a:t>Many fine fiber tubes to allow contact surface area to be large</a:t>
            </a:r>
          </a:p>
          <a:p>
            <a:pPr lvl="1"/>
            <a:r>
              <a:rPr lang="en-US" dirty="0"/>
              <a:t>Disposable dialyzers: single patient use to prevent cross-infection</a:t>
            </a:r>
          </a:p>
        </p:txBody>
      </p:sp>
      <p:pic>
        <p:nvPicPr>
          <p:cNvPr id="2050" name="Picture 2" descr="C:\Users\Yasser\Desktop\31_a6_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39" y="3149838"/>
            <a:ext cx="3836947" cy="326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EFFD9-C6E2-49D2-94EC-41ECA47C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579" y="5268106"/>
            <a:ext cx="4294094" cy="1148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1A5C5-DABF-430B-AB5B-7B1EDA589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63" y="2831600"/>
            <a:ext cx="4214004" cy="215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0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Cleaning and Disinfection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Cleaning and disinfection are required to prevent buildup of chemical and bacterial deposits in dialysate flow path</a:t>
            </a:r>
          </a:p>
          <a:p>
            <a:pPr lvl="1"/>
            <a:r>
              <a:rPr lang="en-US" dirty="0"/>
              <a:t>Such deposits can interfere with conductivity-based monitoring systems and flow-meter–based ultrafiltration control systems</a:t>
            </a:r>
          </a:p>
          <a:p>
            <a:endParaRPr lang="en-US" dirty="0"/>
          </a:p>
          <a:p>
            <a:r>
              <a:rPr lang="en-US" dirty="0"/>
              <a:t>To prevent the chemical buildup of carbonate deposits, machines are rinsed with acetic acid (vinegar) or citric acid</a:t>
            </a:r>
          </a:p>
          <a:p>
            <a:endParaRPr lang="en-US" dirty="0"/>
          </a:p>
          <a:p>
            <a:r>
              <a:rPr lang="en-US" dirty="0"/>
              <a:t>To prevent bacterial buildup, machines must be disinfected at least daily with chemical disinfectant such as bleach</a:t>
            </a:r>
          </a:p>
          <a:p>
            <a:pPr lvl="1"/>
            <a:r>
              <a:rPr lang="en-US" dirty="0"/>
              <a:t>Some machines also incorporate a hot water disinfection cycle</a:t>
            </a:r>
          </a:p>
        </p:txBody>
      </p:sp>
    </p:spTree>
    <p:extLst>
      <p:ext uri="{BB962C8B-B14F-4D97-AF65-F5344CB8AC3E}">
        <p14:creationId xmlns:p14="http://schemas.microsoft.com/office/powerpoint/2010/main" val="66567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Monitoring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98" y="1503982"/>
            <a:ext cx="6151605" cy="535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5ED572-67FE-459E-B327-5B16D6D97B7E}"/>
              </a:ext>
            </a:extLst>
          </p:cNvPr>
          <p:cNvSpPr/>
          <p:nvPr/>
        </p:nvSpPr>
        <p:spPr>
          <a:xfrm>
            <a:off x="3020198" y="2578443"/>
            <a:ext cx="6151605" cy="741406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D0BAF-8F44-491F-8F30-E816E7A8E2C0}"/>
              </a:ext>
            </a:extLst>
          </p:cNvPr>
          <p:cNvSpPr/>
          <p:nvPr/>
        </p:nvSpPr>
        <p:spPr>
          <a:xfrm>
            <a:off x="3020197" y="3288957"/>
            <a:ext cx="6151605" cy="741406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ADDE6-9D11-4FD7-B20E-FD99543E4AB7}"/>
              </a:ext>
            </a:extLst>
          </p:cNvPr>
          <p:cNvSpPr/>
          <p:nvPr/>
        </p:nvSpPr>
        <p:spPr>
          <a:xfrm>
            <a:off x="3020198" y="3968579"/>
            <a:ext cx="6151605" cy="741406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C3D870-3B92-450C-86BB-C98F03FD6E39}"/>
              </a:ext>
            </a:extLst>
          </p:cNvPr>
          <p:cNvSpPr/>
          <p:nvPr/>
        </p:nvSpPr>
        <p:spPr>
          <a:xfrm>
            <a:off x="3020198" y="4702775"/>
            <a:ext cx="6151605" cy="1170803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0A65B-882D-497E-B873-C5BE7FC0286A}"/>
              </a:ext>
            </a:extLst>
          </p:cNvPr>
          <p:cNvSpPr/>
          <p:nvPr/>
        </p:nvSpPr>
        <p:spPr>
          <a:xfrm>
            <a:off x="3020196" y="5887994"/>
            <a:ext cx="6151605" cy="741406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52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Dialysate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5436" y="1600200"/>
            <a:ext cx="10871200" cy="4495800"/>
          </a:xfrm>
        </p:spPr>
        <p:txBody>
          <a:bodyPr/>
          <a:lstStyle/>
          <a:p>
            <a:r>
              <a:rPr lang="en-US" dirty="0"/>
              <a:t>Heater monitoring (Thermistor feedback control circuit)</a:t>
            </a:r>
          </a:p>
          <a:p>
            <a:pPr lvl="1"/>
            <a:r>
              <a:rPr lang="en-US" dirty="0"/>
              <a:t>Normal red blood cells begin to hemolyze at 42°C</a:t>
            </a:r>
          </a:p>
          <a:p>
            <a:pPr lvl="1"/>
            <a:r>
              <a:rPr lang="en-US" dirty="0"/>
              <a:t>Overheated dialysate has been known to precipitate cardiac arrhythmias</a:t>
            </a:r>
          </a:p>
          <a:p>
            <a:r>
              <a:rPr lang="en-US" dirty="0"/>
              <a:t>Deaeration monitoring (Observable by eye) </a:t>
            </a:r>
          </a:p>
          <a:p>
            <a:pPr lvl="1"/>
            <a:r>
              <a:rPr lang="en-US" dirty="0"/>
              <a:t>Relies on vacuum pump and proper interconnects</a:t>
            </a:r>
          </a:p>
          <a:p>
            <a:pPr lvl="1"/>
            <a:r>
              <a:rPr lang="en-US" dirty="0"/>
              <a:t>Hidden cause of several problems, such as false blood-leak and conductivity alarms, and decreased dialysis efficiency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B897E-AEC8-48CC-A7BA-BFCF22BA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25" y="4429896"/>
            <a:ext cx="7682324" cy="219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Blood-Leak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Idea: Monitor transmission of light through effluent dialysate  </a:t>
            </a:r>
          </a:p>
          <a:p>
            <a:pPr lvl="1"/>
            <a:r>
              <a:rPr lang="en-US" dirty="0"/>
              <a:t>Tear or leak in dialyzer membrane cause RBCs to leak into dialysate </a:t>
            </a:r>
          </a:p>
          <a:p>
            <a:pPr lvl="1"/>
            <a:r>
              <a:rPr lang="en-US" dirty="0"/>
              <a:t>Interruption of light transmission by blood triggers alarm</a:t>
            </a:r>
          </a:p>
        </p:txBody>
      </p:sp>
      <p:pic>
        <p:nvPicPr>
          <p:cNvPr id="4098" name="Picture 2" descr="C:\Users\Yasser\Desktop\introtek_4_blood 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6" y="3669621"/>
            <a:ext cx="2310837" cy="24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5E940-31F8-4CB6-A256-D0E29889B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22" y="3035340"/>
            <a:ext cx="5105136" cy="35281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9C4601-FAFF-46DE-B506-CF743EEC3C29}"/>
              </a:ext>
            </a:extLst>
          </p:cNvPr>
          <p:cNvGrpSpPr/>
          <p:nvPr/>
        </p:nvGrpSpPr>
        <p:grpSpPr>
          <a:xfrm>
            <a:off x="2721177" y="3253959"/>
            <a:ext cx="3946771" cy="2784376"/>
            <a:chOff x="316906" y="2932683"/>
            <a:chExt cx="3418427" cy="24116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1FAE4B-133A-438B-94E0-8D0FB8C11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906" y="2932683"/>
              <a:ext cx="3130073" cy="2204885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30E1FAB-68D1-4BD1-A0B3-4BBB0EF01E88}"/>
                </a:ext>
              </a:extLst>
            </p:cNvPr>
            <p:cNvSpPr/>
            <p:nvPr/>
          </p:nvSpPr>
          <p:spPr>
            <a:xfrm>
              <a:off x="1573426" y="3591698"/>
              <a:ext cx="1511020" cy="973600"/>
            </a:xfrm>
            <a:prstGeom prst="righ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C62030-92A7-4FA4-8D1E-B2E12E1C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7707" y="4271730"/>
              <a:ext cx="457143" cy="3904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591969-AB15-4AD4-A9C0-ADF560D10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377171">
              <a:off x="2835200" y="4920513"/>
              <a:ext cx="457143" cy="3904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7AF87C-AC37-48B8-BC59-3E5A368E6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969288">
              <a:off x="3311523" y="3785957"/>
              <a:ext cx="457143" cy="3904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842FF7-4BBE-4BB6-A340-7629BEB1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000151">
              <a:off x="3229001" y="3302418"/>
              <a:ext cx="457143" cy="39047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DD6F58-B96A-477B-BC41-435C63F2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893134">
              <a:off x="494918" y="4725275"/>
              <a:ext cx="457143" cy="390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30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Circuit Monitoring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9" y="2749098"/>
            <a:ext cx="5099917" cy="371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7D82C8-3D31-4152-AEBF-5A74BAEE8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1" y="1629916"/>
            <a:ext cx="2707180" cy="1242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933D99-AD58-42BE-AC6E-388F38EBE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13" y="1656358"/>
            <a:ext cx="1324109" cy="1364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7899BB-9D29-42C8-94C0-75A40A102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94" y="2007252"/>
            <a:ext cx="6317992" cy="42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4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monitors can fail (mechanical, electrical or combination)</a:t>
            </a:r>
          </a:p>
          <a:p>
            <a:pPr lvl="1"/>
            <a:r>
              <a:rPr lang="en-US" dirty="0"/>
              <a:t>Murphy’s law: If anything can go wrong, it will</a:t>
            </a:r>
          </a:p>
          <a:p>
            <a:pPr marL="365760" lvl="1" indent="0">
              <a:buNone/>
            </a:pPr>
            <a:endParaRPr lang="en-US" dirty="0"/>
          </a:p>
          <a:p>
            <a:r>
              <a:rPr lang="en-US" dirty="0"/>
              <a:t>Machine monitors are frequently thought to be fail-safe devices, but they are not </a:t>
            </a:r>
          </a:p>
          <a:p>
            <a:endParaRPr lang="en-US" dirty="0"/>
          </a:p>
          <a:p>
            <a:r>
              <a:rPr lang="en-US" dirty="0"/>
              <a:t>Because all dialysis machine monitors can fail, they should signal a warning when they are out of limits or not working properly</a:t>
            </a:r>
          </a:p>
          <a:p>
            <a:endParaRPr lang="en-US" dirty="0"/>
          </a:p>
          <a:p>
            <a:r>
              <a:rPr lang="en-US" dirty="0"/>
              <a:t>Dual monitoring required: machine monitor device + dialysis personnel </a:t>
            </a:r>
          </a:p>
          <a:p>
            <a:pPr lvl="1"/>
            <a:r>
              <a:rPr lang="en-US" dirty="0"/>
              <a:t>No machine, computer, or device can replace the continuous surveillance of hemodialysis personnel</a:t>
            </a:r>
          </a:p>
        </p:txBody>
      </p:sp>
    </p:spTree>
    <p:extLst>
      <p:ext uri="{BB962C8B-B14F-4D97-AF65-F5344CB8AC3E}">
        <p14:creationId xmlns:p14="http://schemas.microsoft.com/office/powerpoint/2010/main" val="29711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F236-533F-4E34-9AF3-52AEA9E5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Physiology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0C09E3-8668-4DE2-A1FA-E95B7C21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7" y="1608653"/>
            <a:ext cx="5404993" cy="5109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28120-8FF4-442A-B9D4-40ACFC74E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874" y="1608653"/>
            <a:ext cx="4889190" cy="5076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718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D3DF-8D1D-45CB-BAB7-C6FDBE79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ANSI/AAMI RD5 Equipment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A8C91-B815-4035-9218-2F45A014A1C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Stop blood pump</a:t>
            </a:r>
          </a:p>
          <a:p>
            <a:r>
              <a:rPr lang="en-US" dirty="0"/>
              <a:t>Activate venous clamp</a:t>
            </a:r>
          </a:p>
          <a:p>
            <a:r>
              <a:rPr lang="en-US" dirty="0"/>
              <a:t>Activate dialysate bypass </a:t>
            </a:r>
          </a:p>
          <a:p>
            <a:r>
              <a:rPr lang="en-US" dirty="0"/>
              <a:t>Audible/Visual Alarms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8E100-C909-4095-B7D2-6BAF17C3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52" y="4924874"/>
            <a:ext cx="3259432" cy="1802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96E9C-4CD6-4243-80C2-3283CBD4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24" y="4659260"/>
            <a:ext cx="784618" cy="185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66BF9-9298-4E1F-ADC8-7A93C20D6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672" y="5074684"/>
            <a:ext cx="1971429" cy="1438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B723C3-88BE-42E7-87E2-A75CDEA10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035" y="4998857"/>
            <a:ext cx="1650230" cy="15134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7A104AC-EAD8-4C38-B981-510D9AD8CF58}"/>
              </a:ext>
            </a:extLst>
          </p:cNvPr>
          <p:cNvGrpSpPr/>
          <p:nvPr/>
        </p:nvGrpSpPr>
        <p:grpSpPr>
          <a:xfrm>
            <a:off x="6800735" y="1516138"/>
            <a:ext cx="4887329" cy="3318613"/>
            <a:chOff x="521494" y="1524000"/>
            <a:chExt cx="7708106" cy="5233988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BBA5A5C3-E4FC-4396-AD4C-6EA688C7F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94" y="4114800"/>
              <a:ext cx="7708106" cy="2643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52985C8-D3BB-4F02-AFB3-011267506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524000"/>
              <a:ext cx="7686675" cy="2964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1E9A47-FF06-4B4A-8B4A-EC332187B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65" y="5369159"/>
            <a:ext cx="1010934" cy="1307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Ultrafiltration Control Design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device to be considered “ultrafiltration control” system, it must function with overall accuracy of ± 5 % of selected ultrafiltration rate or ± 100 mL/h, whichever is greater, over specified range of operation</a:t>
            </a:r>
          </a:p>
          <a:p>
            <a:r>
              <a:rPr lang="en-US" dirty="0"/>
              <a:t>Consider design using 2 flowmeters</a:t>
            </a:r>
          </a:p>
          <a:p>
            <a:pPr lvl="1"/>
            <a:r>
              <a:rPr lang="en-US" dirty="0"/>
              <a:t>UF = Flow2 – Flow1 </a:t>
            </a:r>
          </a:p>
          <a:p>
            <a:pPr lvl="1"/>
            <a:r>
              <a:rPr lang="en-US" dirty="0"/>
              <a:t>Error(UF) (mL/h) = Error(Flow2) (mL/h) + Error(Flow1) (mL/h)</a:t>
            </a:r>
          </a:p>
          <a:p>
            <a:pPr lvl="1"/>
            <a:r>
              <a:rPr lang="en-US" dirty="0"/>
              <a:t>Flow range in Flow1 &amp; Flow2: 1L/min</a:t>
            </a:r>
          </a:p>
          <a:p>
            <a:pPr lvl="1"/>
            <a:r>
              <a:rPr lang="en-US" dirty="0"/>
              <a:t>Ultrafiltration range: 1L/</a:t>
            </a:r>
            <a:r>
              <a:rPr lang="en-US" dirty="0" err="1"/>
              <a:t>hr</a:t>
            </a:r>
            <a:endParaRPr lang="en-US" dirty="0"/>
          </a:p>
          <a:p>
            <a:pPr lvl="1"/>
            <a:r>
              <a:rPr lang="en-US" dirty="0"/>
              <a:t>Must have extremely high precision </a:t>
            </a:r>
            <a:r>
              <a:rPr lang="en-US" dirty="0" err="1"/>
              <a:t>flowmeters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73059F-8509-4FA2-9932-E37E908194D6}"/>
              </a:ext>
            </a:extLst>
          </p:cNvPr>
          <p:cNvGrpSpPr/>
          <p:nvPr/>
        </p:nvGrpSpPr>
        <p:grpSpPr>
          <a:xfrm>
            <a:off x="8210860" y="3887857"/>
            <a:ext cx="3898010" cy="2878703"/>
            <a:chOff x="8293990" y="3887857"/>
            <a:chExt cx="3898010" cy="2878703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990" y="4072523"/>
              <a:ext cx="3898010" cy="2694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C814F0-4AAD-49C9-A5FA-2937327B521D}"/>
                </a:ext>
              </a:extLst>
            </p:cNvPr>
            <p:cNvSpPr txBox="1"/>
            <p:nvPr/>
          </p:nvSpPr>
          <p:spPr>
            <a:xfrm>
              <a:off x="10400937" y="3887857"/>
              <a:ext cx="789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Flow1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3B5125-0397-4DE3-A1AA-17323B2C15DD}"/>
                </a:ext>
              </a:extLst>
            </p:cNvPr>
            <p:cNvSpPr txBox="1"/>
            <p:nvPr/>
          </p:nvSpPr>
          <p:spPr>
            <a:xfrm>
              <a:off x="10400938" y="5952899"/>
              <a:ext cx="789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Flow2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613BBE-0841-4DAA-8E58-B7F58087BFAB}"/>
              </a:ext>
            </a:extLst>
          </p:cNvPr>
          <p:cNvGrpSpPr/>
          <p:nvPr/>
        </p:nvGrpSpPr>
        <p:grpSpPr>
          <a:xfrm>
            <a:off x="1205941" y="5195614"/>
            <a:ext cx="5384139" cy="1662386"/>
            <a:chOff x="472698" y="5195614"/>
            <a:chExt cx="5384139" cy="16623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29C2DC-1168-4A4F-B90C-F83F242C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0227" y="5199309"/>
              <a:ext cx="1673008" cy="16518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4825C2-1AD4-426D-B4FA-CAB0BD484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3829" y="5195614"/>
              <a:ext cx="1673008" cy="1662386"/>
            </a:xfrm>
            <a:prstGeom prst="rect">
              <a:avLst/>
            </a:prstGeom>
          </p:spPr>
        </p:pic>
        <p:pic>
          <p:nvPicPr>
            <p:cNvPr id="13" name="Picture 2" descr="C:\Users\Yasser\Desktop\31_a6_300.jpg">
              <a:extLst>
                <a:ext uri="{FF2B5EF4-FFF2-40B4-BE49-F238E27FC236}">
                  <a16:creationId xmlns:a16="http://schemas.microsoft.com/office/drawing/2014/main" id="{30C0988F-4775-4A10-9BDB-AB786DA77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98" y="5195615"/>
              <a:ext cx="1944835" cy="165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1166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0F53-7A1B-4575-A2A4-5EE78A22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Dialysis Prescription and Adequacy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43365-9CD3-4792-BAB8-EDB1ADDF7B5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Determining how much dialysis is enough, one must define the means by which dialysis outcome can be quantified</a:t>
            </a:r>
          </a:p>
          <a:p>
            <a:r>
              <a:rPr lang="en-US" dirty="0"/>
              <a:t>Kt/V or single-pool Kt/V (</a:t>
            </a:r>
            <a:r>
              <a:rPr lang="en-US" dirty="0" err="1"/>
              <a:t>spKt</a:t>
            </a:r>
            <a:r>
              <a:rPr lang="en-US" dirty="0"/>
              <a:t>/V): Target 1.2</a:t>
            </a:r>
          </a:p>
          <a:p>
            <a:pPr lvl="1"/>
            <a:r>
              <a:rPr lang="en-US" dirty="0"/>
              <a:t>K: Urea removal rate, t: treatment time, V: volume of distribution for urea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R: ratio of </a:t>
            </a:r>
            <a:r>
              <a:rPr lang="en-US" dirty="0" err="1"/>
              <a:t>postdialysis</a:t>
            </a:r>
            <a:r>
              <a:rPr lang="en-US" dirty="0"/>
              <a:t> to </a:t>
            </a:r>
            <a:r>
              <a:rPr lang="en-US" dirty="0" err="1"/>
              <a:t>predialysis</a:t>
            </a:r>
            <a:r>
              <a:rPr lang="en-US" dirty="0"/>
              <a:t> blood urea nitrogen</a:t>
            </a:r>
          </a:p>
          <a:p>
            <a:r>
              <a:rPr lang="en-US" dirty="0"/>
              <a:t>Urea Reduction Ratio (URR): Target 65%</a:t>
            </a:r>
          </a:p>
          <a:p>
            <a:endParaRPr lang="en-US" dirty="0"/>
          </a:p>
          <a:p>
            <a:pPr lvl="1"/>
            <a:r>
              <a:rPr lang="en-US" dirty="0"/>
              <a:t>BUN: blood urea nitrogen concentration</a:t>
            </a:r>
          </a:p>
          <a:p>
            <a:r>
              <a:rPr lang="en-US" dirty="0"/>
              <a:t>Ultrafiltration rate limits</a:t>
            </a:r>
          </a:p>
          <a:p>
            <a:pPr lvl="1"/>
            <a:r>
              <a:rPr lang="en-US" dirty="0"/>
              <a:t>Optimally less than 10 mL/h/kg but certainly no more than 13 mL/h/kg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18786-0504-448D-AEBD-C1462819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84" y="3077426"/>
            <a:ext cx="8610600" cy="3927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C02E4-1E59-4D36-8770-056DF5FC7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218" y="4226254"/>
            <a:ext cx="8341883" cy="4480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499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9AB537-6F56-48CE-B953-27A60CBF4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79" y="4421659"/>
            <a:ext cx="2342111" cy="2321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A3E5CF-0FF7-41CE-B742-F5EEAD9E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Dialysis Disequilibrium Syndrome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E40D25-8C37-4C5F-AAB1-BC8A6F9FA0A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Common symptoms: headache, nausea, and vomiting</a:t>
            </a:r>
          </a:p>
          <a:p>
            <a:pPr lvl="1"/>
            <a:r>
              <a:rPr lang="en-US" dirty="0"/>
              <a:t>In severe cases, seizures and coma</a:t>
            </a:r>
          </a:p>
          <a:p>
            <a:r>
              <a:rPr lang="en-US" dirty="0"/>
              <a:t>Explained by osmosis due to blood-brain barrier properties</a:t>
            </a:r>
          </a:p>
          <a:p>
            <a:pPr lvl="1"/>
            <a:r>
              <a:rPr lang="en-US" dirty="0"/>
              <a:t>Urea concentration in brain higher than blood (slower transport)</a:t>
            </a:r>
          </a:p>
          <a:p>
            <a:pPr lvl="1"/>
            <a:r>
              <a:rPr lang="en-US" dirty="0"/>
              <a:t>Water from plasma flow into extracellular space causing extra pressure</a:t>
            </a:r>
          </a:p>
          <a:p>
            <a:r>
              <a:rPr lang="en-US" dirty="0"/>
              <a:t>Prevented by keeping dialysis efficiency as low as needed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5CEFC-B7C3-49CD-8623-75587492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144" y="4421659"/>
            <a:ext cx="4749681" cy="2055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521F14-53F6-4154-BAF1-998053FD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4308388"/>
            <a:ext cx="2950720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2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Allen R. </a:t>
            </a:r>
            <a:r>
              <a:rPr lang="en-US" dirty="0" err="1"/>
              <a:t>Nissenson</a:t>
            </a:r>
            <a:r>
              <a:rPr lang="en-US" dirty="0"/>
              <a:t> and Richard N. Fine (Eds.), </a:t>
            </a:r>
            <a:r>
              <a:rPr lang="en-US" i="1" dirty="0"/>
              <a:t>Handbook of Dialysis Therapy</a:t>
            </a:r>
            <a:r>
              <a:rPr lang="en-US" dirty="0"/>
              <a:t>, 5</a:t>
            </a:r>
            <a:r>
              <a:rPr lang="en-US" baseline="30000" dirty="0"/>
              <a:t>th</a:t>
            </a:r>
            <a:r>
              <a:rPr lang="en-US" dirty="0"/>
              <a:t> ed., Saunders Elsevier, Philadelphia, 2016. </a:t>
            </a:r>
          </a:p>
          <a:p>
            <a:r>
              <a:rPr lang="en-US" dirty="0"/>
              <a:t>ANSI/AAMI RD5 standard.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E49CE-9760-4A62-828C-D1B7E96C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20" y="3471951"/>
            <a:ext cx="2190326" cy="3292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A1905-ECEE-4EAB-9795-49646C8A0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956" y="3471951"/>
            <a:ext cx="2575087" cy="32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4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Hemodialysis Machine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Delivering patient’s dialysis prescription by controlling blood and dialysate flows through dialyzer</a:t>
            </a:r>
          </a:p>
          <a:p>
            <a:pPr lvl="1"/>
            <a:r>
              <a:rPr lang="en-US" dirty="0"/>
              <a:t>Removal of waste metabolites</a:t>
            </a:r>
          </a:p>
          <a:p>
            <a:pPr lvl="1"/>
            <a:r>
              <a:rPr lang="en-US" dirty="0"/>
              <a:t>Removal of water</a:t>
            </a:r>
          </a:p>
          <a:p>
            <a:r>
              <a:rPr lang="en-US" dirty="0"/>
              <a:t>Monitoring and alarm systems for patient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DCF7C-6558-4CFF-9DA2-2955C724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112" y="3712928"/>
            <a:ext cx="4302291" cy="308974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C35231C-A033-47E2-9669-256FBF5807A4}"/>
              </a:ext>
            </a:extLst>
          </p:cNvPr>
          <p:cNvSpPr/>
          <p:nvPr/>
        </p:nvSpPr>
        <p:spPr>
          <a:xfrm>
            <a:off x="3005695" y="4600832"/>
            <a:ext cx="2248930" cy="807308"/>
          </a:xfrm>
          <a:prstGeom prst="rightArrow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Waste Metabolites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08439F0-ADF1-40FD-8BAA-05279C1855D4}"/>
              </a:ext>
            </a:extLst>
          </p:cNvPr>
          <p:cNvSpPr/>
          <p:nvPr/>
        </p:nvSpPr>
        <p:spPr>
          <a:xfrm>
            <a:off x="3005695" y="5669692"/>
            <a:ext cx="2248930" cy="807308"/>
          </a:xfrm>
          <a:prstGeom prst="rightArrow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Excess Water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0A5FD6-BDB2-419F-96C1-79BE2D5F1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403" y="2894856"/>
            <a:ext cx="4467742" cy="39078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3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Physics: Brownian Motion</a:t>
            </a:r>
          </a:p>
        </p:txBody>
      </p:sp>
      <p:sp>
        <p:nvSpPr>
          <p:cNvPr id="30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 motion of particles </a:t>
            </a:r>
          </a:p>
          <a:p>
            <a:pPr lvl="1"/>
            <a:r>
              <a:rPr lang="en-US" dirty="0"/>
              <a:t>M</a:t>
            </a:r>
            <a:r>
              <a:rPr lang="en-US"/>
              <a:t>ean </a:t>
            </a:r>
            <a:r>
              <a:rPr lang="en-US" dirty="0"/>
              <a:t>velocity=0 but mean-square velocity</a:t>
            </a:r>
            <a:r>
              <a:rPr lang="en-US" dirty="0">
                <a:sym typeface="Symbol" panose="05050102010706020507" pitchFamily="18" charset="2"/>
              </a:rPr>
              <a:t></a:t>
            </a:r>
            <a:r>
              <a:rPr lang="en-US" dirty="0"/>
              <a:t>0  </a:t>
            </a:r>
          </a:p>
          <a:p>
            <a:pPr lvl="1"/>
            <a:r>
              <a:rPr lang="en-US" dirty="0"/>
              <a:t>Kinetic energy depends only on absolute temperature</a:t>
            </a: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39443"/>
              </p:ext>
            </p:extLst>
          </p:nvPr>
        </p:nvGraphicFramePr>
        <p:xfrm>
          <a:off x="7175315" y="1950434"/>
          <a:ext cx="4512749" cy="859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2336760" imgH="444240" progId="Equation.3">
                  <p:embed/>
                </p:oleObj>
              </mc:Choice>
              <mc:Fallback>
                <p:oleObj name="Equation" r:id="rId3" imgW="2336760" imgH="444240" progId="Equation.3">
                  <p:embed/>
                  <p:pic>
                    <p:nvPicPr>
                      <p:cNvPr id="3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315" y="1950434"/>
                        <a:ext cx="4512749" cy="8591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DB88C1B-D1E6-40F3-BB2A-2676EBBD6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98" y="3071322"/>
            <a:ext cx="3571631" cy="3590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F35D9-7DD2-414E-8FDA-339BF9D12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" y="3232752"/>
            <a:ext cx="586195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8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Diffusion: random movement of solute particles from region of higher concentration to region of lower concentration</a:t>
            </a:r>
          </a:p>
          <a:p>
            <a:pPr lvl="1"/>
            <a:r>
              <a:rPr lang="en-US" dirty="0"/>
              <a:t>Passive: Diffusing particles move independently by Brownian motion</a:t>
            </a:r>
          </a:p>
          <a:p>
            <a:r>
              <a:rPr lang="en-US" dirty="0"/>
              <a:t>Fick’s First Law: Net flow is proportional to concentration gradient</a:t>
            </a:r>
          </a:p>
          <a:p>
            <a:pPr lvl="1"/>
            <a:r>
              <a:rPr lang="en-US" dirty="0"/>
              <a:t>Time constant for clearance depends on membrane properties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66D9E-3871-4F37-910A-C3202A10D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3655694"/>
            <a:ext cx="2641600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1CFBA-F387-45A8-8121-9124DCB1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44" y="3655695"/>
            <a:ext cx="2296269" cy="2296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2A6688-F484-4065-BDC6-BAEAD3E8F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674" y="3643293"/>
            <a:ext cx="2890354" cy="2075744"/>
          </a:xfrm>
          <a:prstGeom prst="rect">
            <a:avLst/>
          </a:prstGeom>
        </p:spPr>
      </p:pic>
      <p:sp>
        <p:nvSpPr>
          <p:cNvPr id="17" name="Right Arrow 11">
            <a:extLst>
              <a:ext uri="{FF2B5EF4-FFF2-40B4-BE49-F238E27FC236}">
                <a16:creationId xmlns:a16="http://schemas.microsoft.com/office/drawing/2014/main" id="{2EE4028C-C522-49C0-B899-9DD2AB768A5F}"/>
              </a:ext>
            </a:extLst>
          </p:cNvPr>
          <p:cNvSpPr/>
          <p:nvPr/>
        </p:nvSpPr>
        <p:spPr>
          <a:xfrm>
            <a:off x="3352800" y="5672248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Blood</a:t>
            </a:r>
          </a:p>
        </p:txBody>
      </p:sp>
      <p:sp>
        <p:nvSpPr>
          <p:cNvPr id="18" name="Right Arrow 13">
            <a:extLst>
              <a:ext uri="{FF2B5EF4-FFF2-40B4-BE49-F238E27FC236}">
                <a16:creationId xmlns:a16="http://schemas.microsoft.com/office/drawing/2014/main" id="{C1A04D02-514A-40CE-B8CC-E5ED029B6434}"/>
              </a:ext>
            </a:extLst>
          </p:cNvPr>
          <p:cNvSpPr/>
          <p:nvPr/>
        </p:nvSpPr>
        <p:spPr>
          <a:xfrm>
            <a:off x="3352800" y="6472347"/>
            <a:ext cx="990600" cy="381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Dialysate</a:t>
            </a:r>
          </a:p>
        </p:txBody>
      </p:sp>
      <p:sp>
        <p:nvSpPr>
          <p:cNvPr id="19" name="Right Arrow 14">
            <a:extLst>
              <a:ext uri="{FF2B5EF4-FFF2-40B4-BE49-F238E27FC236}">
                <a16:creationId xmlns:a16="http://schemas.microsoft.com/office/drawing/2014/main" id="{61BF83B3-0E87-410A-A46F-A3095BFCB1AC}"/>
              </a:ext>
            </a:extLst>
          </p:cNvPr>
          <p:cNvSpPr/>
          <p:nvPr/>
        </p:nvSpPr>
        <p:spPr>
          <a:xfrm>
            <a:off x="8229600" y="5675947"/>
            <a:ext cx="9906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Blood</a:t>
            </a:r>
          </a:p>
        </p:txBody>
      </p:sp>
      <p:sp>
        <p:nvSpPr>
          <p:cNvPr id="20" name="Left Arrow 15">
            <a:extLst>
              <a:ext uri="{FF2B5EF4-FFF2-40B4-BE49-F238E27FC236}">
                <a16:creationId xmlns:a16="http://schemas.microsoft.com/office/drawing/2014/main" id="{BFA3FE00-D332-419A-A437-B59BC19439E6}"/>
              </a:ext>
            </a:extLst>
          </p:cNvPr>
          <p:cNvSpPr/>
          <p:nvPr/>
        </p:nvSpPr>
        <p:spPr>
          <a:xfrm>
            <a:off x="8229600" y="6474196"/>
            <a:ext cx="990600" cy="377302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Dialysate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59329D-E8ED-4AD4-ABB1-7509B47CBE20}"/>
              </a:ext>
            </a:extLst>
          </p:cNvPr>
          <p:cNvGrpSpPr/>
          <p:nvPr/>
        </p:nvGrpSpPr>
        <p:grpSpPr>
          <a:xfrm>
            <a:off x="2514600" y="6064916"/>
            <a:ext cx="7543800" cy="369332"/>
            <a:chOff x="990600" y="6064916"/>
            <a:chExt cx="7543800" cy="36933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54BDBC-E3FF-43C5-84C9-38FE685037A8}"/>
                </a:ext>
              </a:extLst>
            </p:cNvPr>
            <p:cNvCxnSpPr/>
            <p:nvPr/>
          </p:nvCxnSpPr>
          <p:spPr>
            <a:xfrm>
              <a:off x="990600" y="6281848"/>
              <a:ext cx="2819400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73AE1C3-8D72-4DFC-8BD7-F7884C060F65}"/>
                </a:ext>
              </a:extLst>
            </p:cNvPr>
            <p:cNvCxnSpPr/>
            <p:nvPr/>
          </p:nvCxnSpPr>
          <p:spPr>
            <a:xfrm>
              <a:off x="5715000" y="6281848"/>
              <a:ext cx="2819400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27B3EB-4284-4F24-9157-DBC628975621}"/>
                </a:ext>
              </a:extLst>
            </p:cNvPr>
            <p:cNvSpPr txBox="1"/>
            <p:nvPr/>
          </p:nvSpPr>
          <p:spPr>
            <a:xfrm>
              <a:off x="3810000" y="6064916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Membrane Filter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90597EC-B1F8-4D72-A2F6-11F831B9C3FD}"/>
              </a:ext>
            </a:extLst>
          </p:cNvPr>
          <p:cNvSpPr/>
          <p:nvPr/>
        </p:nvSpPr>
        <p:spPr>
          <a:xfrm>
            <a:off x="2057401" y="5904835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Cocurrent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822706-1354-4BD9-87C5-0FAF2EC9ADDF}"/>
              </a:ext>
            </a:extLst>
          </p:cNvPr>
          <p:cNvSpPr/>
          <p:nvPr/>
        </p:nvSpPr>
        <p:spPr>
          <a:xfrm>
            <a:off x="9149636" y="5904835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Countercurrent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9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1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CB9901D1-237E-426D-9943-FE069F369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98" y="2529016"/>
            <a:ext cx="5044473" cy="4318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D7EC2-D665-4E0E-88EF-2993E876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Ultrafiltration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F823F2-059A-4CB2-B783-75293BC610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Osmosis vs. reverse osmosis</a:t>
            </a:r>
          </a:p>
          <a:p>
            <a:pPr lvl="1"/>
            <a:r>
              <a:rPr lang="en-US" dirty="0"/>
              <a:t>Replace positive pressure with negative pressure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FA271D-718E-4BCF-A425-AC000F371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09" y="4817079"/>
            <a:ext cx="2105025" cy="2009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E5F2E-52D4-4AD4-97D6-7B15B9934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3" y="2665973"/>
            <a:ext cx="21145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6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Hemodialysis System Components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90" y="1524001"/>
            <a:ext cx="8891711" cy="47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62600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(C = conductivity monitor, P = pressure monitor, T = temperature monitor)</a:t>
            </a:r>
          </a:p>
        </p:txBody>
      </p:sp>
    </p:spTree>
    <p:extLst>
      <p:ext uri="{BB962C8B-B14F-4D97-AF65-F5344CB8AC3E}">
        <p14:creationId xmlns:p14="http://schemas.microsoft.com/office/powerpoint/2010/main" val="261714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Extracorporeal Blood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Consists of access device, blood tubing, blood pump, and dialyzer</a:t>
            </a:r>
          </a:p>
          <a:p>
            <a:pPr lvl="1"/>
            <a:r>
              <a:rPr lang="en-US" dirty="0"/>
              <a:t>Includes pump for continuous administration of heparin during dialysis</a:t>
            </a:r>
          </a:p>
          <a:p>
            <a:r>
              <a:rPr lang="en-US" dirty="0"/>
              <a:t>Delivers blood to dialyzer at set flow rate and safely return it to patient</a:t>
            </a:r>
          </a:p>
          <a:p>
            <a:pPr lvl="1"/>
            <a:r>
              <a:rPr lang="en-US" dirty="0"/>
              <a:t>No damage to blood components or loss of circuit integrity</a:t>
            </a:r>
          </a:p>
          <a:p>
            <a:r>
              <a:rPr lang="en-US" dirty="0"/>
              <a:t>Peristaltic pump</a:t>
            </a:r>
          </a:p>
          <a:p>
            <a:pPr lvl="1"/>
            <a:r>
              <a:rPr lang="en-US" dirty="0"/>
              <a:t>Safe for blood cells: minimal hemolysis</a:t>
            </a:r>
          </a:p>
          <a:p>
            <a:pPr lvl="1"/>
            <a:r>
              <a:rPr lang="en-US" dirty="0"/>
              <a:t>No cross-infection: disposable blood line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206A0-39BA-4627-92D2-9F5BCB13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258" y="3026002"/>
            <a:ext cx="2349185" cy="2004907"/>
          </a:xfrm>
          <a:prstGeom prst="rect">
            <a:avLst/>
          </a:prstGeom>
        </p:spPr>
      </p:pic>
      <p:pic>
        <p:nvPicPr>
          <p:cNvPr id="6" name="Picture 4" descr="C:\Users\Yasser\Desktop\Peristaltic_pump.gif">
            <a:extLst>
              <a:ext uri="{FF2B5EF4-FFF2-40B4-BE49-F238E27FC236}">
                <a16:creationId xmlns:a16="http://schemas.microsoft.com/office/drawing/2014/main" id="{0AF45722-6240-485E-99A5-6DD80213BB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46" y="4481382"/>
            <a:ext cx="3292482" cy="231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Yasser\Desktop\501293740300jpg_00000047094.jpg">
            <a:extLst>
              <a:ext uri="{FF2B5EF4-FFF2-40B4-BE49-F238E27FC236}">
                <a16:creationId xmlns:a16="http://schemas.microsoft.com/office/drawing/2014/main" id="{E6EA5CBD-2685-486E-9349-37994F22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481382"/>
            <a:ext cx="3682069" cy="231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Yasser\Desktop\hemodialysis_blood_lines.jpg">
            <a:extLst>
              <a:ext uri="{FF2B5EF4-FFF2-40B4-BE49-F238E27FC236}">
                <a16:creationId xmlns:a16="http://schemas.microsoft.com/office/drawing/2014/main" id="{06F908B3-CD8C-4D6C-97C2-3570CA85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269" y="5096813"/>
            <a:ext cx="3207071" cy="16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6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F03D-E69A-4F2F-B232-B0AD7E83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Treatment: Motivation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6A4AB-2A79-402E-9B3A-83FB97BEC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" y="1600200"/>
            <a:ext cx="5514925" cy="5110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35346-DE7E-4757-BBCB-2896B409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62" y="2682815"/>
            <a:ext cx="5607831" cy="27018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91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.1|2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6|19.4|39.4|78.3|5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8|0.9|49.8|31.2|80.9|6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8.3|16|16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2097</TotalTime>
  <Words>967</Words>
  <Application>Microsoft Office PowerPoint</Application>
  <PresentationFormat>Widescreen</PresentationFormat>
  <Paragraphs>125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Tw Cen MT</vt:lpstr>
      <vt:lpstr>Wingdings</vt:lpstr>
      <vt:lpstr>Wingdings 2</vt:lpstr>
      <vt:lpstr>Median</vt:lpstr>
      <vt:lpstr>Equation</vt:lpstr>
      <vt:lpstr>hemodialysis machine</vt:lpstr>
      <vt:lpstr>Renal Physiology</vt:lpstr>
      <vt:lpstr>Hemodialysis Machine Function</vt:lpstr>
      <vt:lpstr>Physics: Brownian Motion</vt:lpstr>
      <vt:lpstr>Diffusion</vt:lpstr>
      <vt:lpstr>Ultrafiltration</vt:lpstr>
      <vt:lpstr>Hemodialysis System Components</vt:lpstr>
      <vt:lpstr>Extracorporeal Blood Circuit</vt:lpstr>
      <vt:lpstr>Water Treatment: Motivation </vt:lpstr>
      <vt:lpstr>Water Treatment Unit</vt:lpstr>
      <vt:lpstr>Composition of Dialysate vs. Blood</vt:lpstr>
      <vt:lpstr>Dialysate Proportioning System</vt:lpstr>
      <vt:lpstr>Dialyzer</vt:lpstr>
      <vt:lpstr>Cleaning and Disinfection</vt:lpstr>
      <vt:lpstr>Safety Monitoring</vt:lpstr>
      <vt:lpstr>Dialysate Monitoring</vt:lpstr>
      <vt:lpstr>Blood-Leak Detection</vt:lpstr>
      <vt:lpstr>Blood Circuit Monitoring </vt:lpstr>
      <vt:lpstr>Monitor Failure</vt:lpstr>
      <vt:lpstr>ANSI/AAMI RD5 Equipment Response</vt:lpstr>
      <vt:lpstr>Ultrafiltration Control Design Problem</vt:lpstr>
      <vt:lpstr>Dialysis Prescription and Adequacy</vt:lpstr>
      <vt:lpstr>Dialysis Disequilibrium Syndrome</vt:lpstr>
      <vt:lpstr>Recommended Readings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Hemodialysis</dc:title>
  <dc:creator>Yasser</dc:creator>
  <cp:lastModifiedBy>YASSER MOSTAFA ABRAHEM KADAH</cp:lastModifiedBy>
  <cp:revision>326</cp:revision>
  <dcterms:created xsi:type="dcterms:W3CDTF">2006-08-16T00:00:00Z</dcterms:created>
  <dcterms:modified xsi:type="dcterms:W3CDTF">2021-11-20T15:49:02Z</dcterms:modified>
</cp:coreProperties>
</file>