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287" r:id="rId4"/>
    <p:sldId id="288" r:id="rId5"/>
    <p:sldId id="289" r:id="rId6"/>
    <p:sldId id="290" r:id="rId7"/>
    <p:sldId id="292" r:id="rId8"/>
    <p:sldId id="293" r:id="rId9"/>
    <p:sldId id="294" r:id="rId10"/>
    <p:sldId id="295" r:id="rId11"/>
    <p:sldId id="296" r:id="rId12"/>
    <p:sldId id="298" r:id="rId13"/>
    <p:sldId id="299" r:id="rId14"/>
    <p:sldId id="300" r:id="rId15"/>
    <p:sldId id="301" r:id="rId16"/>
    <p:sldId id="303" r:id="rId17"/>
    <p:sldId id="304" r:id="rId18"/>
    <p:sldId id="305" r:id="rId19"/>
    <p:sldId id="307" r:id="rId20"/>
    <p:sldId id="308" r:id="rId21"/>
    <p:sldId id="309" r:id="rId22"/>
    <p:sldId id="310" r:id="rId23"/>
    <p:sldId id="311" r:id="rId24"/>
    <p:sldId id="312" r:id="rId25"/>
    <p:sldId id="314" r:id="rId26"/>
    <p:sldId id="321" r:id="rId27"/>
    <p:sldId id="322" r:id="rId28"/>
    <p:sldId id="323" r:id="rId29"/>
    <p:sldId id="319" r:id="rId30"/>
    <p:sldId id="326"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84"/>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solidFill>
                  <a:schemeClr val="accent1">
                    <a:lumMod val="50000"/>
                  </a:schemeClr>
                </a:solidFill>
              </a:defRPr>
            </a:lvl1pPr>
          </a:lstStyle>
          <a:p>
            <a:r>
              <a:rPr kumimoji="0"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D8BD707-D9CF-40AE-B4C6-C98DA3205C09}" type="datetimeFigureOut">
              <a:rPr lang="en-US" smtClean="0"/>
              <a:pPr/>
              <a:t>9/24/2021</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lvl1pPr>
              <a:defRPr>
                <a:solidFill>
                  <a:schemeClr val="accent1">
                    <a:lumMod val="50000"/>
                  </a:schemeClr>
                </a:solidFil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defRPr sz="2400">
                <a:solidFill>
                  <a:schemeClr val="bg2">
                    <a:lumMod val="10000"/>
                  </a:schemeClr>
                </a:solidFill>
              </a:defRPr>
            </a:lvl1pPr>
            <a:lvl2pPr>
              <a:defRPr sz="2000">
                <a:solidFill>
                  <a:schemeClr val="accent2">
                    <a:lumMod val="75000"/>
                  </a:schemeClr>
                </a:solidFill>
              </a:defRPr>
            </a:lvl2pPr>
            <a:lvl3pPr>
              <a:defRPr sz="1800">
                <a:solidFill>
                  <a:schemeClr val="accent1"/>
                </a:solidFill>
              </a:defRPr>
            </a:lvl3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9/24/2021</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9/24/2021</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1D8BD707-D9CF-40AE-B4C6-C98DA3205C09}" type="datetimeFigureOut">
              <a:rPr lang="en-US" smtClean="0"/>
              <a:pPr/>
              <a:t>9/24/2021</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9/24/2021</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4038600"/>
            <a:ext cx="8636000" cy="1828800"/>
          </a:xfrm>
        </p:spPr>
        <p:txBody>
          <a:bodyPr>
            <a:normAutofit/>
          </a:bodyPr>
          <a:lstStyle/>
          <a:p>
            <a:r>
              <a:rPr lang="en-US" dirty="0"/>
              <a:t>Respiratory Monitoring</a:t>
            </a:r>
          </a:p>
        </p:txBody>
      </p:sp>
      <p:sp>
        <p:nvSpPr>
          <p:cNvPr id="3" name="Subtitle 2"/>
          <p:cNvSpPr>
            <a:spLocks noGrp="1"/>
          </p:cNvSpPr>
          <p:nvPr>
            <p:ph type="subTitle" idx="1"/>
          </p:nvPr>
        </p:nvSpPr>
        <p:spPr>
          <a:xfrm>
            <a:off x="3149600" y="6050037"/>
            <a:ext cx="8940800" cy="685800"/>
          </a:xfrm>
        </p:spPr>
        <p:txBody>
          <a:bodyPr/>
          <a:lstStyle/>
          <a:p>
            <a:r>
              <a:rPr lang="en-US" dirty="0"/>
              <a:t>Prof. Yasser Mostafa Kadah</a:t>
            </a:r>
          </a:p>
        </p:txBody>
      </p:sp>
      <p:sp>
        <p:nvSpPr>
          <p:cNvPr id="5" name="TextBox 4"/>
          <p:cNvSpPr txBox="1"/>
          <p:nvPr/>
        </p:nvSpPr>
        <p:spPr>
          <a:xfrm>
            <a:off x="992187" y="6192882"/>
            <a:ext cx="1930401" cy="400110"/>
          </a:xfrm>
          <a:prstGeom prst="rect">
            <a:avLst/>
          </a:prstGeom>
          <a:noFill/>
        </p:spPr>
        <p:txBody>
          <a:bodyPr wrap="square" rtlCol="0">
            <a:spAutoFit/>
          </a:bodyPr>
          <a:lstStyle/>
          <a:p>
            <a:r>
              <a:rPr lang="en-US" sz="2000" dirty="0"/>
              <a:t>EE 471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98363"/>
            <a:ext cx="1828800" cy="22109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Gas Exchange Basics </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In pulmonary alveoli, respiratory gases are in contact with blood over short diffusion path via alveolar and capillary walls </a:t>
            </a:r>
          </a:p>
          <a:p>
            <a:r>
              <a:rPr lang="en-US" dirty="0"/>
              <a:t>Oxygen first dissolves in blood plasma and then diffuses further into red blood cells (RBCs), which contain red blood pigment hemoglobin (Hb) as oxygen-transporting agent</a:t>
            </a:r>
          </a:p>
          <a:p>
            <a:r>
              <a:rPr lang="en-US" dirty="0"/>
              <a:t>Oxygen is not directly bound to Hb, but is only attached to iron atom of each of four </a:t>
            </a:r>
            <a:r>
              <a:rPr lang="en-US" dirty="0" err="1"/>
              <a:t>haem</a:t>
            </a:r>
            <a:r>
              <a:rPr lang="en-US" dirty="0"/>
              <a:t> groups </a:t>
            </a:r>
          </a:p>
          <a:p>
            <a:pPr lvl="1"/>
            <a:r>
              <a:rPr lang="en-US" dirty="0"/>
              <a:t>One molecule of </a:t>
            </a:r>
            <a:r>
              <a:rPr lang="en-US" dirty="0" err="1"/>
              <a:t>Hb</a:t>
            </a:r>
            <a:r>
              <a:rPr lang="en-US" dirty="0"/>
              <a:t> can, therefore, transport up to four oxygen molecules and easily release them again when it reaches surrounding tissue structures having lower oxygen partial pressure via bloodstream</a:t>
            </a:r>
          </a:p>
          <a:p>
            <a:pPr lvl="1"/>
            <a:r>
              <a:rPr lang="en-US" dirty="0" err="1"/>
              <a:t>Hb</a:t>
            </a:r>
            <a:r>
              <a:rPr lang="en-US" dirty="0"/>
              <a:t> is not oxidized, but rather oxygenated and in turn deoxygenated</a:t>
            </a:r>
          </a:p>
        </p:txBody>
      </p:sp>
    </p:spTree>
    <p:extLst>
      <p:ext uri="{BB962C8B-B14F-4D97-AF65-F5344CB8AC3E}">
        <p14:creationId xmlns:p14="http://schemas.microsoft.com/office/powerpoint/2010/main" val="125738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Exchange Basics </a:t>
            </a:r>
          </a:p>
        </p:txBody>
      </p:sp>
      <p:sp>
        <p:nvSpPr>
          <p:cNvPr id="3" name="Content Placeholder 2"/>
          <p:cNvSpPr>
            <a:spLocks noGrp="1"/>
          </p:cNvSpPr>
          <p:nvPr>
            <p:ph sz="quarter" idx="1"/>
          </p:nvPr>
        </p:nvSpPr>
        <p:spPr/>
        <p:txBody>
          <a:bodyPr>
            <a:normAutofit/>
          </a:bodyPr>
          <a:lstStyle/>
          <a:p>
            <a:r>
              <a:rPr lang="en-US" dirty="0"/>
              <a:t>Carbon dioxide (CO</a:t>
            </a:r>
            <a:r>
              <a:rPr lang="en-US" baseline="-25000" dirty="0"/>
              <a:t>2</a:t>
            </a:r>
            <a:r>
              <a:rPr lang="en-US" dirty="0"/>
              <a:t>) is constantly produced in body as  product of metabolism and is likewise partly dissolved in blood plasma, but is mostly transported back to alveoli as bicarbonate chemically bound by attachment to amine (NH</a:t>
            </a:r>
            <a:r>
              <a:rPr lang="en-US" baseline="-25000" dirty="0"/>
              <a:t>2</a:t>
            </a:r>
            <a:r>
              <a:rPr lang="en-US" dirty="0"/>
              <a:t>) group of hemoglobin</a:t>
            </a:r>
          </a:p>
          <a:p>
            <a:r>
              <a:rPr lang="en-US" dirty="0"/>
              <a:t>Blood gas analysis (BGA) measures O</a:t>
            </a:r>
            <a:r>
              <a:rPr lang="en-US" baseline="-25000" dirty="0"/>
              <a:t>2</a:t>
            </a:r>
            <a:r>
              <a:rPr lang="en-US" dirty="0"/>
              <a:t> and CO</a:t>
            </a:r>
            <a:r>
              <a:rPr lang="en-US" baseline="-25000" dirty="0"/>
              <a:t>2</a:t>
            </a:r>
            <a:r>
              <a:rPr lang="en-US" dirty="0"/>
              <a:t> concentrations in blood</a:t>
            </a:r>
          </a:p>
          <a:p>
            <a:r>
              <a:rPr lang="en-US" dirty="0"/>
              <a:t>Respiratory gases are often measured as concentration in percent by volume (vol%), whereas the blood gases are measured as partial pressures in mmHg (= torr) or kPa</a:t>
            </a:r>
          </a:p>
          <a:p>
            <a:pPr lvl="1"/>
            <a:r>
              <a:rPr lang="en-US" dirty="0"/>
              <a:t>Both measurements can be converted from one to the other </a:t>
            </a:r>
          </a:p>
          <a:p>
            <a:r>
              <a:rPr lang="en-US" dirty="0"/>
              <a:t>In principle it would be physiologically meaningful to present partial pressures under BTPS conditions only but historically inspired gases are given as volume concentration of dry gas mixture under standard temperature and pressure dry (STPD)</a:t>
            </a:r>
          </a:p>
          <a:p>
            <a:endParaRPr lang="en-US" dirty="0"/>
          </a:p>
        </p:txBody>
      </p:sp>
    </p:spTree>
    <p:extLst>
      <p:ext uri="{BB962C8B-B14F-4D97-AF65-F5344CB8AC3E}">
        <p14:creationId xmlns:p14="http://schemas.microsoft.com/office/powerpoint/2010/main" val="647593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Exchange Basics</a:t>
            </a:r>
          </a:p>
        </p:txBody>
      </p:sp>
      <p:sp>
        <p:nvSpPr>
          <p:cNvPr id="3" name="Content Placeholder 2"/>
          <p:cNvSpPr>
            <a:spLocks noGrp="1"/>
          </p:cNvSpPr>
          <p:nvPr>
            <p:ph sz="quarter" idx="1"/>
          </p:nvPr>
        </p:nvSpPr>
        <p:spPr/>
        <p:txBody>
          <a:bodyPr/>
          <a:lstStyle/>
          <a:p>
            <a:r>
              <a:rPr lang="en-US" dirty="0"/>
              <a:t>In mixture of ideal gases with concentrations </a:t>
            </a:r>
            <a:r>
              <a:rPr lang="en-US" i="1" dirty="0"/>
              <a:t>c</a:t>
            </a:r>
            <a:r>
              <a:rPr lang="en-US" i="1" baseline="-25000" dirty="0"/>
              <a:t>i</a:t>
            </a:r>
            <a:r>
              <a:rPr lang="en-US" dirty="0"/>
              <a:t> measured in vol%, partial pressure </a:t>
            </a:r>
            <a:r>
              <a:rPr lang="en-US" i="1" dirty="0"/>
              <a:t>p</a:t>
            </a:r>
            <a:r>
              <a:rPr lang="en-US" i="1" baseline="-25000" dirty="0"/>
              <a:t>i</a:t>
            </a:r>
            <a:r>
              <a:rPr lang="en-US" dirty="0"/>
              <a:t> of one component is fraction of total pressure proportional to its concentration</a:t>
            </a:r>
          </a:p>
          <a:p>
            <a:pPr lvl="1"/>
            <a:r>
              <a:rPr lang="en-US" dirty="0"/>
              <a:t>Total pressure here is always atmospheric pressure </a:t>
            </a:r>
            <a:r>
              <a:rPr lang="en-US" i="1" dirty="0" err="1"/>
              <a:t>p</a:t>
            </a:r>
            <a:r>
              <a:rPr lang="en-US" i="1" baseline="-25000" dirty="0" err="1"/>
              <a:t>baro</a:t>
            </a:r>
            <a:endParaRPr lang="en-US" dirty="0"/>
          </a:p>
          <a:p>
            <a:endParaRPr lang="en-US" dirty="0"/>
          </a:p>
          <a:p>
            <a:r>
              <a:rPr lang="en-US" dirty="0"/>
              <a:t>Total pressure is sum of partial pressures of gas components</a:t>
            </a:r>
          </a:p>
          <a:p>
            <a:endParaRPr lang="en-US" dirty="0"/>
          </a:p>
          <a:p>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129" y="2829005"/>
            <a:ext cx="1771650" cy="4191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412" y="3848100"/>
            <a:ext cx="5591175" cy="88582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399" y="5006445"/>
            <a:ext cx="57912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72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Exchange Basics</a:t>
            </a:r>
          </a:p>
        </p:txBody>
      </p:sp>
      <p:sp>
        <p:nvSpPr>
          <p:cNvPr id="3" name="Content Placeholder 2"/>
          <p:cNvSpPr>
            <a:spLocks noGrp="1"/>
          </p:cNvSpPr>
          <p:nvPr>
            <p:ph sz="quarter" idx="1"/>
          </p:nvPr>
        </p:nvSpPr>
        <p:spPr/>
        <p:txBody>
          <a:bodyPr>
            <a:normAutofit/>
          </a:bodyPr>
          <a:lstStyle/>
          <a:p>
            <a:r>
              <a:rPr lang="en-US" dirty="0"/>
              <a:t>Normal respiratory air with familiar composition is heated to 37 ◦C during inhalation and is mixed with newly added water vapor as result of humidification in airways</a:t>
            </a:r>
          </a:p>
          <a:p>
            <a:r>
              <a:rPr lang="en-US" dirty="0"/>
              <a:t>At full water vapor saturation, water vapor partial pressure </a:t>
            </a:r>
            <a:r>
              <a:rPr lang="en-US" i="1" dirty="0"/>
              <a:t>p</a:t>
            </a:r>
            <a:r>
              <a:rPr lang="en-US" i="1" baseline="-25000" dirty="0"/>
              <a:t>H2O</a:t>
            </a:r>
            <a:r>
              <a:rPr lang="en-US" dirty="0"/>
              <a:t> is entirely dependent on the temperature and is 47mmHg at 37 ◦C, which is 6.2 vol% </a:t>
            </a:r>
          </a:p>
          <a:p>
            <a:pPr lvl="1"/>
            <a:r>
              <a:rPr lang="en-US" dirty="0"/>
              <a:t>= (47/760)×100 vol% at standard atmospheric pressure </a:t>
            </a:r>
            <a:r>
              <a:rPr lang="en-US" i="1" dirty="0" err="1"/>
              <a:t>p</a:t>
            </a:r>
            <a:r>
              <a:rPr lang="en-US" i="1" baseline="-25000" dirty="0" err="1"/>
              <a:t>baro</a:t>
            </a:r>
            <a:r>
              <a:rPr lang="en-US" dirty="0"/>
              <a:t> = 760 mmHg</a:t>
            </a:r>
          </a:p>
          <a:p>
            <a:r>
              <a:rPr lang="en-US" dirty="0"/>
              <a:t>With its unchanged composition, respiratory air now takes up only 93.8% of volume</a:t>
            </a:r>
          </a:p>
          <a:p>
            <a:pPr lvl="1"/>
            <a:r>
              <a:rPr lang="en-US" dirty="0"/>
              <a:t>In this wet gas, oxygen only has concentration of 19.7% (= 0.938 × 21%) or partial pressure of 19.7% × 760 mmHg = 150 mmHg</a:t>
            </a:r>
          </a:p>
        </p:txBody>
      </p:sp>
    </p:spTree>
    <p:extLst>
      <p:ext uri="{BB962C8B-B14F-4D97-AF65-F5344CB8AC3E}">
        <p14:creationId xmlns:p14="http://schemas.microsoft.com/office/powerpoint/2010/main" val="23830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Gas Exchange Basics</a:t>
            </a:r>
            <a:endParaRPr lang="en-US" dirty="0"/>
          </a:p>
        </p:txBody>
      </p:sp>
      <p:sp>
        <p:nvSpPr>
          <p:cNvPr id="3" name="Content Placeholder 2"/>
          <p:cNvSpPr>
            <a:spLocks noGrp="1"/>
          </p:cNvSpPr>
          <p:nvPr>
            <p:ph sz="quarter" idx="1"/>
          </p:nvPr>
        </p:nvSpPr>
        <p:spPr>
          <a:xfrm>
            <a:off x="816864" y="1600200"/>
            <a:ext cx="10871200" cy="4615962"/>
          </a:xfrm>
        </p:spPr>
        <p:txBody>
          <a:bodyPr>
            <a:normAutofit lnSpcReduction="10000"/>
          </a:bodyPr>
          <a:lstStyle/>
          <a:p>
            <a:r>
              <a:rPr lang="en-US" dirty="0"/>
              <a:t>Remaining expiration gas in alveoli mixes with this fresh gas, such that noticeably lower alveolar O</a:t>
            </a:r>
            <a:r>
              <a:rPr lang="en-US" baseline="-25000" dirty="0"/>
              <a:t>2</a:t>
            </a:r>
            <a:r>
              <a:rPr lang="en-US" dirty="0"/>
              <a:t> partial pressure pAO</a:t>
            </a:r>
            <a:r>
              <a:rPr lang="en-US" baseline="-25000" dirty="0"/>
              <a:t>2</a:t>
            </a:r>
            <a:r>
              <a:rPr lang="en-US" dirty="0"/>
              <a:t> results, with standard value ≈ 100 mmHg </a:t>
            </a:r>
          </a:p>
          <a:p>
            <a:pPr lvl="1"/>
            <a:r>
              <a:rPr lang="en-US" dirty="0"/>
              <a:t>Difference in partial pressures of gas is driving force behind diffusion</a:t>
            </a:r>
          </a:p>
          <a:p>
            <a:r>
              <a:rPr lang="en-US" dirty="0"/>
              <a:t>Venous blood arriving in lungs has comparatively low venous oxygen partial pressure pvO</a:t>
            </a:r>
            <a:r>
              <a:rPr lang="en-US" baseline="-25000" dirty="0"/>
              <a:t>2</a:t>
            </a:r>
            <a:r>
              <a:rPr lang="en-US" dirty="0"/>
              <a:t>, which in capillaries, in ideal ventilation, becomes equal to alveolar partial pressure as result of gas exchange</a:t>
            </a:r>
          </a:p>
          <a:p>
            <a:r>
              <a:rPr lang="en-US" dirty="0"/>
              <a:t>Because not all blood is involved in gas exchange, in practice there is alveolar-arterial oxygen difference AaDO</a:t>
            </a:r>
            <a:r>
              <a:rPr lang="en-US" baseline="-25000" dirty="0"/>
              <a:t>2</a:t>
            </a:r>
            <a:r>
              <a:rPr lang="en-US" dirty="0"/>
              <a:t> of 10–20 mmHg </a:t>
            </a:r>
          </a:p>
          <a:p>
            <a:r>
              <a:rPr lang="en-US" dirty="0"/>
              <a:t>Venous blood transports CO</a:t>
            </a:r>
            <a:r>
              <a:rPr lang="en-US" baseline="-25000" dirty="0"/>
              <a:t>2</a:t>
            </a:r>
            <a:r>
              <a:rPr lang="en-US" dirty="0"/>
              <a:t> to lungs and inhaled air contains virtually no CO</a:t>
            </a:r>
            <a:r>
              <a:rPr lang="en-US" baseline="-25000" dirty="0"/>
              <a:t>2</a:t>
            </a:r>
            <a:r>
              <a:rPr lang="en-US" dirty="0"/>
              <a:t> and gas exchange leads to normal alveolar CO</a:t>
            </a:r>
            <a:r>
              <a:rPr lang="en-US" baseline="-25000" dirty="0"/>
              <a:t>2</a:t>
            </a:r>
            <a:r>
              <a:rPr lang="en-US" dirty="0"/>
              <a:t> partial pressure pACO</a:t>
            </a:r>
            <a:r>
              <a:rPr lang="en-US" baseline="-25000" dirty="0"/>
              <a:t>2</a:t>
            </a:r>
            <a:r>
              <a:rPr lang="en-US" dirty="0"/>
              <a:t> ≈ 40 mmHg</a:t>
            </a:r>
          </a:p>
          <a:p>
            <a:r>
              <a:rPr lang="en-US" dirty="0"/>
              <a:t>Spontaneous respiration primarily aims to stabilize CO</a:t>
            </a:r>
            <a:r>
              <a:rPr lang="en-US" baseline="-25000" dirty="0"/>
              <a:t>2</a:t>
            </a:r>
            <a:r>
              <a:rPr lang="en-US" dirty="0"/>
              <a:t> partial pressure and pH of blood, whereas large fluctuations in O</a:t>
            </a:r>
            <a:r>
              <a:rPr lang="en-US" baseline="-25000" dirty="0"/>
              <a:t>2</a:t>
            </a:r>
            <a:r>
              <a:rPr lang="en-US" dirty="0"/>
              <a:t> partial pressure are tolerated</a:t>
            </a:r>
          </a:p>
          <a:p>
            <a:endParaRPr lang="en-US" dirty="0"/>
          </a:p>
        </p:txBody>
      </p:sp>
    </p:spTree>
    <p:extLst>
      <p:ext uri="{BB962C8B-B14F-4D97-AF65-F5344CB8AC3E}">
        <p14:creationId xmlns:p14="http://schemas.microsoft.com/office/powerpoint/2010/main" val="303436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Gas Exchange Monitoring </a:t>
            </a:r>
          </a:p>
        </p:txBody>
      </p:sp>
      <p:sp>
        <p:nvSpPr>
          <p:cNvPr id="3" name="Content Placeholder 2"/>
          <p:cNvSpPr>
            <a:spLocks noGrp="1"/>
          </p:cNvSpPr>
          <p:nvPr>
            <p:ph sz="quarter" idx="1"/>
          </p:nvPr>
        </p:nvSpPr>
        <p:spPr>
          <a:xfrm>
            <a:off x="816863" y="1600199"/>
            <a:ext cx="11052751" cy="4950069"/>
          </a:xfrm>
        </p:spPr>
        <p:txBody>
          <a:bodyPr>
            <a:normAutofit/>
          </a:bodyPr>
          <a:lstStyle/>
          <a:p>
            <a:r>
              <a:rPr lang="en-US" dirty="0"/>
              <a:t>O</a:t>
            </a:r>
            <a:r>
              <a:rPr lang="en-US" baseline="-25000" dirty="0"/>
              <a:t>2</a:t>
            </a:r>
            <a:r>
              <a:rPr lang="en-US" dirty="0"/>
              <a:t> is mainly transported by RBCs since Hb binds nearly 70 times more O</a:t>
            </a:r>
            <a:r>
              <a:rPr lang="en-US" baseline="-25000" dirty="0"/>
              <a:t>2</a:t>
            </a:r>
            <a:r>
              <a:rPr lang="en-US" dirty="0"/>
              <a:t> than plasma </a:t>
            </a:r>
          </a:p>
          <a:p>
            <a:pPr lvl="1"/>
            <a:r>
              <a:rPr lang="en-US" dirty="0"/>
              <a:t>One gram of hemoglobin (</a:t>
            </a:r>
            <a:r>
              <a:rPr lang="en-US" dirty="0" err="1"/>
              <a:t>Hb</a:t>
            </a:r>
            <a:r>
              <a:rPr lang="en-US" dirty="0"/>
              <a:t>) can transport ≈ 1.34 ml of oxygen; solubility factor for 1 ml of oxygen in 1 dl of blood is about 0.003 per mmHg</a:t>
            </a:r>
          </a:p>
          <a:p>
            <a:r>
              <a:rPr lang="en-US" dirty="0"/>
              <a:t>Amount of oxygen in blood is called the oxygen content (ml O</a:t>
            </a:r>
            <a:r>
              <a:rPr lang="en-US" baseline="-25000" dirty="0"/>
              <a:t>2</a:t>
            </a:r>
            <a:r>
              <a:rPr lang="en-US" dirty="0"/>
              <a:t> per dl blood) </a:t>
            </a:r>
          </a:p>
          <a:p>
            <a:r>
              <a:rPr lang="en-US" dirty="0"/>
              <a:t>How much hemoglobin is loaded with oxygen is dependent on O</a:t>
            </a:r>
            <a:r>
              <a:rPr lang="en-US" baseline="-25000" dirty="0"/>
              <a:t>2</a:t>
            </a:r>
            <a:r>
              <a:rPr lang="en-US" dirty="0"/>
              <a:t> partial pressure in blood and is given as oxygen saturation</a:t>
            </a:r>
          </a:p>
          <a:p>
            <a:pPr lvl="1"/>
            <a:r>
              <a:rPr lang="en-US" dirty="0"/>
              <a:t>Percentage ratio of oxygenated hemoglobin to total amount of hemoglobin</a:t>
            </a:r>
          </a:p>
          <a:p>
            <a:r>
              <a:rPr lang="en-US" dirty="0"/>
              <a:t>Arterial and venous oxygen content can be given as:</a:t>
            </a:r>
          </a:p>
          <a:p>
            <a:endParaRPr lang="en-US" dirty="0"/>
          </a:p>
          <a:p>
            <a:endParaRPr lang="en-US" dirty="0"/>
          </a:p>
          <a:p>
            <a:pPr lvl="1"/>
            <a:r>
              <a:rPr lang="en-US" i="1" dirty="0"/>
              <a:t>S</a:t>
            </a:r>
            <a:r>
              <a:rPr lang="en-US" dirty="0"/>
              <a:t>aO</a:t>
            </a:r>
            <a:r>
              <a:rPr lang="en-US" baseline="-25000" dirty="0"/>
              <a:t>2</a:t>
            </a:r>
            <a:r>
              <a:rPr lang="en-US" dirty="0"/>
              <a:t> arterial and </a:t>
            </a:r>
            <a:r>
              <a:rPr lang="en-US" i="1" dirty="0"/>
              <a:t>S</a:t>
            </a:r>
            <a:r>
              <a:rPr lang="en-US" dirty="0"/>
              <a:t>vO</a:t>
            </a:r>
            <a:r>
              <a:rPr lang="en-US" baseline="-25000" dirty="0"/>
              <a:t>2</a:t>
            </a:r>
            <a:r>
              <a:rPr lang="en-US" dirty="0"/>
              <a:t> venous oxygen saturation (%), Hb is hemoglobin content of blood (g</a:t>
            </a:r>
            <a:r>
              <a:rPr lang="en-US" i="1" dirty="0"/>
              <a:t>/</a:t>
            </a:r>
            <a:r>
              <a:rPr lang="en-US" dirty="0"/>
              <a:t>dl), </a:t>
            </a:r>
            <a:r>
              <a:rPr lang="en-US" i="1" dirty="0"/>
              <a:t>p</a:t>
            </a:r>
            <a:r>
              <a:rPr lang="en-US" dirty="0"/>
              <a:t>aO</a:t>
            </a:r>
            <a:r>
              <a:rPr lang="en-US" baseline="-25000" dirty="0"/>
              <a:t>2</a:t>
            </a:r>
            <a:r>
              <a:rPr lang="en-US" dirty="0"/>
              <a:t> and </a:t>
            </a:r>
            <a:r>
              <a:rPr lang="en-US" i="1" dirty="0"/>
              <a:t>p</a:t>
            </a:r>
            <a:r>
              <a:rPr lang="en-US" dirty="0"/>
              <a:t>vO</a:t>
            </a:r>
            <a:r>
              <a:rPr lang="en-US" baseline="-25000" dirty="0"/>
              <a:t>2</a:t>
            </a:r>
            <a:r>
              <a:rPr lang="en-US" dirty="0"/>
              <a:t> arterial and venous oxygen partial pressures (mmHg)</a:t>
            </a:r>
          </a:p>
          <a:p>
            <a:endParaRPr lang="en-US" dirty="0"/>
          </a:p>
        </p:txBody>
      </p:sp>
      <p:grpSp>
        <p:nvGrpSpPr>
          <p:cNvPr id="6" name="Group 5">
            <a:extLst>
              <a:ext uri="{FF2B5EF4-FFF2-40B4-BE49-F238E27FC236}">
                <a16:creationId xmlns:a16="http://schemas.microsoft.com/office/drawing/2014/main" id="{607CC56A-758F-4D65-8E45-A8E9D233922A}"/>
              </a:ext>
            </a:extLst>
          </p:cNvPr>
          <p:cNvGrpSpPr/>
          <p:nvPr/>
        </p:nvGrpSpPr>
        <p:grpSpPr>
          <a:xfrm>
            <a:off x="1368176" y="4895851"/>
            <a:ext cx="9768575" cy="723900"/>
            <a:chOff x="1308588" y="4130916"/>
            <a:chExt cx="9768575" cy="723900"/>
          </a:xfrm>
        </p:grpSpPr>
        <p:pic>
          <p:nvPicPr>
            <p:cNvPr id="4" name="Picture 2">
              <a:extLst>
                <a:ext uri="{FF2B5EF4-FFF2-40B4-BE49-F238E27FC236}">
                  <a16:creationId xmlns:a16="http://schemas.microsoft.com/office/drawing/2014/main" id="{200F2B5E-DEAD-4B15-AD89-AC23C94DD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588" y="4130916"/>
              <a:ext cx="4857750" cy="7239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a:extLst>
                <a:ext uri="{FF2B5EF4-FFF2-40B4-BE49-F238E27FC236}">
                  <a16:creationId xmlns:a16="http://schemas.microsoft.com/office/drawing/2014/main" id="{B8FCFA87-D683-4270-94E7-1E2F61A79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238" y="4130916"/>
              <a:ext cx="4733925" cy="66675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03621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Exchange Monitoring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109" y="1658852"/>
            <a:ext cx="8859783" cy="4555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46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Exchange Monitoring </a:t>
            </a:r>
          </a:p>
        </p:txBody>
      </p:sp>
      <p:sp>
        <p:nvSpPr>
          <p:cNvPr id="3" name="Content Placeholder 2"/>
          <p:cNvSpPr>
            <a:spLocks noGrp="1"/>
          </p:cNvSpPr>
          <p:nvPr>
            <p:ph sz="quarter" idx="1"/>
          </p:nvPr>
        </p:nvSpPr>
        <p:spPr/>
        <p:txBody>
          <a:bodyPr>
            <a:normAutofit/>
          </a:bodyPr>
          <a:lstStyle/>
          <a:p>
            <a:r>
              <a:rPr lang="en-US" dirty="0"/>
              <a:t>In addition to functional hemoglobin Hb (deoxyhemoglobin), available for O</a:t>
            </a:r>
            <a:r>
              <a:rPr lang="en-US" baseline="-25000" dirty="0"/>
              <a:t>2</a:t>
            </a:r>
            <a:r>
              <a:rPr lang="en-US" dirty="0"/>
              <a:t> uptake, and O</a:t>
            </a:r>
            <a:r>
              <a:rPr lang="en-US" baseline="-25000" dirty="0"/>
              <a:t>2</a:t>
            </a:r>
            <a:r>
              <a:rPr lang="en-US" dirty="0"/>
              <a:t>Hb (oxyhemoglobin), which is already saturated with O</a:t>
            </a:r>
            <a:r>
              <a:rPr lang="en-US" baseline="-25000" dirty="0"/>
              <a:t>2</a:t>
            </a:r>
            <a:r>
              <a:rPr lang="en-US" dirty="0"/>
              <a:t>, there exist other dysfunctional Hb derivatives</a:t>
            </a:r>
          </a:p>
          <a:p>
            <a:pPr lvl="1"/>
            <a:r>
              <a:rPr lang="en-US" dirty="0" err="1"/>
              <a:t>COHb</a:t>
            </a:r>
            <a:r>
              <a:rPr lang="en-US" dirty="0"/>
              <a:t> (</a:t>
            </a:r>
            <a:r>
              <a:rPr lang="en-US" dirty="0" err="1"/>
              <a:t>carboxy-Hb</a:t>
            </a:r>
            <a:r>
              <a:rPr lang="en-US" dirty="0"/>
              <a:t>, </a:t>
            </a:r>
            <a:r>
              <a:rPr lang="en-US" dirty="0" err="1"/>
              <a:t>Hb</a:t>
            </a:r>
            <a:r>
              <a:rPr lang="en-US" dirty="0"/>
              <a:t> poisoned with carbon monoxide)</a:t>
            </a:r>
          </a:p>
          <a:p>
            <a:pPr lvl="1"/>
            <a:r>
              <a:rPr lang="en-US" dirty="0" err="1"/>
              <a:t>MetHb</a:t>
            </a:r>
            <a:r>
              <a:rPr lang="en-US" dirty="0"/>
              <a:t> (methemoglobin) (heme group is in Fe</a:t>
            </a:r>
            <a:r>
              <a:rPr lang="en-US" baseline="30000" dirty="0"/>
              <a:t>3+</a:t>
            </a:r>
            <a:r>
              <a:rPr lang="en-US" dirty="0"/>
              <a:t> or ferric state)</a:t>
            </a:r>
          </a:p>
          <a:p>
            <a:pPr lvl="1"/>
            <a:r>
              <a:rPr lang="en-US" dirty="0"/>
              <a:t>Mostly present in the blood in fractions of less than 5 and 1%, respectively</a:t>
            </a:r>
          </a:p>
          <a:p>
            <a:r>
              <a:rPr lang="en-US" dirty="0"/>
              <a:t>Whereas amount of O</a:t>
            </a:r>
            <a:r>
              <a:rPr lang="en-US" baseline="-25000" dirty="0"/>
              <a:t>2</a:t>
            </a:r>
            <a:r>
              <a:rPr lang="en-US" dirty="0"/>
              <a:t> physically dissolved in blood is simply proportional to O</a:t>
            </a:r>
            <a:r>
              <a:rPr lang="en-US" baseline="-25000" dirty="0"/>
              <a:t>2</a:t>
            </a:r>
            <a:r>
              <a:rPr lang="en-US" dirty="0"/>
              <a:t> partial pressure, significantly more complex relationship between </a:t>
            </a:r>
            <a:r>
              <a:rPr lang="en-US" i="1" dirty="0"/>
              <a:t>p</a:t>
            </a:r>
            <a:r>
              <a:rPr lang="en-US" dirty="0"/>
              <a:t>O</a:t>
            </a:r>
            <a:r>
              <a:rPr lang="en-US" baseline="-25000" dirty="0"/>
              <a:t>2</a:t>
            </a:r>
            <a:r>
              <a:rPr lang="en-US" dirty="0"/>
              <a:t> and degree of hemoglobin oxygenation (or oxygen saturation) is represented by oxygen–hemoglobin dissociation curve</a:t>
            </a:r>
          </a:p>
        </p:txBody>
      </p:sp>
    </p:spTree>
    <p:extLst>
      <p:ext uri="{BB962C8B-B14F-4D97-AF65-F5344CB8AC3E}">
        <p14:creationId xmlns:p14="http://schemas.microsoft.com/office/powerpoint/2010/main" val="160016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Gas Exchange Monitoring </a:t>
            </a:r>
          </a:p>
        </p:txBody>
      </p:sp>
      <p:sp>
        <p:nvSpPr>
          <p:cNvPr id="3" name="Content Placeholder 2"/>
          <p:cNvSpPr>
            <a:spLocks noGrp="1"/>
          </p:cNvSpPr>
          <p:nvPr>
            <p:ph sz="quarter" idx="1"/>
          </p:nvPr>
        </p:nvSpPr>
        <p:spPr>
          <a:xfrm>
            <a:off x="816864" y="1600200"/>
            <a:ext cx="10871200" cy="5029200"/>
          </a:xfrm>
        </p:spPr>
        <p:txBody>
          <a:bodyPr>
            <a:normAutofit fontScale="92500" lnSpcReduction="10000"/>
          </a:bodyPr>
          <a:lstStyle/>
          <a:p>
            <a:r>
              <a:rPr lang="en-US" dirty="0"/>
              <a:t>Position and shape of oxygen–hemoglobin dissociation curve are dependent on various factors in blood </a:t>
            </a:r>
          </a:p>
          <a:p>
            <a:pPr lvl="1"/>
            <a:r>
              <a:rPr lang="en-US" dirty="0"/>
              <a:t>pH and pCO</a:t>
            </a:r>
            <a:r>
              <a:rPr lang="en-US" baseline="-25000" dirty="0"/>
              <a:t>2</a:t>
            </a:r>
            <a:r>
              <a:rPr lang="en-US" dirty="0"/>
              <a:t> </a:t>
            </a:r>
          </a:p>
          <a:p>
            <a:pPr lvl="1"/>
            <a:r>
              <a:rPr lang="en-US" dirty="0"/>
              <a:t>Proportion of dysfunctional Hb derivatives (</a:t>
            </a:r>
            <a:r>
              <a:rPr lang="en-US" dirty="0" err="1"/>
              <a:t>COHb</a:t>
            </a:r>
            <a:r>
              <a:rPr lang="en-US" dirty="0"/>
              <a:t>, </a:t>
            </a:r>
            <a:r>
              <a:rPr lang="en-US" dirty="0" err="1"/>
              <a:t>MetHb</a:t>
            </a:r>
            <a:r>
              <a:rPr lang="en-US" dirty="0"/>
              <a:t>)</a:t>
            </a:r>
          </a:p>
          <a:p>
            <a:pPr lvl="1"/>
            <a:r>
              <a:rPr lang="en-US" dirty="0"/>
              <a:t>Temperature</a:t>
            </a:r>
          </a:p>
          <a:p>
            <a:pPr lvl="1"/>
            <a:r>
              <a:rPr lang="en-US" dirty="0"/>
              <a:t>Hemoglobin type (fetal or adult)</a:t>
            </a:r>
          </a:p>
          <a:p>
            <a:pPr lvl="1"/>
            <a:r>
              <a:rPr lang="en-US" dirty="0"/>
              <a:t>Enzyme content (2,3-DPG)</a:t>
            </a:r>
          </a:p>
          <a:p>
            <a:r>
              <a:rPr lang="en-US" dirty="0"/>
              <a:t>Example 1: With fever or increased </a:t>
            </a:r>
            <a:r>
              <a:rPr lang="en-US" i="1" dirty="0"/>
              <a:t>p</a:t>
            </a:r>
            <a:r>
              <a:rPr lang="en-US" dirty="0"/>
              <a:t>CO</a:t>
            </a:r>
            <a:r>
              <a:rPr lang="en-US" baseline="-25000" dirty="0"/>
              <a:t>2</a:t>
            </a:r>
            <a:r>
              <a:rPr lang="en-US" dirty="0"/>
              <a:t>, dissociation curve is displaced to right, such that oxygen is released to cells more easily </a:t>
            </a:r>
          </a:p>
          <a:p>
            <a:r>
              <a:rPr lang="en-US" dirty="0"/>
              <a:t>Example 2: Mountain dwellers have increased 2,3-DPG content, which also results in dissociation curve being displaced to right </a:t>
            </a:r>
          </a:p>
          <a:p>
            <a:r>
              <a:rPr lang="en-US" dirty="0"/>
              <a:t>Example 3: Carbon monoxide poisoning with formation of high concentrations of </a:t>
            </a:r>
            <a:r>
              <a:rPr lang="en-US" dirty="0" err="1"/>
              <a:t>COHb</a:t>
            </a:r>
            <a:r>
              <a:rPr lang="en-US" dirty="0"/>
              <a:t> is, in contrast, accompanied by displacement of dissociation curve to left, such that remaining functional hemoglobin (already depleted) also releases oxygen with greater difficulty</a:t>
            </a:r>
          </a:p>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869" y="1935772"/>
            <a:ext cx="2349131" cy="206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73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Gas Exchange Monitoring </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Dangers resulting from decreased supply of oxygen can be detected in good time in arterial blood by monitoring both arterial oxygen partial pressure paO</a:t>
            </a:r>
            <a:r>
              <a:rPr lang="en-US" baseline="-25000" dirty="0"/>
              <a:t>2</a:t>
            </a:r>
            <a:r>
              <a:rPr lang="en-US" dirty="0"/>
              <a:t> and the oxygen saturation SaO</a:t>
            </a:r>
            <a:r>
              <a:rPr lang="en-US" baseline="-25000" dirty="0"/>
              <a:t>2</a:t>
            </a:r>
            <a:r>
              <a:rPr lang="en-US" dirty="0"/>
              <a:t> </a:t>
            </a:r>
          </a:p>
          <a:p>
            <a:r>
              <a:rPr lang="en-US" dirty="0"/>
              <a:t>Whereas arterial blood samples could previously only be examined for this purpose in laboratory analyzer at relatively long time intervals, noninvasive continuous monitoring procedures are now available for both parameters</a:t>
            </a:r>
          </a:p>
          <a:p>
            <a:pPr lvl="1"/>
            <a:r>
              <a:rPr lang="en-US" dirty="0"/>
              <a:t>Pulse oximetry for determining SpO</a:t>
            </a:r>
            <a:r>
              <a:rPr lang="en-US" baseline="-25000" dirty="0"/>
              <a:t>2</a:t>
            </a:r>
            <a:r>
              <a:rPr lang="en-US" dirty="0"/>
              <a:t> as measure of arterial O</a:t>
            </a:r>
            <a:r>
              <a:rPr lang="en-US" baseline="-25000" dirty="0"/>
              <a:t>2</a:t>
            </a:r>
            <a:r>
              <a:rPr lang="en-US" dirty="0"/>
              <a:t> saturation</a:t>
            </a:r>
          </a:p>
          <a:p>
            <a:pPr lvl="1"/>
            <a:r>
              <a:rPr lang="en-US" dirty="0"/>
              <a:t>Transcutaneous blood gas measurement of ptcO</a:t>
            </a:r>
            <a:r>
              <a:rPr lang="en-US" baseline="-25000" dirty="0"/>
              <a:t>2</a:t>
            </a:r>
            <a:r>
              <a:rPr lang="en-US" dirty="0"/>
              <a:t> (and ptcCO</a:t>
            </a:r>
            <a:r>
              <a:rPr lang="en-US" baseline="-25000" dirty="0"/>
              <a:t>2</a:t>
            </a:r>
            <a:r>
              <a:rPr lang="en-US" dirty="0"/>
              <a:t>) as correlates of arterial gas partial pressures paO</a:t>
            </a:r>
            <a:r>
              <a:rPr lang="en-US" baseline="-25000" dirty="0"/>
              <a:t>2</a:t>
            </a:r>
            <a:r>
              <a:rPr lang="en-US" dirty="0"/>
              <a:t> (and paCO</a:t>
            </a:r>
            <a:r>
              <a:rPr lang="en-US" baseline="-25000" dirty="0"/>
              <a:t>2</a:t>
            </a:r>
            <a:r>
              <a:rPr lang="en-US" dirty="0"/>
              <a:t>)</a:t>
            </a:r>
          </a:p>
        </p:txBody>
      </p:sp>
    </p:spTree>
    <p:extLst>
      <p:ext uri="{BB962C8B-B14F-4D97-AF65-F5344CB8AC3E}">
        <p14:creationId xmlns:p14="http://schemas.microsoft.com/office/powerpoint/2010/main" val="266104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sz="quarter" idx="1"/>
          </p:nvPr>
        </p:nvSpPr>
        <p:spPr/>
        <p:txBody>
          <a:bodyPr>
            <a:normAutofit fontScale="92500"/>
          </a:bodyPr>
          <a:lstStyle/>
          <a:p>
            <a:r>
              <a:rPr lang="en-US" dirty="0"/>
              <a:t>Respiratory monitoring includes measurement, evaluation, and monitoring of parameters of respiratory system</a:t>
            </a:r>
          </a:p>
          <a:p>
            <a:r>
              <a:rPr lang="en-US" dirty="0"/>
              <a:t>Parameters of respiratory mechanics and mechanics of machine-assisted artificial respiration</a:t>
            </a:r>
          </a:p>
          <a:p>
            <a:pPr lvl="1"/>
            <a:r>
              <a:rPr lang="en-US" dirty="0"/>
              <a:t>Respiration rate, tidal volume, and airway pressure</a:t>
            </a:r>
          </a:p>
          <a:p>
            <a:pPr lvl="1"/>
            <a:r>
              <a:rPr lang="en-US" dirty="0"/>
              <a:t>Mechanical processes of thorax necessary for ventilation in form of Pressure/volume relationships </a:t>
            </a:r>
          </a:p>
          <a:p>
            <a:pPr lvl="1"/>
            <a:r>
              <a:rPr lang="en-US" dirty="0"/>
              <a:t>For patients under artificial respiration, airway pressure and tidal volume are of particular interest</a:t>
            </a:r>
          </a:p>
          <a:p>
            <a:pPr lvl="1"/>
            <a:r>
              <a:rPr lang="en-US" dirty="0"/>
              <a:t>Variables and behavior of parameters depend on compliance (elasticity) of lungs and airway resistance</a:t>
            </a:r>
          </a:p>
          <a:p>
            <a:r>
              <a:rPr lang="en-US" dirty="0"/>
              <a:t>Parameters of gas exchange </a:t>
            </a:r>
          </a:p>
          <a:p>
            <a:pPr lvl="1"/>
            <a:r>
              <a:rPr lang="en-US" dirty="0"/>
              <a:t>Oximetry </a:t>
            </a:r>
          </a:p>
          <a:p>
            <a:pPr lvl="1"/>
            <a:r>
              <a:rPr lang="en-US" dirty="0"/>
              <a:t>Transcutaneous blood gas monitoring </a:t>
            </a:r>
          </a:p>
          <a:p>
            <a:pPr lvl="1"/>
            <a:r>
              <a:rPr lang="en-US" dirty="0"/>
              <a:t>Capnography</a:t>
            </a:r>
          </a:p>
        </p:txBody>
      </p:sp>
    </p:spTree>
    <p:extLst>
      <p:ext uri="{BB962C8B-B14F-4D97-AF65-F5344CB8AC3E}">
        <p14:creationId xmlns:p14="http://schemas.microsoft.com/office/powerpoint/2010/main" val="133312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Gas Exchange Monitoring</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Hypoxia:  low oxygen partial pressure (paO</a:t>
            </a:r>
            <a:r>
              <a:rPr lang="en-US" baseline="-25000" dirty="0"/>
              <a:t>2</a:t>
            </a:r>
            <a:r>
              <a:rPr lang="en-US" dirty="0"/>
              <a:t>)</a:t>
            </a:r>
          </a:p>
          <a:p>
            <a:r>
              <a:rPr lang="en-US" dirty="0" err="1"/>
              <a:t>Hyperoxia</a:t>
            </a:r>
            <a:r>
              <a:rPr lang="en-US" dirty="0"/>
              <a:t>:  high oxygen partial pressure (paO</a:t>
            </a:r>
            <a:r>
              <a:rPr lang="en-US" baseline="-25000" dirty="0"/>
              <a:t>2</a:t>
            </a:r>
            <a:r>
              <a:rPr lang="en-US" dirty="0"/>
              <a:t>)</a:t>
            </a:r>
          </a:p>
          <a:p>
            <a:r>
              <a:rPr lang="en-US" dirty="0" err="1"/>
              <a:t>Hypoxygenation</a:t>
            </a:r>
            <a:r>
              <a:rPr lang="en-US" dirty="0"/>
              <a:t>: low oxygen saturation of hemoglobin (SaO</a:t>
            </a:r>
            <a:r>
              <a:rPr lang="en-US" baseline="-25000" dirty="0"/>
              <a:t>2</a:t>
            </a:r>
            <a:r>
              <a:rPr lang="en-US" dirty="0"/>
              <a:t>)</a:t>
            </a:r>
          </a:p>
          <a:p>
            <a:r>
              <a:rPr lang="en-US" dirty="0"/>
              <a:t>Hypoxemia: low oxygen content in the blood (caO</a:t>
            </a:r>
            <a:r>
              <a:rPr lang="en-US" baseline="-25000" dirty="0"/>
              <a:t>2</a:t>
            </a:r>
            <a:r>
              <a:rPr lang="en-US" dirty="0"/>
              <a:t>)</a:t>
            </a:r>
          </a:p>
          <a:p>
            <a:r>
              <a:rPr lang="en-US" dirty="0" err="1"/>
              <a:t>Hyperoxemia</a:t>
            </a:r>
            <a:r>
              <a:rPr lang="en-US" dirty="0"/>
              <a:t>: high oxygen content in the blood (caO</a:t>
            </a:r>
            <a:r>
              <a:rPr lang="en-US" baseline="-25000" dirty="0"/>
              <a:t>2</a:t>
            </a:r>
            <a:r>
              <a:rPr lang="en-US" dirty="0"/>
              <a:t>)</a:t>
            </a:r>
          </a:p>
          <a:p>
            <a:r>
              <a:rPr lang="en-US" dirty="0"/>
              <a:t>Anemia: low hemoglobin content in the blood (</a:t>
            </a:r>
            <a:r>
              <a:rPr lang="en-US" dirty="0" err="1"/>
              <a:t>Hb</a:t>
            </a:r>
            <a:r>
              <a:rPr lang="en-US" dirty="0"/>
              <a:t>)</a:t>
            </a:r>
          </a:p>
          <a:p>
            <a:endParaRPr lang="en-US" dirty="0"/>
          </a:p>
          <a:p>
            <a:r>
              <a:rPr lang="en-US" dirty="0"/>
              <a:t>Similar definitions for CO</a:t>
            </a:r>
            <a:r>
              <a:rPr lang="en-US" baseline="-25000" dirty="0"/>
              <a:t>2</a:t>
            </a:r>
            <a:r>
              <a:rPr lang="en-US" dirty="0"/>
              <a:t>: </a:t>
            </a:r>
            <a:r>
              <a:rPr lang="en-US" dirty="0" err="1"/>
              <a:t>Hypocapnia</a:t>
            </a:r>
            <a:r>
              <a:rPr lang="en-US" dirty="0"/>
              <a:t>, </a:t>
            </a:r>
            <a:r>
              <a:rPr lang="en-US" dirty="0" err="1"/>
              <a:t>Hypercapnia</a:t>
            </a:r>
            <a:r>
              <a:rPr lang="en-US" dirty="0"/>
              <a:t> </a:t>
            </a:r>
          </a:p>
          <a:p>
            <a:pPr lvl="1"/>
            <a:r>
              <a:rPr lang="en-US" dirty="0" err="1"/>
              <a:t>Hypercapnia</a:t>
            </a:r>
            <a:r>
              <a:rPr lang="en-US" dirty="0"/>
              <a:t> normally triggers reflex which increases breathing and access to oxygen, such as arousal and turning head during sleep </a:t>
            </a:r>
          </a:p>
          <a:p>
            <a:endParaRPr lang="en-US" dirty="0"/>
          </a:p>
        </p:txBody>
      </p:sp>
    </p:spTree>
    <p:extLst>
      <p:ext uri="{BB962C8B-B14F-4D97-AF65-F5344CB8AC3E}">
        <p14:creationId xmlns:p14="http://schemas.microsoft.com/office/powerpoint/2010/main" val="73417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Gas Exchange Monitoring </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It can be seen from oxygen-hemoglobin dissociation curve that, in case of oxygen deficiency, even small changes in paO</a:t>
            </a:r>
            <a:r>
              <a:rPr lang="en-US" baseline="-25000" dirty="0"/>
              <a:t>2</a:t>
            </a:r>
            <a:r>
              <a:rPr lang="en-US" dirty="0"/>
              <a:t> signify large changes in SaO</a:t>
            </a:r>
            <a:r>
              <a:rPr lang="en-US" baseline="-25000" dirty="0"/>
              <a:t>2</a:t>
            </a:r>
            <a:r>
              <a:rPr lang="en-US" dirty="0"/>
              <a:t> </a:t>
            </a:r>
          </a:p>
          <a:p>
            <a:pPr lvl="1"/>
            <a:r>
              <a:rPr lang="en-US" dirty="0"/>
              <a:t>O</a:t>
            </a:r>
            <a:r>
              <a:rPr lang="en-US" baseline="-25000" dirty="0"/>
              <a:t>2</a:t>
            </a:r>
            <a:r>
              <a:rPr lang="en-US" dirty="0"/>
              <a:t> saturation is, therefore, a variable that reacts very sensitively in the case of oxygen deficiency </a:t>
            </a:r>
          </a:p>
          <a:p>
            <a:pPr lvl="1"/>
            <a:r>
              <a:rPr lang="en-US" dirty="0"/>
              <a:t>Pulse oximetry is hence particularly suitable for monitoring oxygen deficiency</a:t>
            </a:r>
          </a:p>
          <a:p>
            <a:r>
              <a:rPr lang="en-US" dirty="0"/>
              <a:t>On the other hand, even with normal paO</a:t>
            </a:r>
            <a:r>
              <a:rPr lang="en-US" baseline="-25000" dirty="0"/>
              <a:t>2</a:t>
            </a:r>
            <a:r>
              <a:rPr lang="en-US" dirty="0"/>
              <a:t> of approximately 90–95 mmHg virtually all hemoglobin is oxygenated</a:t>
            </a:r>
          </a:p>
          <a:p>
            <a:pPr lvl="1"/>
            <a:r>
              <a:rPr lang="en-US" dirty="0"/>
              <a:t>Monitoring of upper limit by means of pulse oximetry is no longer conclusive, particularly if patient is being given oxygen, and transcutaneous blood gas measurement is considered preferable</a:t>
            </a:r>
          </a:p>
          <a:p>
            <a:pPr lvl="1"/>
            <a:r>
              <a:rPr lang="en-US" dirty="0"/>
              <a:t>Transcutaneous blood gas monitoring is, therefore, most commonly used to avoid hyperoxia in premature infants</a:t>
            </a:r>
          </a:p>
          <a:p>
            <a:pPr lvl="2"/>
            <a:r>
              <a:rPr lang="en-US" dirty="0"/>
              <a:t>Relatively long-term </a:t>
            </a:r>
            <a:r>
              <a:rPr lang="en-US" dirty="0" err="1"/>
              <a:t>hyperoxia</a:t>
            </a:r>
            <a:r>
              <a:rPr lang="en-US" dirty="0"/>
              <a:t> in their case leads to irreversible blindness</a:t>
            </a:r>
          </a:p>
        </p:txBody>
      </p:sp>
      <p:pic>
        <p:nvPicPr>
          <p:cNvPr id="4" name="Picture 2">
            <a:extLst>
              <a:ext uri="{FF2B5EF4-FFF2-40B4-BE49-F238E27FC236}">
                <a16:creationId xmlns:a16="http://schemas.microsoft.com/office/drawing/2014/main" id="{0FC2E9A4-B96C-4DC8-A5D1-A9540959F1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9077" y="5105112"/>
            <a:ext cx="1992923" cy="17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9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 Oximetry</a:t>
            </a:r>
          </a:p>
        </p:txBody>
      </p:sp>
      <p:sp>
        <p:nvSpPr>
          <p:cNvPr id="3" name="Content Placeholder 2"/>
          <p:cNvSpPr>
            <a:spLocks noGrp="1"/>
          </p:cNvSpPr>
          <p:nvPr>
            <p:ph sz="quarter" idx="1"/>
          </p:nvPr>
        </p:nvSpPr>
        <p:spPr>
          <a:xfrm>
            <a:off x="816864" y="1600200"/>
            <a:ext cx="11070336" cy="4495800"/>
          </a:xfrm>
        </p:spPr>
        <p:txBody>
          <a:bodyPr/>
          <a:lstStyle/>
          <a:p>
            <a:r>
              <a:rPr lang="en-US" dirty="0"/>
              <a:t>Pulse oximetry is noninvasive method for continuously measuring oxygen saturation in arterial blood</a:t>
            </a:r>
          </a:p>
          <a:p>
            <a:r>
              <a:rPr lang="en-US" dirty="0"/>
              <a:t>Parameter measured in pulse oximetry is not called SaO2 but SpO2</a:t>
            </a:r>
          </a:p>
          <a:p>
            <a:pPr lvl="1"/>
            <a:r>
              <a:rPr lang="en-US" dirty="0"/>
              <a:t>Signify that oxygen saturation is determined by means of pulse oximetry and to point towards their principal difference</a:t>
            </a:r>
          </a:p>
        </p:txBody>
      </p:sp>
      <p:pic>
        <p:nvPicPr>
          <p:cNvPr id="1026" name="Picture 2" descr="C:\Users\Yasser\Desktop\1260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3331" y="3585332"/>
            <a:ext cx="1988669" cy="13733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asser\Desktop\97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077" y="3733183"/>
            <a:ext cx="3446617" cy="2362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asser\Desktop\pulse_oxime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482" y="3636673"/>
            <a:ext cx="2068636" cy="17376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sser\Desktop\7000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4149" y="5355846"/>
            <a:ext cx="2107840" cy="139960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Yasser\Desktop\Pulse_Oximetry-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7937" y="5427052"/>
            <a:ext cx="237172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99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and Fractional Saturation</a:t>
            </a:r>
          </a:p>
        </p:txBody>
      </p:sp>
      <p:sp>
        <p:nvSpPr>
          <p:cNvPr id="3" name="Content Placeholder 2"/>
          <p:cNvSpPr>
            <a:spLocks noGrp="1"/>
          </p:cNvSpPr>
          <p:nvPr>
            <p:ph sz="quarter" idx="1"/>
          </p:nvPr>
        </p:nvSpPr>
        <p:spPr/>
        <p:txBody>
          <a:bodyPr/>
          <a:lstStyle/>
          <a:p>
            <a:r>
              <a:rPr lang="en-US" dirty="0"/>
              <a:t>The value </a:t>
            </a:r>
            <a:r>
              <a:rPr lang="en-US" i="1" dirty="0"/>
              <a:t>S</a:t>
            </a:r>
            <a:r>
              <a:rPr lang="en-US" dirty="0"/>
              <a:t>pO2 from pulse oximetry is always what is known as </a:t>
            </a:r>
            <a:r>
              <a:rPr lang="en-US" i="1" dirty="0">
                <a:solidFill>
                  <a:srgbClr val="C00000"/>
                </a:solidFill>
              </a:rPr>
              <a:t>functional </a:t>
            </a:r>
            <a:r>
              <a:rPr lang="en-US" dirty="0">
                <a:solidFill>
                  <a:srgbClr val="C00000"/>
                </a:solidFill>
              </a:rPr>
              <a:t>saturation</a:t>
            </a:r>
          </a:p>
          <a:p>
            <a:pPr lvl="1"/>
            <a:r>
              <a:rPr lang="en-US" dirty="0"/>
              <a:t>Oxyhemoglobin as percentage of </a:t>
            </a:r>
            <a:r>
              <a:rPr lang="en-US" i="1" dirty="0"/>
              <a:t>total </a:t>
            </a:r>
            <a:r>
              <a:rPr lang="en-US" i="1" u="sng" dirty="0"/>
              <a:t>functional</a:t>
            </a:r>
            <a:r>
              <a:rPr lang="en-US" i="1" dirty="0"/>
              <a:t> </a:t>
            </a:r>
            <a:r>
              <a:rPr lang="en-US" dirty="0"/>
              <a:t>hemoglobin which can transport oxygen</a:t>
            </a:r>
          </a:p>
          <a:p>
            <a:endParaRPr lang="en-US" dirty="0"/>
          </a:p>
          <a:p>
            <a:endParaRPr lang="en-US" dirty="0"/>
          </a:p>
          <a:p>
            <a:r>
              <a:rPr lang="en-US" dirty="0">
                <a:solidFill>
                  <a:srgbClr val="C00000"/>
                </a:solidFill>
              </a:rPr>
              <a:t>Fractional saturation </a:t>
            </a:r>
            <a:r>
              <a:rPr lang="en-US" dirty="0"/>
              <a:t>is determined in laboratory and defined as hemoglobin as percentage of total measured hemoglobin </a:t>
            </a:r>
            <a:r>
              <a:rPr lang="en-US" u="sng" dirty="0"/>
              <a:t>including</a:t>
            </a:r>
            <a:r>
              <a:rPr lang="en-US" dirty="0"/>
              <a:t> dysfunctional hemoglobin derivatives (carboxyhemoglobin or methemoglobin)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8387"/>
            <a:ext cx="3200400" cy="7524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274" y="4774672"/>
            <a:ext cx="5438775" cy="77152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0742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Conventional Pulse Oximetry</a:t>
            </a:r>
          </a:p>
        </p:txBody>
      </p:sp>
      <p:sp>
        <p:nvSpPr>
          <p:cNvPr id="3" name="Content Placeholder 2"/>
          <p:cNvSpPr>
            <a:spLocks noGrp="1"/>
          </p:cNvSpPr>
          <p:nvPr>
            <p:ph sz="quarter" idx="1"/>
          </p:nvPr>
        </p:nvSpPr>
        <p:spPr/>
        <p:txBody>
          <a:bodyPr/>
          <a:lstStyle/>
          <a:p>
            <a:r>
              <a:rPr lang="en-US" dirty="0"/>
              <a:t>Based on assumption that only arterial blood has pulsatile AC component of light absorption, whereas tissue, venous blood and </a:t>
            </a:r>
            <a:r>
              <a:rPr lang="en-US" dirty="0" err="1"/>
              <a:t>nonpulsatile</a:t>
            </a:r>
            <a:r>
              <a:rPr lang="en-US" dirty="0"/>
              <a:t> arterial blood always constitute constant DC </a:t>
            </a:r>
          </a:p>
          <a:p>
            <a:r>
              <a:rPr lang="en-US" dirty="0"/>
              <a:t>Intensities I</a:t>
            </a:r>
            <a:r>
              <a:rPr lang="en-US" baseline="-25000" dirty="0"/>
              <a:t>RD</a:t>
            </a:r>
            <a:r>
              <a:rPr lang="en-US" dirty="0"/>
              <a:t> and I</a:t>
            </a:r>
            <a:r>
              <a:rPr lang="en-US" baseline="-25000" dirty="0"/>
              <a:t>IR</a:t>
            </a:r>
            <a:r>
              <a:rPr lang="en-US" dirty="0"/>
              <a:t> registered by detector thus include AC and DC components in each that can be compared as ratio of normalized absorbances</a:t>
            </a:r>
          </a:p>
          <a:p>
            <a:pPr lvl="1"/>
            <a:r>
              <a:rPr lang="en-US" dirty="0"/>
              <a:t>Can be used to estimate SpO</a:t>
            </a:r>
            <a:r>
              <a:rPr lang="en-US" baseline="-25000" dirty="0"/>
              <a:t>2</a:t>
            </a:r>
            <a:r>
              <a:rPr lang="en-US" dirty="0"/>
              <a:t> from empirical curves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614" y="3654761"/>
            <a:ext cx="2371725" cy="80962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9" y="4620772"/>
            <a:ext cx="2776537" cy="197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142" y="4614196"/>
            <a:ext cx="2824743" cy="196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C:\Users\Yasser\Desktop\nonin_sens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2140" y="4592974"/>
            <a:ext cx="32004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Yasser\Desktop\5784912_ori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2840" y="4772544"/>
            <a:ext cx="2939160" cy="185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Motion Artifact in Pulse Oximetry</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If patient moves, venous blood at measurement point also moves causing considerable interference in signal</a:t>
            </a:r>
          </a:p>
          <a:p>
            <a:pPr lvl="1"/>
            <a:r>
              <a:rPr lang="en-US" dirty="0"/>
              <a:t>Pulsatile elements no longer originate from arterial blood alone</a:t>
            </a:r>
          </a:p>
          <a:p>
            <a:pPr lvl="1"/>
            <a:r>
              <a:rPr lang="en-US" dirty="0"/>
              <a:t>AC components are distorted and imprecise saturation value emerges</a:t>
            </a:r>
          </a:p>
          <a:p>
            <a:pPr lvl="1"/>
            <a:r>
              <a:rPr lang="en-US" dirty="0"/>
              <a:t>With normal patient movements, interference can be far higher than true</a:t>
            </a:r>
          </a:p>
          <a:p>
            <a:pPr lvl="1"/>
            <a:r>
              <a:rPr lang="en-US" dirty="0"/>
              <a:t>Quotients are determined by interference components and r is close to 1 </a:t>
            </a:r>
          </a:p>
          <a:p>
            <a:pPr lvl="1"/>
            <a:r>
              <a:rPr lang="en-US" dirty="0"/>
              <a:t>Many systems then show saturation value of approximately 85%</a:t>
            </a:r>
          </a:p>
          <a:p>
            <a:r>
              <a:rPr lang="en-US" dirty="0"/>
              <a:t>As countermeasure, time for determining average is increased or display is frozen if movement is detected</a:t>
            </a:r>
          </a:p>
          <a:p>
            <a:pPr lvl="1"/>
            <a:r>
              <a:rPr lang="en-US" dirty="0"/>
              <a:t>This does not provide clinicians with continuous information, however, and can in worst case scenario lead to misinterpretations</a:t>
            </a:r>
          </a:p>
        </p:txBody>
      </p:sp>
    </p:spTree>
    <p:extLst>
      <p:ext uri="{BB962C8B-B14F-4D97-AF65-F5344CB8AC3E}">
        <p14:creationId xmlns:p14="http://schemas.microsoft.com/office/powerpoint/2010/main" val="112825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4736" y="4141177"/>
            <a:ext cx="3622765" cy="2696307"/>
          </a:xfrm>
          <a:prstGeom prst="rect">
            <a:avLst/>
          </a:prstGeom>
        </p:spPr>
      </p:pic>
      <p:sp>
        <p:nvSpPr>
          <p:cNvPr id="2" name="Title 1"/>
          <p:cNvSpPr>
            <a:spLocks noGrp="1"/>
          </p:cNvSpPr>
          <p:nvPr>
            <p:ph type="title"/>
          </p:nvPr>
        </p:nvSpPr>
        <p:spPr>
          <a:xfrm>
            <a:off x="816864" y="228600"/>
            <a:ext cx="10871200" cy="990600"/>
          </a:xfrm>
        </p:spPr>
        <p:txBody>
          <a:bodyPr>
            <a:normAutofit/>
          </a:bodyPr>
          <a:lstStyle/>
          <a:p>
            <a:r>
              <a:rPr lang="en-US" dirty="0"/>
              <a:t>Transcutaneous Blood Gas Measurement</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Miniaturized sensor of Clark type placed directly on skin</a:t>
            </a:r>
          </a:p>
          <a:p>
            <a:pPr lvl="1"/>
            <a:r>
              <a:rPr lang="en-US" dirty="0"/>
              <a:t>Measuring membrane encloses very small volume of electrolyte, into which O</a:t>
            </a:r>
            <a:r>
              <a:rPr lang="en-US" baseline="-25000" dirty="0"/>
              <a:t>2</a:t>
            </a:r>
            <a:r>
              <a:rPr lang="en-US" dirty="0"/>
              <a:t> or CO</a:t>
            </a:r>
            <a:r>
              <a:rPr lang="en-US" baseline="-25000" dirty="0"/>
              <a:t>2</a:t>
            </a:r>
            <a:r>
              <a:rPr lang="en-US" dirty="0"/>
              <a:t> can diffuse from cutaneous capillary bed</a:t>
            </a:r>
          </a:p>
          <a:p>
            <a:r>
              <a:rPr lang="en-US" dirty="0"/>
              <a:t>Since only arterial values are of interest, capillary bed is heated to 42–45 ◦C by means of heating element in sensor and thus arterialized</a:t>
            </a:r>
          </a:p>
          <a:p>
            <a:pPr lvl="1"/>
            <a:r>
              <a:rPr lang="en-US" dirty="0"/>
              <a:t>High temperature reduces vascular tone, arterioles become slack, and arterial blood penetrates into capillary bed</a:t>
            </a:r>
          </a:p>
          <a:p>
            <a:pPr lvl="1"/>
            <a:r>
              <a:rPr lang="en-US" dirty="0"/>
              <a:t>Oxygen monitoring requires minimum heating temperature of 43 ◦C</a:t>
            </a:r>
          </a:p>
          <a:p>
            <a:pPr lvl="1"/>
            <a:r>
              <a:rPr lang="en-US" dirty="0"/>
              <a:t>For CO</a:t>
            </a:r>
            <a:r>
              <a:rPr lang="en-US" baseline="-25000" dirty="0"/>
              <a:t>2</a:t>
            </a:r>
            <a:r>
              <a:rPr lang="en-US" dirty="0"/>
              <a:t> monitoring, temperature of 42 ◦C is sufficient</a:t>
            </a:r>
          </a:p>
          <a:p>
            <a:pPr lvl="1"/>
            <a:r>
              <a:rPr lang="en-US" dirty="0"/>
              <a:t>Temperature must not exceed 45 ◦C</a:t>
            </a:r>
          </a:p>
        </p:txBody>
      </p:sp>
    </p:spTree>
    <p:extLst>
      <p:ext uri="{BB962C8B-B14F-4D97-AF65-F5344CB8AC3E}">
        <p14:creationId xmlns:p14="http://schemas.microsoft.com/office/powerpoint/2010/main" val="217028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Polarographic Method for ptcO</a:t>
            </a:r>
            <a:r>
              <a:rPr lang="en-US" baseline="-25000" dirty="0"/>
              <a:t>2</a:t>
            </a:r>
          </a:p>
        </p:txBody>
      </p:sp>
      <p:sp>
        <p:nvSpPr>
          <p:cNvPr id="3" name="Content Placeholder 2"/>
          <p:cNvSpPr>
            <a:spLocks noGrp="1"/>
          </p:cNvSpPr>
          <p:nvPr>
            <p:ph sz="quarter" idx="1"/>
          </p:nvPr>
        </p:nvSpPr>
        <p:spPr>
          <a:xfrm>
            <a:off x="816864" y="1600200"/>
            <a:ext cx="11008790" cy="4495800"/>
          </a:xfrm>
        </p:spPr>
        <p:txBody>
          <a:bodyPr/>
          <a:lstStyle/>
          <a:p>
            <a:r>
              <a:rPr lang="en-US" dirty="0"/>
              <a:t>Transcutaneous oxygen partial pressure ptcO</a:t>
            </a:r>
            <a:r>
              <a:rPr lang="en-US" baseline="-25000" dirty="0"/>
              <a:t>2</a:t>
            </a:r>
            <a:r>
              <a:rPr lang="en-US" dirty="0"/>
              <a:t> is measured with polarographic method</a:t>
            </a:r>
          </a:p>
          <a:p>
            <a:pPr lvl="1"/>
            <a:r>
              <a:rPr lang="en-US" dirty="0"/>
              <a:t>Microelectrodes made from platinum or gold situated in electrolyte and biased towards silver anode with fixed plateau potential (typically 0.8V)</a:t>
            </a:r>
          </a:p>
          <a:p>
            <a:pPr lvl="1"/>
            <a:r>
              <a:rPr lang="en-US" dirty="0"/>
              <a:t>Small ptcO</a:t>
            </a:r>
            <a:r>
              <a:rPr lang="en-US" baseline="-25000" dirty="0"/>
              <a:t>2</a:t>
            </a:r>
            <a:r>
              <a:rPr lang="en-US" dirty="0"/>
              <a:t>-proportional measurement current flows generated from reduction of O</a:t>
            </a:r>
            <a:r>
              <a:rPr lang="en-US" baseline="-25000" dirty="0"/>
              <a:t>2</a:t>
            </a:r>
            <a:r>
              <a:rPr lang="en-US" dirty="0"/>
              <a:t> molecules at microelectrodes</a:t>
            </a:r>
          </a:p>
          <a:p>
            <a:pPr lvl="1"/>
            <a:r>
              <a:rPr lang="en-US" dirty="0"/>
              <a:t>Response time is ~ 8s</a:t>
            </a:r>
          </a:p>
          <a:p>
            <a:endParaRPr lang="en-US" dirty="0"/>
          </a:p>
        </p:txBody>
      </p:sp>
      <p:pic>
        <p:nvPicPr>
          <p:cNvPr id="4" name="Picture 3"/>
          <p:cNvPicPr>
            <a:picLocks noChangeAspect="1"/>
          </p:cNvPicPr>
          <p:nvPr/>
        </p:nvPicPr>
        <p:blipFill>
          <a:blip r:embed="rId2"/>
          <a:stretch>
            <a:fillRect/>
          </a:stretch>
        </p:blipFill>
        <p:spPr>
          <a:xfrm>
            <a:off x="5283839" y="4487086"/>
            <a:ext cx="1624320" cy="52152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4040219" y="3636761"/>
            <a:ext cx="4111561" cy="610560"/>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8718277" y="3989493"/>
            <a:ext cx="3473723" cy="2868507"/>
          </a:xfrm>
          <a:prstGeom prst="rect">
            <a:avLst/>
          </a:prstGeom>
        </p:spPr>
      </p:pic>
      <p:pic>
        <p:nvPicPr>
          <p:cNvPr id="7" name="Picture 6">
            <a:extLst>
              <a:ext uri="{FF2B5EF4-FFF2-40B4-BE49-F238E27FC236}">
                <a16:creationId xmlns:a16="http://schemas.microsoft.com/office/drawing/2014/main" id="{6A5C3EE4-935B-4149-AF11-7BA00B72B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37179"/>
            <a:ext cx="3762498" cy="2800306"/>
          </a:xfrm>
          <a:prstGeom prst="rect">
            <a:avLst/>
          </a:prstGeom>
        </p:spPr>
      </p:pic>
    </p:spTree>
    <p:extLst>
      <p:ext uri="{BB962C8B-B14F-4D97-AF65-F5344CB8AC3E}">
        <p14:creationId xmlns:p14="http://schemas.microsoft.com/office/powerpoint/2010/main" val="677586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Potentiometric Method for ptcCO</a:t>
            </a:r>
            <a:r>
              <a:rPr lang="en-US" baseline="-25000" dirty="0"/>
              <a:t>2</a:t>
            </a:r>
          </a:p>
        </p:txBody>
      </p:sp>
      <p:sp>
        <p:nvSpPr>
          <p:cNvPr id="3" name="Content Placeholder 2"/>
          <p:cNvSpPr>
            <a:spLocks noGrp="1"/>
          </p:cNvSpPr>
          <p:nvPr>
            <p:ph sz="quarter" idx="1"/>
          </p:nvPr>
        </p:nvSpPr>
        <p:spPr/>
        <p:txBody>
          <a:bodyPr>
            <a:normAutofit/>
          </a:bodyPr>
          <a:lstStyle/>
          <a:p>
            <a:r>
              <a:rPr lang="en-US" dirty="0"/>
              <a:t>Transcutaneous CO</a:t>
            </a:r>
            <a:r>
              <a:rPr lang="en-US" baseline="-25000" dirty="0"/>
              <a:t>2</a:t>
            </a:r>
            <a:r>
              <a:rPr lang="en-US" dirty="0"/>
              <a:t> partial pressure (ptcCO</a:t>
            </a:r>
            <a:r>
              <a:rPr lang="en-US" baseline="-25000" dirty="0"/>
              <a:t>2</a:t>
            </a:r>
            <a:r>
              <a:rPr lang="en-US" dirty="0"/>
              <a:t>) is measured with potentiometric method using pH electrode</a:t>
            </a:r>
          </a:p>
          <a:p>
            <a:pPr lvl="1"/>
            <a:r>
              <a:rPr lang="en-US" dirty="0"/>
              <a:t>Considerably more stable mechanically, significantly lower and more noise-free output impedance than previous technology</a:t>
            </a:r>
          </a:p>
          <a:p>
            <a:r>
              <a:rPr lang="en-US" dirty="0"/>
              <a:t>CO</a:t>
            </a:r>
            <a:r>
              <a:rPr lang="en-US" baseline="-25000" dirty="0"/>
              <a:t>2</a:t>
            </a:r>
            <a:r>
              <a:rPr lang="en-US" dirty="0"/>
              <a:t> diffuses into measuring cell (</a:t>
            </a:r>
            <a:r>
              <a:rPr lang="en-US" dirty="0" err="1"/>
              <a:t>transcapnode</a:t>
            </a:r>
            <a:r>
              <a:rPr lang="en-US" dirty="0"/>
              <a:t>), shifts pH value by forming carbonic acid</a:t>
            </a:r>
          </a:p>
          <a:p>
            <a:pPr lvl="1"/>
            <a:r>
              <a:rPr lang="en-US" dirty="0"/>
              <a:t>At equilibrium, logarithmic relationship between CO</a:t>
            </a:r>
            <a:r>
              <a:rPr lang="en-US" baseline="-25000" dirty="0"/>
              <a:t>2</a:t>
            </a:r>
            <a:r>
              <a:rPr lang="en-US" dirty="0"/>
              <a:t> partial pressure and pH, and hence potential at pH electrode</a:t>
            </a:r>
          </a:p>
          <a:p>
            <a:pPr lvl="1"/>
            <a:r>
              <a:rPr lang="en-US" dirty="0"/>
              <a:t>Response time ~40s</a:t>
            </a:r>
          </a:p>
        </p:txBody>
      </p:sp>
      <p:pic>
        <p:nvPicPr>
          <p:cNvPr id="4" name="Picture 3"/>
          <p:cNvPicPr>
            <a:picLocks noChangeAspect="1"/>
          </p:cNvPicPr>
          <p:nvPr/>
        </p:nvPicPr>
        <p:blipFill>
          <a:blip r:embed="rId2"/>
          <a:stretch>
            <a:fillRect/>
          </a:stretch>
        </p:blipFill>
        <p:spPr>
          <a:xfrm>
            <a:off x="1727421" y="5097730"/>
            <a:ext cx="4221835" cy="708829"/>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727421" y="5980039"/>
            <a:ext cx="2284200" cy="521520"/>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7873961" y="4760087"/>
            <a:ext cx="4318039" cy="2036822"/>
          </a:xfrm>
          <a:prstGeom prst="rect">
            <a:avLst/>
          </a:prstGeom>
        </p:spPr>
      </p:pic>
    </p:spTree>
    <p:extLst>
      <p:ext uri="{BB962C8B-B14F-4D97-AF65-F5344CB8AC3E}">
        <p14:creationId xmlns:p14="http://schemas.microsoft.com/office/powerpoint/2010/main" val="366266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Respiratory Gases</a:t>
            </a:r>
          </a:p>
        </p:txBody>
      </p:sp>
      <p:pic>
        <p:nvPicPr>
          <p:cNvPr id="6" name="Picture 5"/>
          <p:cNvPicPr>
            <a:picLocks noChangeAspect="1"/>
          </p:cNvPicPr>
          <p:nvPr/>
        </p:nvPicPr>
        <p:blipFill>
          <a:blip r:embed="rId2"/>
          <a:stretch>
            <a:fillRect/>
          </a:stretch>
        </p:blipFill>
        <p:spPr>
          <a:xfrm>
            <a:off x="1808296" y="4374171"/>
            <a:ext cx="2904953" cy="2372801"/>
          </a:xfrm>
          <a:prstGeom prst="rect">
            <a:avLst/>
          </a:prstGeom>
        </p:spPr>
      </p:pic>
      <p:sp>
        <p:nvSpPr>
          <p:cNvPr id="7" name="TextBox 6"/>
          <p:cNvSpPr txBox="1"/>
          <p:nvPr/>
        </p:nvSpPr>
        <p:spPr>
          <a:xfrm>
            <a:off x="1524001" y="4004838"/>
            <a:ext cx="3612995" cy="369332"/>
          </a:xfrm>
          <a:prstGeom prst="rect">
            <a:avLst/>
          </a:prstGeom>
          <a:noFill/>
        </p:spPr>
        <p:txBody>
          <a:bodyPr wrap="square" rtlCol="0">
            <a:spAutoFit/>
          </a:bodyPr>
          <a:lstStyle/>
          <a:p>
            <a:r>
              <a:rPr lang="en-US" dirty="0">
                <a:solidFill>
                  <a:srgbClr val="C00000"/>
                </a:solidFill>
              </a:rPr>
              <a:t>Infrared Absorption Spectroscopy</a:t>
            </a:r>
          </a:p>
        </p:txBody>
      </p:sp>
      <p:sp>
        <p:nvSpPr>
          <p:cNvPr id="8" name="TextBox 7"/>
          <p:cNvSpPr txBox="1"/>
          <p:nvPr/>
        </p:nvSpPr>
        <p:spPr>
          <a:xfrm>
            <a:off x="2848060" y="2035097"/>
            <a:ext cx="3247940" cy="369332"/>
          </a:xfrm>
          <a:prstGeom prst="rect">
            <a:avLst/>
          </a:prstGeom>
          <a:noFill/>
        </p:spPr>
        <p:txBody>
          <a:bodyPr wrap="none" rtlCol="0">
            <a:spAutoFit/>
          </a:bodyPr>
          <a:lstStyle/>
          <a:p>
            <a:r>
              <a:rPr lang="en-US" dirty="0">
                <a:solidFill>
                  <a:srgbClr val="C00000"/>
                </a:solidFill>
              </a:rPr>
              <a:t>Paramagnetic O</a:t>
            </a:r>
            <a:r>
              <a:rPr lang="en-US" baseline="-25000" dirty="0">
                <a:solidFill>
                  <a:srgbClr val="C00000"/>
                </a:solidFill>
              </a:rPr>
              <a:t>2</a:t>
            </a:r>
            <a:r>
              <a:rPr lang="en-US" dirty="0">
                <a:solidFill>
                  <a:srgbClr val="C00000"/>
                </a:solidFill>
              </a:rPr>
              <a:t> Measuring Cell</a:t>
            </a:r>
          </a:p>
        </p:txBody>
      </p:sp>
      <p:pic>
        <p:nvPicPr>
          <p:cNvPr id="10" name="Picture 9"/>
          <p:cNvPicPr>
            <a:picLocks noChangeAspect="1"/>
          </p:cNvPicPr>
          <p:nvPr/>
        </p:nvPicPr>
        <p:blipFill>
          <a:blip r:embed="rId3"/>
          <a:stretch>
            <a:fillRect/>
          </a:stretch>
        </p:blipFill>
        <p:spPr>
          <a:xfrm>
            <a:off x="6035907" y="1692852"/>
            <a:ext cx="4525981" cy="2390733"/>
          </a:xfrm>
          <a:prstGeom prst="rect">
            <a:avLst/>
          </a:prstGeom>
        </p:spPr>
      </p:pic>
      <p:pic>
        <p:nvPicPr>
          <p:cNvPr id="11" name="Picture 10"/>
          <p:cNvPicPr>
            <a:picLocks noChangeAspect="1"/>
          </p:cNvPicPr>
          <p:nvPr/>
        </p:nvPicPr>
        <p:blipFill>
          <a:blip r:embed="rId4"/>
          <a:stretch>
            <a:fillRect/>
          </a:stretch>
        </p:blipFill>
        <p:spPr>
          <a:xfrm>
            <a:off x="4808553" y="4374171"/>
            <a:ext cx="5753335" cy="2370459"/>
          </a:xfrm>
          <a:prstGeom prst="rect">
            <a:avLst/>
          </a:prstGeom>
        </p:spPr>
      </p:pic>
    </p:spTree>
    <p:extLst>
      <p:ext uri="{BB962C8B-B14F-4D97-AF65-F5344CB8AC3E}">
        <p14:creationId xmlns:p14="http://schemas.microsoft.com/office/powerpoint/2010/main" val="294019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of Respiration Rate (RR)</a:t>
            </a:r>
          </a:p>
        </p:txBody>
      </p:sp>
      <p:sp>
        <p:nvSpPr>
          <p:cNvPr id="3" name="Content Placeholder 2"/>
          <p:cNvSpPr>
            <a:spLocks noGrp="1"/>
          </p:cNvSpPr>
          <p:nvPr>
            <p:ph sz="quarter" idx="1"/>
          </p:nvPr>
        </p:nvSpPr>
        <p:spPr/>
        <p:txBody>
          <a:bodyPr>
            <a:normAutofit/>
          </a:bodyPr>
          <a:lstStyle/>
          <a:p>
            <a:r>
              <a:rPr lang="en-US" dirty="0"/>
              <a:t>Impedance pneumography (indirect method)</a:t>
            </a:r>
          </a:p>
          <a:p>
            <a:pPr lvl="1"/>
            <a:r>
              <a:rPr lang="en-US" dirty="0"/>
              <a:t>Changes in thoracic volume linked to respiration lead to changes of impedance of thorax</a:t>
            </a:r>
          </a:p>
          <a:p>
            <a:pPr lvl="1"/>
            <a:r>
              <a:rPr lang="en-US" dirty="0"/>
              <a:t>To detect this, very low high-frequency constant current (e.g., 10 </a:t>
            </a:r>
            <a:r>
              <a:rPr lang="en-US" dirty="0" err="1"/>
              <a:t>μA</a:t>
            </a:r>
            <a:r>
              <a:rPr lang="en-US" dirty="0"/>
              <a:t> at 40 kHz) is conducted through two thoracic electrodes</a:t>
            </a:r>
          </a:p>
          <a:p>
            <a:pPr lvl="1"/>
            <a:r>
              <a:rPr lang="en-US" dirty="0"/>
              <a:t>When current is constant, change in impedance causes synchronous change in voltage drop that are measured and displayed as </a:t>
            </a:r>
            <a:r>
              <a:rPr lang="en-US" i="1" dirty="0">
                <a:solidFill>
                  <a:srgbClr val="C00000"/>
                </a:solidFill>
              </a:rPr>
              <a:t>Impedance Pneumogram </a:t>
            </a:r>
            <a:r>
              <a:rPr lang="en-US" dirty="0"/>
              <a:t>and used to measure respiration rate </a:t>
            </a:r>
          </a:p>
          <a:p>
            <a:pPr lvl="1"/>
            <a:r>
              <a:rPr lang="en-US" dirty="0"/>
              <a:t>Signal is highly vulnerable to movement artifacts</a:t>
            </a:r>
          </a:p>
          <a:p>
            <a:pPr lvl="2"/>
            <a:r>
              <a:rPr lang="en-US" dirty="0"/>
              <a:t>Every movement of body influences thoracic impedance</a:t>
            </a:r>
          </a:p>
          <a:p>
            <a:r>
              <a:rPr lang="en-US" dirty="0"/>
              <a:t>Capnography (indirect method)</a:t>
            </a:r>
          </a:p>
          <a:p>
            <a:pPr lvl="1"/>
            <a:r>
              <a:rPr lang="en-US" dirty="0"/>
              <a:t>EtCO</a:t>
            </a:r>
            <a:r>
              <a:rPr lang="en-US" baseline="-25000" dirty="0"/>
              <a:t>2</a:t>
            </a:r>
            <a:r>
              <a:rPr lang="en-US" dirty="0"/>
              <a:t> module</a:t>
            </a:r>
            <a:endParaRPr lang="en-US" baseline="-25000" dirty="0"/>
          </a:p>
        </p:txBody>
      </p:sp>
      <p:pic>
        <p:nvPicPr>
          <p:cNvPr id="5" name="Picture 4">
            <a:extLst>
              <a:ext uri="{FF2B5EF4-FFF2-40B4-BE49-F238E27FC236}">
                <a16:creationId xmlns:a16="http://schemas.microsoft.com/office/drawing/2014/main" id="{D5425C7F-D0B2-4059-8ED5-E7FE237CF797}"/>
              </a:ext>
            </a:extLst>
          </p:cNvPr>
          <p:cNvPicPr>
            <a:picLocks noChangeAspect="1"/>
          </p:cNvPicPr>
          <p:nvPr/>
        </p:nvPicPr>
        <p:blipFill>
          <a:blip r:embed="rId2"/>
          <a:stretch>
            <a:fillRect/>
          </a:stretch>
        </p:blipFill>
        <p:spPr>
          <a:xfrm>
            <a:off x="625951" y="5620949"/>
            <a:ext cx="4070474" cy="1162992"/>
          </a:xfrm>
          <a:prstGeom prst="rect">
            <a:avLst/>
          </a:prstGeom>
        </p:spPr>
      </p:pic>
      <p:pic>
        <p:nvPicPr>
          <p:cNvPr id="7" name="Picture 6">
            <a:extLst>
              <a:ext uri="{FF2B5EF4-FFF2-40B4-BE49-F238E27FC236}">
                <a16:creationId xmlns:a16="http://schemas.microsoft.com/office/drawing/2014/main" id="{1E42A13F-1FA5-48E2-864A-8A8E76D569D2}"/>
              </a:ext>
            </a:extLst>
          </p:cNvPr>
          <p:cNvPicPr>
            <a:picLocks noChangeAspect="1"/>
          </p:cNvPicPr>
          <p:nvPr/>
        </p:nvPicPr>
        <p:blipFill>
          <a:blip r:embed="rId3"/>
          <a:stretch>
            <a:fillRect/>
          </a:stretch>
        </p:blipFill>
        <p:spPr>
          <a:xfrm>
            <a:off x="7795336" y="5807495"/>
            <a:ext cx="4320971" cy="1019555"/>
          </a:xfrm>
          <a:prstGeom prst="rect">
            <a:avLst/>
          </a:prstGeom>
        </p:spPr>
      </p:pic>
      <p:pic>
        <p:nvPicPr>
          <p:cNvPr id="9" name="Picture 8" descr="Diagram&#10;&#10;Description automatically generated">
            <a:extLst>
              <a:ext uri="{FF2B5EF4-FFF2-40B4-BE49-F238E27FC236}">
                <a16:creationId xmlns:a16="http://schemas.microsoft.com/office/drawing/2014/main" id="{BC4CC07A-8769-4B77-B65C-B3C20EAAB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9773" y="4644503"/>
            <a:ext cx="3046534" cy="1162992"/>
          </a:xfrm>
          <a:prstGeom prst="rect">
            <a:avLst/>
          </a:prstGeom>
        </p:spPr>
      </p:pic>
    </p:spTree>
    <p:extLst>
      <p:ext uri="{BB962C8B-B14F-4D97-AF65-F5344CB8AC3E}">
        <p14:creationId xmlns:p14="http://schemas.microsoft.com/office/powerpoint/2010/main" val="368262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Capnography </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Capnography is noninvasive, continuous measurement and graphic representation of the CO</a:t>
            </a:r>
            <a:r>
              <a:rPr lang="en-US" baseline="-25000" dirty="0"/>
              <a:t>2</a:t>
            </a:r>
            <a:r>
              <a:rPr lang="en-US" dirty="0"/>
              <a:t> in respiratory gas</a:t>
            </a:r>
          </a:p>
          <a:p>
            <a:pPr lvl="1"/>
            <a:r>
              <a:rPr lang="en-US" dirty="0"/>
              <a:t>High importance for patient under general anesthesia and in ICU</a:t>
            </a:r>
          </a:p>
          <a:p>
            <a:pPr lvl="1"/>
            <a:r>
              <a:rPr lang="en-US" dirty="0" err="1"/>
              <a:t>Capnogram</a:t>
            </a:r>
            <a:r>
              <a:rPr lang="en-US" dirty="0"/>
              <a:t> plots CO</a:t>
            </a:r>
            <a:r>
              <a:rPr lang="en-US" baseline="-25000" dirty="0"/>
              <a:t>2</a:t>
            </a:r>
            <a:r>
              <a:rPr lang="en-US" dirty="0"/>
              <a:t> partial pressure over time</a:t>
            </a:r>
          </a:p>
          <a:p>
            <a:pPr lvl="1"/>
            <a:r>
              <a:rPr lang="en-US" dirty="0"/>
              <a:t>petCO</a:t>
            </a:r>
            <a:r>
              <a:rPr lang="en-US" baseline="-25000" dirty="0"/>
              <a:t>2</a:t>
            </a:r>
            <a:r>
              <a:rPr lang="en-US" dirty="0"/>
              <a:t> is maximum at end of alveolar plateau, correlates with the paCO</a:t>
            </a:r>
            <a:r>
              <a:rPr lang="en-US" baseline="-25000" dirty="0"/>
              <a:t>2</a:t>
            </a:r>
          </a:p>
          <a:p>
            <a:r>
              <a:rPr lang="en-US" dirty="0"/>
              <a:t>Spontaneous respiration is primarily aimed at stabilizing arterial CO</a:t>
            </a:r>
            <a:r>
              <a:rPr lang="en-US" baseline="-25000" dirty="0"/>
              <a:t>2</a:t>
            </a:r>
            <a:r>
              <a:rPr lang="en-US" dirty="0"/>
              <a:t> partial pressure around 40 mmHg and represents fundamental respiratory drive</a:t>
            </a:r>
          </a:p>
          <a:p>
            <a:pPr lvl="1"/>
            <a:r>
              <a:rPr lang="en-US" dirty="0"/>
              <a:t>Deviations in paCO</a:t>
            </a:r>
            <a:r>
              <a:rPr lang="en-US" baseline="-25000" dirty="0"/>
              <a:t>2</a:t>
            </a:r>
            <a:r>
              <a:rPr lang="en-US" dirty="0"/>
              <a:t> have considerable physiological consequences, such as hypercapnia (vasodilation) and Hypocapnia (vasoconstriction)</a:t>
            </a:r>
          </a:p>
        </p:txBody>
      </p:sp>
      <p:pic>
        <p:nvPicPr>
          <p:cNvPr id="4" name="Picture 3"/>
          <p:cNvPicPr>
            <a:picLocks noChangeAspect="1"/>
          </p:cNvPicPr>
          <p:nvPr/>
        </p:nvPicPr>
        <p:blipFill>
          <a:blip r:embed="rId2"/>
          <a:stretch>
            <a:fillRect/>
          </a:stretch>
        </p:blipFill>
        <p:spPr>
          <a:xfrm>
            <a:off x="6921112" y="5099800"/>
            <a:ext cx="5270888" cy="1758200"/>
          </a:xfrm>
          <a:prstGeom prst="rect">
            <a:avLst/>
          </a:prstGeom>
        </p:spPr>
      </p:pic>
    </p:spTree>
    <p:extLst>
      <p:ext uri="{BB962C8B-B14F-4D97-AF65-F5344CB8AC3E}">
        <p14:creationId xmlns:p14="http://schemas.microsoft.com/office/powerpoint/2010/main" val="2600704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Assignment</a:t>
            </a:r>
          </a:p>
        </p:txBody>
      </p:sp>
      <p:sp>
        <p:nvSpPr>
          <p:cNvPr id="3" name="Content Placeholder 2"/>
          <p:cNvSpPr>
            <a:spLocks noGrp="1"/>
          </p:cNvSpPr>
          <p:nvPr>
            <p:ph sz="quarter" idx="1"/>
          </p:nvPr>
        </p:nvSpPr>
        <p:spPr/>
        <p:txBody>
          <a:bodyPr/>
          <a:lstStyle/>
          <a:p>
            <a:pPr lvl="0">
              <a:buClr>
                <a:srgbClr val="DD8047"/>
              </a:buClr>
            </a:pPr>
            <a:r>
              <a:rPr lang="en-US" dirty="0">
                <a:solidFill>
                  <a:srgbClr val="EBDDC3">
                    <a:lumMod val="10000"/>
                  </a:srgbClr>
                </a:solidFill>
              </a:rPr>
              <a:t>Read Chapter 49 of </a:t>
            </a:r>
            <a:r>
              <a:rPr lang="en-US" i="1" dirty="0">
                <a:solidFill>
                  <a:srgbClr val="EBDDC3">
                    <a:lumMod val="10000"/>
                  </a:srgbClr>
                </a:solidFill>
              </a:rPr>
              <a:t>Springer Handbook of Medical Technology</a:t>
            </a:r>
          </a:p>
          <a:p>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Respiration Rate: Calculation</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Running average of breaths counted per minute</a:t>
            </a:r>
          </a:p>
          <a:p>
            <a:r>
              <a:rPr lang="en-US" dirty="0"/>
              <a:t>In some monitors, respiration waveform must only exceed single adjustable trigger threshold to be classified as valid breath</a:t>
            </a:r>
          </a:p>
          <a:p>
            <a:pPr lvl="1"/>
            <a:r>
              <a:rPr lang="en-US" dirty="0"/>
              <a:t>Even small artifacts can, therefore, easily lead to miscount</a:t>
            </a:r>
          </a:p>
          <a:p>
            <a:r>
              <a:rPr lang="en-US" dirty="0"/>
              <a:t>Combination of upper and lower thresholds with adjustable interval in between is better and safer than single trigger threshold</a:t>
            </a:r>
          </a:p>
          <a:p>
            <a:pPr lvl="1"/>
            <a:r>
              <a:rPr lang="en-US" dirty="0"/>
              <a:t>Upper and lower thresholds span minimum amplitude that must be exceeded by impedance signal in order to intersect both and hence involves depth of respiratory action in valid breath detection</a:t>
            </a:r>
          </a:p>
        </p:txBody>
      </p:sp>
      <p:grpSp>
        <p:nvGrpSpPr>
          <p:cNvPr id="16" name="Group 15">
            <a:extLst>
              <a:ext uri="{FF2B5EF4-FFF2-40B4-BE49-F238E27FC236}">
                <a16:creationId xmlns:a16="http://schemas.microsoft.com/office/drawing/2014/main" id="{CA13B345-A0F3-4860-A46F-2331FD8B1CE4}"/>
              </a:ext>
            </a:extLst>
          </p:cNvPr>
          <p:cNvGrpSpPr/>
          <p:nvPr/>
        </p:nvGrpSpPr>
        <p:grpSpPr>
          <a:xfrm>
            <a:off x="1558071" y="5066634"/>
            <a:ext cx="8930054" cy="1601935"/>
            <a:chOff x="1558071" y="5066634"/>
            <a:chExt cx="8930054" cy="1601935"/>
          </a:xfrm>
        </p:grpSpPr>
        <p:pic>
          <p:nvPicPr>
            <p:cNvPr id="5" name="Picture 4">
              <a:extLst>
                <a:ext uri="{FF2B5EF4-FFF2-40B4-BE49-F238E27FC236}">
                  <a16:creationId xmlns:a16="http://schemas.microsoft.com/office/drawing/2014/main" id="{95D6E695-6A8D-4C55-A535-141643621784}"/>
                </a:ext>
              </a:extLst>
            </p:cNvPr>
            <p:cNvPicPr>
              <a:picLocks noChangeAspect="1"/>
            </p:cNvPicPr>
            <p:nvPr/>
          </p:nvPicPr>
          <p:blipFill>
            <a:blip r:embed="rId2"/>
            <a:stretch>
              <a:fillRect/>
            </a:stretch>
          </p:blipFill>
          <p:spPr>
            <a:xfrm>
              <a:off x="1558071" y="5066634"/>
              <a:ext cx="3874477" cy="1340928"/>
            </a:xfrm>
            <a:prstGeom prst="rect">
              <a:avLst/>
            </a:prstGeom>
          </p:spPr>
        </p:pic>
        <p:pic>
          <p:nvPicPr>
            <p:cNvPr id="7" name="Picture 6">
              <a:extLst>
                <a:ext uri="{FF2B5EF4-FFF2-40B4-BE49-F238E27FC236}">
                  <a16:creationId xmlns:a16="http://schemas.microsoft.com/office/drawing/2014/main" id="{BECA1FA4-AB08-4A9A-9261-3423BDB3F316}"/>
                </a:ext>
              </a:extLst>
            </p:cNvPr>
            <p:cNvPicPr>
              <a:picLocks noChangeAspect="1"/>
            </p:cNvPicPr>
            <p:nvPr/>
          </p:nvPicPr>
          <p:blipFill>
            <a:blip r:embed="rId3"/>
            <a:stretch>
              <a:fillRect/>
            </a:stretch>
          </p:blipFill>
          <p:spPr>
            <a:xfrm>
              <a:off x="7019397" y="5066634"/>
              <a:ext cx="3468728" cy="1562766"/>
            </a:xfrm>
            <a:prstGeom prst="rect">
              <a:avLst/>
            </a:prstGeom>
          </p:spPr>
        </p:pic>
        <p:pic>
          <p:nvPicPr>
            <p:cNvPr id="12" name="Picture 11">
              <a:extLst>
                <a:ext uri="{FF2B5EF4-FFF2-40B4-BE49-F238E27FC236}">
                  <a16:creationId xmlns:a16="http://schemas.microsoft.com/office/drawing/2014/main" id="{5BBFB0A6-0952-4B22-8E9A-DF99E4431E0D}"/>
                </a:ext>
              </a:extLst>
            </p:cNvPr>
            <p:cNvPicPr>
              <a:picLocks noChangeAspect="1"/>
            </p:cNvPicPr>
            <p:nvPr/>
          </p:nvPicPr>
          <p:blipFill>
            <a:blip r:embed="rId4"/>
            <a:stretch>
              <a:fillRect/>
            </a:stretch>
          </p:blipFill>
          <p:spPr>
            <a:xfrm>
              <a:off x="3042142" y="6407562"/>
              <a:ext cx="1186961" cy="261007"/>
            </a:xfrm>
            <a:prstGeom prst="rect">
              <a:avLst/>
            </a:prstGeom>
          </p:spPr>
        </p:pic>
        <p:pic>
          <p:nvPicPr>
            <p:cNvPr id="14" name="Picture 13">
              <a:extLst>
                <a:ext uri="{FF2B5EF4-FFF2-40B4-BE49-F238E27FC236}">
                  <a16:creationId xmlns:a16="http://schemas.microsoft.com/office/drawing/2014/main" id="{1DE0FBA2-03ED-4B8B-A12F-DBC650FCFA82}"/>
                </a:ext>
              </a:extLst>
            </p:cNvPr>
            <p:cNvPicPr>
              <a:picLocks noChangeAspect="1"/>
            </p:cNvPicPr>
            <p:nvPr/>
          </p:nvPicPr>
          <p:blipFill>
            <a:blip r:embed="rId5"/>
            <a:stretch>
              <a:fillRect/>
            </a:stretch>
          </p:blipFill>
          <p:spPr>
            <a:xfrm>
              <a:off x="6659024" y="5363308"/>
              <a:ext cx="253556" cy="536091"/>
            </a:xfrm>
            <a:prstGeom prst="rect">
              <a:avLst/>
            </a:prstGeom>
          </p:spPr>
        </p:pic>
        <p:sp>
          <p:nvSpPr>
            <p:cNvPr id="15" name="Arrow: Right 14">
              <a:extLst>
                <a:ext uri="{FF2B5EF4-FFF2-40B4-BE49-F238E27FC236}">
                  <a16:creationId xmlns:a16="http://schemas.microsoft.com/office/drawing/2014/main" id="{FDA35D6D-AA2E-4F55-A9C0-8C4779112323}"/>
                </a:ext>
              </a:extLst>
            </p:cNvPr>
            <p:cNvSpPr/>
            <p:nvPr/>
          </p:nvSpPr>
          <p:spPr>
            <a:xfrm>
              <a:off x="5715000" y="5363308"/>
              <a:ext cx="837207" cy="732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4812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Rate: Apnea Monitoring</a:t>
            </a:r>
          </a:p>
        </p:txBody>
      </p:sp>
      <p:sp>
        <p:nvSpPr>
          <p:cNvPr id="3" name="Content Placeholder 2"/>
          <p:cNvSpPr>
            <a:spLocks noGrp="1"/>
          </p:cNvSpPr>
          <p:nvPr>
            <p:ph sz="quarter" idx="1"/>
          </p:nvPr>
        </p:nvSpPr>
        <p:spPr/>
        <p:txBody>
          <a:bodyPr>
            <a:normAutofit/>
          </a:bodyPr>
          <a:lstStyle/>
          <a:p>
            <a:r>
              <a:rPr lang="en-US" dirty="0"/>
              <a:t>Apnea is any pause in breathing</a:t>
            </a:r>
          </a:p>
          <a:p>
            <a:r>
              <a:rPr lang="en-US" dirty="0"/>
              <a:t>If no breath is detected within adjustable apnea time limit, apnea alarm is triggered</a:t>
            </a:r>
          </a:p>
          <a:p>
            <a:r>
              <a:rPr lang="en-US" dirty="0"/>
              <a:t>It is important to take into account that every heartbeat causes measurable change in impedance of thorax, which may be visible in impedance pneumogram</a:t>
            </a:r>
          </a:p>
          <a:p>
            <a:pPr lvl="1"/>
            <a:r>
              <a:rPr lang="en-US" dirty="0"/>
              <a:t>If trigger threshold is set too low, then it is not respiration rate that is counted but heart rate</a:t>
            </a:r>
          </a:p>
          <a:p>
            <a:pPr lvl="1"/>
            <a:r>
              <a:rPr lang="en-US" dirty="0"/>
              <a:t>Cases of apnea can then be overlooked</a:t>
            </a:r>
          </a:p>
          <a:p>
            <a:pPr lvl="1"/>
            <a:r>
              <a:rPr lang="en-US" dirty="0"/>
              <a:t>In neonatal monitoring mode, monitors are capable of determining whether respiration and heart rates closely resemble one another or are identical and of triggering alarm if this occurs</a:t>
            </a:r>
          </a:p>
        </p:txBody>
      </p:sp>
      <p:pic>
        <p:nvPicPr>
          <p:cNvPr id="7" name="Picture 6">
            <a:extLst>
              <a:ext uri="{FF2B5EF4-FFF2-40B4-BE49-F238E27FC236}">
                <a16:creationId xmlns:a16="http://schemas.microsoft.com/office/drawing/2014/main" id="{E6DD13C6-D48D-467F-A560-B1F95A408D42}"/>
              </a:ext>
            </a:extLst>
          </p:cNvPr>
          <p:cNvPicPr>
            <a:picLocks noChangeAspect="1"/>
          </p:cNvPicPr>
          <p:nvPr/>
        </p:nvPicPr>
        <p:blipFill>
          <a:blip r:embed="rId2"/>
          <a:stretch>
            <a:fillRect/>
          </a:stretch>
        </p:blipFill>
        <p:spPr>
          <a:xfrm>
            <a:off x="6541478" y="4811723"/>
            <a:ext cx="5624146" cy="2019901"/>
          </a:xfrm>
          <a:prstGeom prst="rect">
            <a:avLst/>
          </a:prstGeom>
        </p:spPr>
      </p:pic>
    </p:spTree>
    <p:extLst>
      <p:ext uri="{BB962C8B-B14F-4D97-AF65-F5344CB8AC3E}">
        <p14:creationId xmlns:p14="http://schemas.microsoft.com/office/powerpoint/2010/main" val="296258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dirty="0"/>
              <a:t>Pressure and Flow</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For artificially ventilated patients, such parameters are set on mechanical ventilator</a:t>
            </a:r>
          </a:p>
          <a:p>
            <a:pPr lvl="1"/>
            <a:r>
              <a:rPr lang="en-US" dirty="0"/>
              <a:t>Not enough to look at set values and actual values must be monitored</a:t>
            </a:r>
          </a:p>
          <a:p>
            <a:pPr lvl="2"/>
            <a:r>
              <a:rPr lang="en-US" dirty="0"/>
              <a:t>Flow sensor measures inspiratory and expiratory gas flows and volumes in mainstream and airway pressure</a:t>
            </a:r>
          </a:p>
          <a:p>
            <a:r>
              <a:rPr lang="en-US" dirty="0"/>
              <a:t>Both waveforms of flow, pressure and volume, and also flow-volume (F-V) and pressure-volume (P-V) loops can be displayed on monitor</a:t>
            </a:r>
          </a:p>
          <a:p>
            <a:pPr lvl="1"/>
            <a:r>
              <a:rPr lang="en-US" dirty="0"/>
              <a:t>Other parameters that can also be displayed and provided in trends include inspiratory and expiratory tidal volumes, minute volumes, maximum flows and airway resistance, maximum and average airway pressure, PEEP (positive end-expiratory pressure), respiration rate and inspiration/expiration ratio (I/E), and lung compliance</a:t>
            </a:r>
          </a:p>
          <a:p>
            <a:pPr lvl="1"/>
            <a:r>
              <a:rPr lang="en-US" dirty="0"/>
              <a:t>If combined with capnography, CO</a:t>
            </a:r>
            <a:r>
              <a:rPr lang="en-US" baseline="-25000" dirty="0"/>
              <a:t>2</a:t>
            </a:r>
            <a:r>
              <a:rPr lang="en-US" dirty="0"/>
              <a:t> production, alveolar ventilation as well as anatomical and physiological dead space ratios can also be monitored </a:t>
            </a:r>
          </a:p>
        </p:txBody>
      </p:sp>
      <p:pic>
        <p:nvPicPr>
          <p:cNvPr id="7" name="Picture 6" descr="Graphical user interface&#10;&#10;Description automatically generated">
            <a:extLst>
              <a:ext uri="{FF2B5EF4-FFF2-40B4-BE49-F238E27FC236}">
                <a16:creationId xmlns:a16="http://schemas.microsoft.com/office/drawing/2014/main" id="{04342FE7-501A-4EC5-AA16-DE59B154DC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1143" y="5257800"/>
            <a:ext cx="2370857" cy="1580571"/>
          </a:xfrm>
          <a:prstGeom prst="rect">
            <a:avLst/>
          </a:prstGeom>
        </p:spPr>
      </p:pic>
    </p:spTree>
    <p:extLst>
      <p:ext uri="{BB962C8B-B14F-4D97-AF65-F5344CB8AC3E}">
        <p14:creationId xmlns:p14="http://schemas.microsoft.com/office/powerpoint/2010/main" val="188501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Respiratory Mechanics Module vs. Ventilator</a:t>
            </a:r>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Ventilators generally measure pressure and volume in equipment remote from patient, whereas respiratory mechanics module takes measurements close to patient</a:t>
            </a:r>
          </a:p>
          <a:p>
            <a:pPr lvl="1"/>
            <a:r>
              <a:rPr lang="en-US" dirty="0"/>
              <a:t>In addition to compliance of ventilation hoses, measuring temperature also plays particularly important role for volumes displayed</a:t>
            </a:r>
          </a:p>
          <a:p>
            <a:r>
              <a:rPr lang="en-US" dirty="0"/>
              <a:t>Measurements taken directly from patient are at body temperature (≈ 37 ◦C) </a:t>
            </a:r>
          </a:p>
          <a:p>
            <a:pPr lvl="1"/>
            <a:r>
              <a:rPr lang="en-US" dirty="0"/>
              <a:t>These gas conditions are described as BTPS (body temperature and pressure, saturated)</a:t>
            </a:r>
          </a:p>
          <a:p>
            <a:r>
              <a:rPr lang="en-US" dirty="0"/>
              <a:t>ATPS (ambient temperature and pressure, saturated) is present in equipment for expiration, and ATPD (ambient temperature and pressure, dry) for inspiration</a:t>
            </a:r>
          </a:p>
          <a:p>
            <a:pPr lvl="1"/>
            <a:r>
              <a:rPr lang="en-US" dirty="0"/>
              <a:t>Considerable difference in temperature between two measurement points, which leads to noticeable differences in volume</a:t>
            </a:r>
          </a:p>
        </p:txBody>
      </p:sp>
      <p:pic>
        <p:nvPicPr>
          <p:cNvPr id="5" name="Picture 4">
            <a:extLst>
              <a:ext uri="{FF2B5EF4-FFF2-40B4-BE49-F238E27FC236}">
                <a16:creationId xmlns:a16="http://schemas.microsoft.com/office/drawing/2014/main" id="{89104C0D-809D-4215-AB65-B9A4F723ED2E}"/>
              </a:ext>
            </a:extLst>
          </p:cNvPr>
          <p:cNvPicPr>
            <a:picLocks noChangeAspect="1"/>
          </p:cNvPicPr>
          <p:nvPr/>
        </p:nvPicPr>
        <p:blipFill>
          <a:blip r:embed="rId2"/>
          <a:stretch>
            <a:fillRect/>
          </a:stretch>
        </p:blipFill>
        <p:spPr>
          <a:xfrm>
            <a:off x="8692770" y="5257800"/>
            <a:ext cx="3499230" cy="1597193"/>
          </a:xfrm>
          <a:prstGeom prst="rect">
            <a:avLst/>
          </a:prstGeom>
        </p:spPr>
      </p:pic>
    </p:spTree>
    <p:extLst>
      <p:ext uri="{BB962C8B-B14F-4D97-AF65-F5344CB8AC3E}">
        <p14:creationId xmlns:p14="http://schemas.microsoft.com/office/powerpoint/2010/main" val="287749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normAutofit/>
          </a:bodyPr>
          <a:lstStyle/>
          <a:p>
            <a:r>
              <a:rPr lang="en-US" dirty="0"/>
              <a:t>Respiratory Mechanics Module vs. Ventilator</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816864" y="1600200"/>
                <a:ext cx="10871200" cy="4495800"/>
              </a:xfrm>
            </p:spPr>
            <p:txBody>
              <a:bodyPr>
                <a:normAutofit fontScale="92500"/>
              </a:bodyPr>
              <a:lstStyle/>
              <a:p>
                <a:r>
                  <a:rPr lang="en-US" dirty="0"/>
                  <a:t>Ideal gas law should be used to compute volume changes: </a:t>
                </a:r>
                <a14:m>
                  <m:oMath xmlns:m="http://schemas.openxmlformats.org/officeDocument/2006/math">
                    <m:r>
                      <a:rPr lang="en-US" dirty="0" smtClean="0">
                        <a:latin typeface="Cambria Math" panose="02040503050406030204" pitchFamily="18" charset="0"/>
                      </a:rPr>
                      <m:t>𝑃</m:t>
                    </m:r>
                    <m:r>
                      <a:rPr lang="en-US" b="0" i="0" dirty="0" smtClean="0">
                        <a:latin typeface="Cambria Math" panose="02040503050406030204" pitchFamily="18" charset="0"/>
                      </a:rPr>
                      <m:t> </m:t>
                    </m:r>
                    <m:r>
                      <a:rPr lang="en-US" dirty="0" smtClean="0">
                        <a:latin typeface="Cambria Math" panose="02040503050406030204" pitchFamily="18" charset="0"/>
                      </a:rPr>
                      <m:t>𝑉</m:t>
                    </m:r>
                    <m:r>
                      <a:rPr lang="en-US" dirty="0" smtClean="0">
                        <a:latin typeface="Cambria Math" panose="02040503050406030204" pitchFamily="18" charset="0"/>
                      </a:rPr>
                      <m:t>=</m:t>
                    </m:r>
                    <m:r>
                      <a:rPr lang="en-US" dirty="0" err="1" smtClean="0">
                        <a:latin typeface="Cambria Math" panose="02040503050406030204" pitchFamily="18" charset="0"/>
                      </a:rPr>
                      <m:t>𝑛</m:t>
                    </m:r>
                    <m:r>
                      <a:rPr lang="en-US" b="0" i="0" dirty="0" smtClean="0">
                        <a:latin typeface="Cambria Math" panose="02040503050406030204" pitchFamily="18" charset="0"/>
                      </a:rPr>
                      <m:t> </m:t>
                    </m:r>
                    <m:r>
                      <a:rPr lang="en-US" dirty="0" err="1" smtClean="0">
                        <a:latin typeface="Cambria Math" panose="02040503050406030204" pitchFamily="18" charset="0"/>
                      </a:rPr>
                      <m:t>𝑅</m:t>
                    </m:r>
                    <m:r>
                      <a:rPr lang="en-US" b="0" i="0" dirty="0" smtClean="0">
                        <a:latin typeface="Cambria Math" panose="02040503050406030204" pitchFamily="18" charset="0"/>
                      </a:rPr>
                      <m:t> </m:t>
                    </m:r>
                    <m:r>
                      <a:rPr lang="en-US" dirty="0" err="1" smtClean="0">
                        <a:latin typeface="Cambria Math" panose="02040503050406030204" pitchFamily="18" charset="0"/>
                      </a:rPr>
                      <m:t>𝑇</m:t>
                    </m:r>
                  </m:oMath>
                </a14:m>
                <a:endParaRPr lang="en-US" dirty="0"/>
              </a:p>
              <a:p>
                <a:r>
                  <a:rPr lang="en-US" dirty="0"/>
                  <a:t>Example: Gas laws give the following equation for an ambient temperature of 22 ◦C:</a:t>
                </a:r>
              </a:p>
              <a:p>
                <a14:m>
                  <m:oMath xmlns:m="http://schemas.openxmlformats.org/officeDocument/2006/math">
                    <m:sSub>
                      <m:sSubPr>
                        <m:ctrlPr>
                          <a:rPr lang="en-US" i="1" dirty="0" smtClean="0">
                            <a:latin typeface="Cambria Math" panose="02040503050406030204" pitchFamily="18" charset="0"/>
                          </a:rPr>
                        </m:ctrlPr>
                      </m:sSubPr>
                      <m:e>
                        <m:r>
                          <a:rPr lang="en-US" dirty="0">
                            <a:latin typeface="Cambria Math" panose="02040503050406030204" pitchFamily="18" charset="0"/>
                          </a:rPr>
                          <m:t>𝑃</m:t>
                        </m:r>
                      </m:e>
                      <m:sub>
                        <m:r>
                          <a:rPr lang="en-US" dirty="0" smtClean="0">
                            <a:latin typeface="Cambria Math" panose="02040503050406030204" pitchFamily="18" charset="0"/>
                          </a:rPr>
                          <m:t>𝐵𝑇𝑃𝑆</m:t>
                        </m:r>
                      </m:sub>
                    </m:sSub>
                    <m:r>
                      <a:rPr lang="en-US"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dirty="0">
                            <a:latin typeface="Cambria Math" panose="02040503050406030204" pitchFamily="18" charset="0"/>
                          </a:rPr>
                          <m:t>𝑉</m:t>
                        </m:r>
                      </m:e>
                      <m:sub>
                        <m:r>
                          <a:rPr lang="en-US" dirty="0" smtClean="0">
                            <a:latin typeface="Cambria Math" panose="02040503050406030204" pitchFamily="18" charset="0"/>
                          </a:rPr>
                          <m:t>𝐵𝑇𝑃𝑆</m:t>
                        </m:r>
                      </m:sub>
                    </m:sSub>
                    <m:r>
                      <a:rPr lang="en-US" dirty="0">
                        <a:latin typeface="Cambria Math" panose="02040503050406030204" pitchFamily="18" charset="0"/>
                      </a:rPr>
                      <m:t>=</m:t>
                    </m:r>
                    <m:r>
                      <a:rPr lang="en-US" dirty="0" err="1">
                        <a:latin typeface="Cambria Math" panose="02040503050406030204" pitchFamily="18" charset="0"/>
                      </a:rPr>
                      <m:t>𝑛</m:t>
                    </m:r>
                    <m:r>
                      <a:rPr lang="en-US" b="0" i="0" dirty="0" smtClean="0">
                        <a:latin typeface="Cambria Math" panose="02040503050406030204" pitchFamily="18" charset="0"/>
                      </a:rPr>
                      <m:t> </m:t>
                    </m:r>
                    <m:r>
                      <a:rPr lang="en-US" dirty="0" err="1">
                        <a:latin typeface="Cambria Math" panose="02040503050406030204" pitchFamily="18" charset="0"/>
                      </a:rPr>
                      <m:t>𝑅</m:t>
                    </m:r>
                    <m:r>
                      <a:rPr lang="en-US" b="0" i="0"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dirty="0" err="1">
                            <a:latin typeface="Cambria Math" panose="02040503050406030204" pitchFamily="18" charset="0"/>
                          </a:rPr>
                          <m:t>𝑇</m:t>
                        </m:r>
                      </m:e>
                      <m:sub>
                        <m:r>
                          <a:rPr lang="en-US" dirty="0" smtClean="0">
                            <a:latin typeface="Cambria Math" panose="02040503050406030204" pitchFamily="18" charset="0"/>
                          </a:rPr>
                          <m:t>𝐵𝑇𝑃𝑆</m:t>
                        </m:r>
                      </m:sub>
                    </m:sSub>
                    <m:r>
                      <a:rPr lang="en-US" dirty="0" smtClean="0">
                        <a:latin typeface="Cambria Math" panose="02040503050406030204" pitchFamily="18" charset="0"/>
                      </a:rPr>
                      <m:t>   </m:t>
                    </m:r>
                  </m:oMath>
                </a14:m>
                <a:endParaRPr lang="en-US" dirty="0"/>
              </a:p>
              <a:p>
                <a14:m>
                  <m:oMath xmlns:m="http://schemas.openxmlformats.org/officeDocument/2006/math">
                    <m:sSub>
                      <m:sSubPr>
                        <m:ctrlPr>
                          <a:rPr lang="en-US" i="1" dirty="0">
                            <a:latin typeface="Cambria Math" panose="02040503050406030204" pitchFamily="18" charset="0"/>
                          </a:rPr>
                        </m:ctrlPr>
                      </m:sSubPr>
                      <m:e>
                        <m:r>
                          <a:rPr lang="en-US" dirty="0">
                            <a:latin typeface="Cambria Math" panose="02040503050406030204" pitchFamily="18" charset="0"/>
                          </a:rPr>
                          <m:t>𝑃</m:t>
                        </m:r>
                      </m:e>
                      <m:sub>
                        <m:r>
                          <a:rPr lang="en-US" dirty="0" smtClean="0">
                            <a:latin typeface="Cambria Math" panose="02040503050406030204" pitchFamily="18" charset="0"/>
                          </a:rPr>
                          <m:t>𝐴</m:t>
                        </m:r>
                        <m:r>
                          <a:rPr lang="en-US" dirty="0">
                            <a:latin typeface="Cambria Math" panose="02040503050406030204" pitchFamily="18" charset="0"/>
                          </a:rPr>
                          <m:t>𝑇𝑃𝑆</m:t>
                        </m:r>
                      </m:sub>
                    </m:sSub>
                    <m:r>
                      <a:rPr lang="en-US" dirty="0">
                        <a:latin typeface="Cambria Math" panose="02040503050406030204" pitchFamily="18" charset="0"/>
                      </a:rPr>
                      <m:t> </m:t>
                    </m:r>
                    <m:sSub>
                      <m:sSubPr>
                        <m:ctrlPr>
                          <a:rPr lang="en-US" i="1" dirty="0">
                            <a:latin typeface="Cambria Math" panose="02040503050406030204" pitchFamily="18" charset="0"/>
                          </a:rPr>
                        </m:ctrlPr>
                      </m:sSubPr>
                      <m:e>
                        <m:r>
                          <a:rPr lang="en-US" dirty="0">
                            <a:latin typeface="Cambria Math" panose="02040503050406030204" pitchFamily="18" charset="0"/>
                          </a:rPr>
                          <m:t>𝑉</m:t>
                        </m:r>
                      </m:e>
                      <m:sub>
                        <m:r>
                          <a:rPr lang="en-US" dirty="0" smtClean="0">
                            <a:latin typeface="Cambria Math" panose="02040503050406030204" pitchFamily="18" charset="0"/>
                          </a:rPr>
                          <m:t>𝐴</m:t>
                        </m:r>
                        <m:r>
                          <a:rPr lang="en-US" dirty="0">
                            <a:latin typeface="Cambria Math" panose="02040503050406030204" pitchFamily="18" charset="0"/>
                          </a:rPr>
                          <m:t>𝑇𝑃𝑆</m:t>
                        </m:r>
                      </m:sub>
                    </m:sSub>
                    <m:r>
                      <a:rPr lang="en-US" dirty="0">
                        <a:latin typeface="Cambria Math" panose="02040503050406030204" pitchFamily="18" charset="0"/>
                      </a:rPr>
                      <m:t>=</m:t>
                    </m:r>
                    <m:r>
                      <a:rPr lang="en-US" dirty="0" err="1">
                        <a:latin typeface="Cambria Math" panose="02040503050406030204" pitchFamily="18" charset="0"/>
                      </a:rPr>
                      <m:t>𝑛</m:t>
                    </m:r>
                    <m:r>
                      <a:rPr lang="en-US" b="0" i="0" dirty="0" smtClean="0">
                        <a:latin typeface="Cambria Math" panose="02040503050406030204" pitchFamily="18" charset="0"/>
                      </a:rPr>
                      <m:t> </m:t>
                    </m:r>
                    <m:r>
                      <a:rPr lang="en-US" dirty="0" err="1">
                        <a:latin typeface="Cambria Math" panose="02040503050406030204" pitchFamily="18" charset="0"/>
                      </a:rPr>
                      <m:t>𝑅</m:t>
                    </m:r>
                    <m:sSub>
                      <m:sSubPr>
                        <m:ctrlPr>
                          <a:rPr lang="en-US" i="1" dirty="0">
                            <a:latin typeface="Cambria Math" panose="02040503050406030204" pitchFamily="18" charset="0"/>
                          </a:rPr>
                        </m:ctrlPr>
                      </m:sSubPr>
                      <m:e>
                        <m:r>
                          <a:rPr lang="en-US" b="0" i="0" dirty="0" smtClean="0">
                            <a:latin typeface="Cambria Math" panose="02040503050406030204" pitchFamily="18" charset="0"/>
                          </a:rPr>
                          <m:t> </m:t>
                        </m:r>
                        <m:r>
                          <a:rPr lang="en-US" dirty="0" err="1">
                            <a:latin typeface="Cambria Math" panose="02040503050406030204" pitchFamily="18" charset="0"/>
                          </a:rPr>
                          <m:t>𝑇</m:t>
                        </m:r>
                      </m:e>
                      <m:sub>
                        <m:r>
                          <a:rPr lang="en-US" dirty="0" smtClean="0">
                            <a:latin typeface="Cambria Math" panose="02040503050406030204" pitchFamily="18" charset="0"/>
                          </a:rPr>
                          <m:t>𝐴</m:t>
                        </m:r>
                        <m:r>
                          <a:rPr lang="en-US" dirty="0">
                            <a:latin typeface="Cambria Math" panose="02040503050406030204" pitchFamily="18" charset="0"/>
                          </a:rPr>
                          <m:t>𝑇𝑃𝑆</m:t>
                        </m:r>
                      </m:sub>
                    </m:sSub>
                    <m:r>
                      <a:rPr lang="en-US" dirty="0">
                        <a:latin typeface="Cambria Math" panose="02040503050406030204" pitchFamily="18" charset="0"/>
                      </a:rPr>
                      <m:t>   </m:t>
                    </m:r>
                  </m:oMath>
                </a14:m>
                <a:endParaRPr lang="en-US" dirty="0"/>
              </a:p>
              <a:p>
                <a:r>
                  <a:rPr lang="en-US" dirty="0"/>
                  <a:t>With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𝑃</m:t>
                        </m:r>
                      </m:e>
                      <m:sub>
                        <m:r>
                          <a:rPr lang="en-US" smtClean="0">
                            <a:latin typeface="Cambria Math" panose="02040503050406030204" pitchFamily="18" charset="0"/>
                          </a:rPr>
                          <m:t>𝐵𝑇𝑃𝑆</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𝑃</m:t>
                        </m:r>
                      </m:e>
                      <m:sub>
                        <m:r>
                          <a:rPr lang="en-US" smtClean="0">
                            <a:latin typeface="Cambria Math" panose="02040503050406030204" pitchFamily="18" charset="0"/>
                          </a:rPr>
                          <m:t>𝐴𝑇𝑃𝑆</m:t>
                        </m:r>
                      </m:sub>
                    </m:sSub>
                  </m:oMath>
                </a14:m>
                <a:r>
                  <a:rPr lang="en-US" dirty="0"/>
                  <a:t> , </a:t>
                </a:r>
                <a14:m>
                  <m:oMath xmlns:m="http://schemas.openxmlformats.org/officeDocument/2006/math">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𝑇</m:t>
                        </m:r>
                      </m:e>
                      <m:sub>
                        <m:r>
                          <a:rPr lang="en-US" dirty="0" smtClean="0">
                            <a:latin typeface="Cambria Math" panose="02040503050406030204" pitchFamily="18" charset="0"/>
                          </a:rPr>
                          <m:t>𝐵𝑇𝑃𝑆</m:t>
                        </m:r>
                      </m:sub>
                    </m:sSub>
                  </m:oMath>
                </a14:m>
                <a:r>
                  <a:rPr lang="en-US" dirty="0"/>
                  <a:t> = 37 ◦C , </a:t>
                </a:r>
                <a14:m>
                  <m:oMath xmlns:m="http://schemas.openxmlformats.org/officeDocument/2006/math">
                    <m:sSub>
                      <m:sSubPr>
                        <m:ctrlPr>
                          <a:rPr lang="en-US" i="1" dirty="0" smtClean="0">
                            <a:latin typeface="Cambria Math" panose="02040503050406030204" pitchFamily="18" charset="0"/>
                          </a:rPr>
                        </m:ctrlPr>
                      </m:sSubPr>
                      <m:e>
                        <m:r>
                          <a:rPr lang="en-US" dirty="0" smtClean="0">
                            <a:latin typeface="Cambria Math" panose="02040503050406030204" pitchFamily="18" charset="0"/>
                          </a:rPr>
                          <m:t>𝑇</m:t>
                        </m:r>
                      </m:e>
                      <m:sub>
                        <m:r>
                          <a:rPr lang="en-US" dirty="0" smtClean="0">
                            <a:latin typeface="Cambria Math" panose="02040503050406030204" pitchFamily="18" charset="0"/>
                          </a:rPr>
                          <m:t>𝐴𝑇𝑃𝑆</m:t>
                        </m:r>
                      </m:sub>
                    </m:sSub>
                  </m:oMath>
                </a14:m>
                <a:r>
                  <a:rPr lang="en-US" dirty="0"/>
                  <a:t>= 22 ◦C</a:t>
                </a:r>
              </a:p>
              <a:p>
                <a:endParaRPr lang="en-US" dirty="0"/>
              </a:p>
              <a:p>
                <a:endParaRPr lang="en-US" dirty="0"/>
              </a:p>
              <a:p>
                <a:endParaRPr lang="en-US" dirty="0"/>
              </a:p>
              <a:p>
                <a:r>
                  <a:rPr lang="en-US" dirty="0"/>
                  <a:t>ATPD condition (standard temperature and pressure, dry) is determined as being at ambient temperature, and pressure that does not include water vapor partial pressure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816864" y="1600200"/>
                <a:ext cx="10871200" cy="4495800"/>
              </a:xfrm>
              <a:blipFill>
                <a:blip r:embed="rId2"/>
                <a:stretch>
                  <a:fillRect l="-56" t="-950" r="-505"/>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441" y="3848100"/>
            <a:ext cx="4210050" cy="10287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3"/>
          <p:cNvSpPr/>
          <p:nvPr/>
        </p:nvSpPr>
        <p:spPr>
          <a:xfrm>
            <a:off x="2971801" y="4212165"/>
            <a:ext cx="868891" cy="592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40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Gas Exchange Monitoring </a:t>
            </a:r>
            <a:endParaRPr lang="en-US" dirty="0"/>
          </a:p>
        </p:txBody>
      </p:sp>
      <p:sp>
        <p:nvSpPr>
          <p:cNvPr id="3" name="Content Placeholder 2"/>
          <p:cNvSpPr>
            <a:spLocks noGrp="1"/>
          </p:cNvSpPr>
          <p:nvPr>
            <p:ph sz="quarter" idx="1"/>
          </p:nvPr>
        </p:nvSpPr>
        <p:spPr>
          <a:xfrm>
            <a:off x="816864" y="1600200"/>
            <a:ext cx="10871200" cy="4495800"/>
          </a:xfrm>
        </p:spPr>
        <p:txBody>
          <a:bodyPr>
            <a:normAutofit/>
          </a:bodyPr>
          <a:lstStyle/>
          <a:p>
            <a:r>
              <a:rPr lang="en-US" dirty="0"/>
              <a:t>Measurement methods and measurement parameters for respiratory gases, blood gases, and anesthetic gases can be summarized as so-called gas monitoring under generic term gas exchange</a:t>
            </a:r>
          </a:p>
          <a:p>
            <a:r>
              <a:rPr lang="en-US" dirty="0"/>
              <a:t>Differing conditions under which respiratory gases and blood gases of patient must be monitored</a:t>
            </a:r>
          </a:p>
          <a:p>
            <a:pPr lvl="1"/>
            <a:r>
              <a:rPr lang="en-US" dirty="0"/>
              <a:t>Spontaneous respiration</a:t>
            </a:r>
          </a:p>
          <a:p>
            <a:pPr lvl="1"/>
            <a:r>
              <a:rPr lang="en-US" dirty="0"/>
              <a:t>Artificial respiration with or without oxygen enrichment </a:t>
            </a:r>
          </a:p>
          <a:p>
            <a:r>
              <a:rPr lang="en-US" dirty="0"/>
              <a:t>For anesthetic ventilation, nitrous oxide N</a:t>
            </a:r>
            <a:r>
              <a:rPr lang="en-US" baseline="-25000" dirty="0"/>
              <a:t>2</a:t>
            </a:r>
            <a:r>
              <a:rPr lang="en-US" dirty="0"/>
              <a:t>O or volatile anesthetics are added</a:t>
            </a:r>
          </a:p>
        </p:txBody>
      </p:sp>
    </p:spTree>
    <p:extLst>
      <p:ext uri="{BB962C8B-B14F-4D97-AF65-F5344CB8AC3E}">
        <p14:creationId xmlns:p14="http://schemas.microsoft.com/office/powerpoint/2010/main" val="42577723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4171</TotalTime>
  <Words>2707</Words>
  <Application>Microsoft Office PowerPoint</Application>
  <PresentationFormat>Widescreen</PresentationFormat>
  <Paragraphs>202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Cambria Math</vt:lpstr>
      <vt:lpstr>Tw Cen MT</vt:lpstr>
      <vt:lpstr>Wingdings</vt:lpstr>
      <vt:lpstr>Wingdings 2</vt:lpstr>
      <vt:lpstr>Median</vt:lpstr>
      <vt:lpstr>Respiratory Monitoring</vt:lpstr>
      <vt:lpstr>Scope</vt:lpstr>
      <vt:lpstr>Monitoring of Respiration Rate (RR)</vt:lpstr>
      <vt:lpstr>Respiration Rate: Calculation</vt:lpstr>
      <vt:lpstr>Respiratory Rate: Apnea Monitoring</vt:lpstr>
      <vt:lpstr>Pressure and Flow</vt:lpstr>
      <vt:lpstr>Respiratory Mechanics Module vs. Ventilator</vt:lpstr>
      <vt:lpstr>Respiratory Mechanics Module vs. Ventilator</vt:lpstr>
      <vt:lpstr>Gas Exchange Monitoring </vt:lpstr>
      <vt:lpstr>Gas Exchange Basics </vt:lpstr>
      <vt:lpstr>Gas Exchange Basics </vt:lpstr>
      <vt:lpstr>Gas Exchange Basics</vt:lpstr>
      <vt:lpstr>Gas Exchange Basics</vt:lpstr>
      <vt:lpstr>Gas Exchange Basics</vt:lpstr>
      <vt:lpstr>Gas Exchange Monitoring </vt:lpstr>
      <vt:lpstr>Gas Exchange Monitoring </vt:lpstr>
      <vt:lpstr>Gas Exchange Monitoring </vt:lpstr>
      <vt:lpstr>Gas Exchange Monitoring </vt:lpstr>
      <vt:lpstr>Gas Exchange Monitoring </vt:lpstr>
      <vt:lpstr>Gas Exchange Monitoring</vt:lpstr>
      <vt:lpstr>Gas Exchange Monitoring </vt:lpstr>
      <vt:lpstr>Pulse Oximetry</vt:lpstr>
      <vt:lpstr>Functional and Fractional Saturation</vt:lpstr>
      <vt:lpstr>Conventional Pulse Oximetry</vt:lpstr>
      <vt:lpstr>Motion Artifact in Pulse Oximetry</vt:lpstr>
      <vt:lpstr>Transcutaneous Blood Gas Measurement</vt:lpstr>
      <vt:lpstr>Polarographic Method for ptcO2</vt:lpstr>
      <vt:lpstr>Potentiometric Method for ptcCO2</vt:lpstr>
      <vt:lpstr>Measuring Respiratory Gases</vt:lpstr>
      <vt:lpstr>Capnography </vt:lpstr>
      <vt:lpstr>Reading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Monitoring</dc:title>
  <dc:creator>Yasser</dc:creator>
  <cp:lastModifiedBy>YASSER MOSTAFA ABRAHEM KADAH</cp:lastModifiedBy>
  <cp:revision>491</cp:revision>
  <dcterms:created xsi:type="dcterms:W3CDTF">2006-08-16T00:00:00Z</dcterms:created>
  <dcterms:modified xsi:type="dcterms:W3CDTF">2021-09-24T16:30:25Z</dcterms:modified>
</cp:coreProperties>
</file>