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33" r:id="rId2"/>
    <p:sldId id="285" r:id="rId3"/>
    <p:sldId id="361" r:id="rId4"/>
    <p:sldId id="296" r:id="rId5"/>
    <p:sldId id="371" r:id="rId6"/>
    <p:sldId id="299" r:id="rId7"/>
    <p:sldId id="336" r:id="rId8"/>
    <p:sldId id="378" r:id="rId9"/>
    <p:sldId id="340" r:id="rId10"/>
    <p:sldId id="341" r:id="rId11"/>
    <p:sldId id="342" r:id="rId12"/>
    <p:sldId id="343" r:id="rId13"/>
    <p:sldId id="345" r:id="rId14"/>
    <p:sldId id="344" r:id="rId15"/>
    <p:sldId id="355" r:id="rId16"/>
    <p:sldId id="581" r:id="rId17"/>
    <p:sldId id="310" r:id="rId18"/>
    <p:sldId id="308" r:id="rId19"/>
    <p:sldId id="363" r:id="rId20"/>
    <p:sldId id="367" r:id="rId21"/>
    <p:sldId id="375" r:id="rId22"/>
    <p:sldId id="373" r:id="rId23"/>
    <p:sldId id="359" r:id="rId24"/>
    <p:sldId id="596" r:id="rId25"/>
    <p:sldId id="353" r:id="rId26"/>
    <p:sldId id="377" r:id="rId27"/>
    <p:sldId id="351" r:id="rId28"/>
    <p:sldId id="352" r:id="rId29"/>
    <p:sldId id="372" r:id="rId30"/>
    <p:sldId id="370" r:id="rId31"/>
    <p:sldId id="356" r:id="rId32"/>
    <p:sldId id="601" r:id="rId33"/>
    <p:sldId id="374" r:id="rId34"/>
    <p:sldId id="369" r:id="rId35"/>
    <p:sldId id="602" r:id="rId36"/>
    <p:sldId id="376" r:id="rId37"/>
    <p:sldId id="603" r:id="rId38"/>
    <p:sldId id="379" r:id="rId39"/>
    <p:sldId id="380" r:id="rId40"/>
    <p:sldId id="382" r:id="rId41"/>
    <p:sldId id="398" r:id="rId42"/>
    <p:sldId id="599" r:id="rId43"/>
    <p:sldId id="396" r:id="rId44"/>
    <p:sldId id="611" r:id="rId45"/>
    <p:sldId id="612" r:id="rId46"/>
    <p:sldId id="613" r:id="rId47"/>
    <p:sldId id="389" r:id="rId48"/>
    <p:sldId id="60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44" y="108"/>
      </p:cViewPr>
      <p:guideLst>
        <p:guide orient="horz" pos="2160"/>
        <p:guide pos="37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7" Type="http://schemas.openxmlformats.org/officeDocument/2006/relationships/image" Target="../media/image11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40.png"/><Relationship Id="rId9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>
            <a:normAutofit/>
          </a:bodyPr>
          <a:lstStyle/>
          <a:p>
            <a:r>
              <a:rPr lang="en-US" sz="4800" dirty="0"/>
              <a:t>Mechanical Ventilator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5DA6D2E-CFCE-41D0-A9B9-7A606D7D0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/>
          <a:lstStyle/>
          <a:p>
            <a:r>
              <a:rPr lang="en-US" dirty="0"/>
              <a:t>Professor Yasser Mostafa Kadah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03ED3-317D-46F6-8073-F1462F353C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8363"/>
            <a:ext cx="1828800" cy="2210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AFA734-2BE5-4F05-893D-8719CB5545E9}"/>
              </a:ext>
            </a:extLst>
          </p:cNvPr>
          <p:cNvSpPr txBox="1"/>
          <p:nvPr/>
        </p:nvSpPr>
        <p:spPr>
          <a:xfrm>
            <a:off x="1577109" y="6192808"/>
            <a:ext cx="9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EE 471</a:t>
            </a:r>
          </a:p>
        </p:txBody>
      </p:sp>
    </p:spTree>
    <p:extLst>
      <p:ext uri="{BB962C8B-B14F-4D97-AF65-F5344CB8AC3E}">
        <p14:creationId xmlns:p14="http://schemas.microsoft.com/office/powerpoint/2010/main" val="3315762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Pressure/Flow Generator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Pressure/flow generator is responsible for delivering mixed gas prepared by gas mixer according to selected ventilation parameters </a:t>
            </a:r>
          </a:p>
          <a:p>
            <a:r>
              <a:rPr lang="en-US" dirty="0">
                <a:solidFill>
                  <a:srgbClr val="C00000"/>
                </a:solidFill>
              </a:rPr>
              <a:t>Flow generator </a:t>
            </a:r>
            <a:r>
              <a:rPr lang="en-US" dirty="0"/>
              <a:t>is a controlled valve whose output provides defined gas flow with output pressure is not specified</a:t>
            </a:r>
          </a:p>
          <a:p>
            <a:r>
              <a:rPr lang="en-US" dirty="0">
                <a:solidFill>
                  <a:srgbClr val="C00000"/>
                </a:solidFill>
              </a:rPr>
              <a:t>Pressure generator</a:t>
            </a:r>
            <a:r>
              <a:rPr lang="en-US" dirty="0"/>
              <a:t> behaves similar to compressor, whose output provides defined pressure with unspecified gas flow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2A316-A7A2-44B4-87BF-021F16D5E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427" y="4668733"/>
            <a:ext cx="5760751" cy="1986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D82D8-36A2-4790-AEF6-B6E1C4EE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954" y="4466210"/>
            <a:ext cx="1747970" cy="23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0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Breathing system forms interface between patient and ventilator</a:t>
            </a:r>
          </a:p>
          <a:p>
            <a:r>
              <a:rPr lang="en-US" sz="2000" dirty="0"/>
              <a:t>Clinical ventilators are usually connected to patient via inspiratory and expiratory hoses (dual-hose circuit)</a:t>
            </a:r>
          </a:p>
          <a:p>
            <a:r>
              <a:rPr lang="en-US" sz="2000" dirty="0"/>
              <a:t>Gas flow delivered through inspiratory port passes through breathing gas humidifier before entering patient’s lungs</a:t>
            </a:r>
          </a:p>
          <a:p>
            <a:pPr lvl="1"/>
            <a:r>
              <a:rPr lang="en-US" sz="1800" dirty="0"/>
              <a:t>To make it adapted to climatic conditions in patient’s lungs </a:t>
            </a:r>
          </a:p>
          <a:p>
            <a:r>
              <a:rPr lang="en-US" sz="2000" dirty="0"/>
              <a:t>After inspiratory phase, patient exhales through expiratory valve</a:t>
            </a:r>
          </a:p>
          <a:p>
            <a:pPr lvl="1"/>
            <a:r>
              <a:rPr lang="en-US" sz="1800" dirty="0"/>
              <a:t>Breathing systems of ventilators are referred to as non-rebreathing circuits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79177-1DFE-40DE-877B-78A785C97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875411"/>
            <a:ext cx="5535356" cy="1667276"/>
          </a:xfrm>
          <a:prstGeom prst="rect">
            <a:avLst/>
          </a:prstGeom>
        </p:spPr>
      </p:pic>
      <p:pic>
        <p:nvPicPr>
          <p:cNvPr id="5" name="Picture 4" descr="A picture containing bottle&#10;&#10;Description automatically generated">
            <a:extLst>
              <a:ext uri="{FF2B5EF4-FFF2-40B4-BE49-F238E27FC236}">
                <a16:creationId xmlns:a16="http://schemas.microsoft.com/office/drawing/2014/main" id="{256E8954-7A1A-4107-9F21-84650E066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89" y="5001956"/>
            <a:ext cx="1604751" cy="169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357732-7C77-48B8-9F6A-BD53D4E5D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92" y="4802962"/>
            <a:ext cx="1952721" cy="195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9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Humidifier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Humidifiers are used to warm and humidify inspiratory gas. </a:t>
            </a:r>
          </a:p>
          <a:p>
            <a:pPr lvl="1"/>
            <a:r>
              <a:rPr lang="en-US" sz="1800" dirty="0"/>
              <a:t>Dry and cool supply gas dry out the patient’s airways with risk of causing irreversible damage to ciliated epithelium</a:t>
            </a:r>
          </a:p>
          <a:p>
            <a:r>
              <a:rPr lang="en-US" sz="2000" dirty="0"/>
              <a:t>Active gas humidifiers </a:t>
            </a:r>
          </a:p>
          <a:p>
            <a:pPr lvl="1"/>
            <a:r>
              <a:rPr lang="en-US" sz="1800" dirty="0"/>
              <a:t>Located in the inspiratory limb and use electrical energy to heat a water bath </a:t>
            </a:r>
          </a:p>
          <a:p>
            <a:pPr lvl="1"/>
            <a:r>
              <a:rPr lang="en-US" sz="1800" dirty="0"/>
              <a:t>When cold, dry gas passes over the water surface it absorbs water molecules and is thus warmed and humidified</a:t>
            </a:r>
          </a:p>
          <a:p>
            <a:pPr lvl="1"/>
            <a:r>
              <a:rPr lang="en-US" sz="1800" dirty="0"/>
              <a:t>Examples: pass-over humidifiers and bubble-through humidifiers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4461601"/>
            <a:ext cx="4203003" cy="2367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75" y="4639836"/>
            <a:ext cx="2664084" cy="2131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41" y="4666962"/>
            <a:ext cx="3578864" cy="202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4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Humidifier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Passive breathing gas humidifiers or </a:t>
            </a:r>
            <a:r>
              <a:rPr lang="en-US" sz="2000" dirty="0"/>
              <a:t>heat and moisture exchangers (</a:t>
            </a:r>
            <a:r>
              <a:rPr lang="en-US" sz="2000" dirty="0">
                <a:solidFill>
                  <a:schemeClr val="tx1"/>
                </a:solidFill>
              </a:rPr>
              <a:t>HME</a:t>
            </a:r>
            <a:r>
              <a:rPr lang="en-US" sz="2000" dirty="0"/>
              <a:t>s) </a:t>
            </a:r>
          </a:p>
          <a:p>
            <a:pPr lvl="1"/>
            <a:r>
              <a:rPr lang="en-US" sz="1800" dirty="0"/>
              <a:t>Designed to buffer significant fraction of moisture and heat expired by patient</a:t>
            </a:r>
          </a:p>
          <a:p>
            <a:pPr lvl="1"/>
            <a:r>
              <a:rPr lang="en-US" sz="1800" dirty="0"/>
              <a:t>Retained moisture is then used to condition inspired gas passing through HME during next inspiration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47" y="3686170"/>
            <a:ext cx="3926383" cy="2611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36" y="3848100"/>
            <a:ext cx="1828991" cy="1992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3C26AB-A443-49D6-9E31-A47C650DD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594" y="3706952"/>
            <a:ext cx="4446470" cy="26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1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CC3ED3-828A-498E-BAF5-7DB875ADF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6" y="4532345"/>
            <a:ext cx="3587254" cy="2097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Expiratory (Exhalation) Valve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Allows expired air to move out of breathing circuit</a:t>
            </a:r>
          </a:p>
          <a:p>
            <a:r>
              <a:rPr lang="en-US" sz="2000" dirty="0"/>
              <a:t>If valve is not opened completely during expiration, positive end-expiratory pressure (PEEP) is created in lungs </a:t>
            </a:r>
          </a:p>
          <a:p>
            <a:pPr lvl="1"/>
            <a:r>
              <a:rPr lang="en-US" sz="1800" dirty="0"/>
              <a:t>PEEP is therapeutically important as it increases gas exchange surface of lungs</a:t>
            </a:r>
          </a:p>
          <a:p>
            <a:pPr lvl="1"/>
            <a:r>
              <a:rPr lang="en-US" sz="1800" dirty="0"/>
              <a:t>Adequate PEEP can also prevent collapse of individual alveolar areas </a:t>
            </a:r>
          </a:p>
          <a:p>
            <a:r>
              <a:rPr lang="en-US" sz="2000" dirty="0"/>
              <a:t>If expiratory valve is controlled during inspiratory phase, it can compensate for undesired pressure rises in breathing system</a:t>
            </a:r>
          </a:p>
          <a:p>
            <a:pPr lvl="1"/>
            <a:r>
              <a:rPr lang="en-US" sz="1800" dirty="0"/>
              <a:t>Caused, for example, by patient coughing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771" y="4923036"/>
            <a:ext cx="2171229" cy="141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0782F-768E-4E36-9197-56A6AA1D6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190" y="4923037"/>
            <a:ext cx="5794165" cy="16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93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0FF97-9D1C-451D-84D4-9F8B5266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EAF72-AC18-4EAE-B1A2-20FA3518744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Noninvasive Ventilation (NIV) vs. Intubation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B8CD31-1FD4-466F-AE08-DCFFAB1E3A0B}"/>
              </a:ext>
            </a:extLst>
          </p:cNvPr>
          <p:cNvGrpSpPr/>
          <p:nvPr/>
        </p:nvGrpSpPr>
        <p:grpSpPr>
          <a:xfrm>
            <a:off x="508447" y="2280851"/>
            <a:ext cx="8342983" cy="4495800"/>
            <a:chOff x="1524001" y="2909455"/>
            <a:chExt cx="7327428" cy="39485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89F7B3-09CD-47B0-827D-5649BAE6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1" y="2909456"/>
              <a:ext cx="2403273" cy="394854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D28FF0-45BC-4699-A115-BD6BC7747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7274" y="2909455"/>
              <a:ext cx="2776320" cy="39485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C56879-45A8-4130-9132-96FBF7823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3595" y="2909455"/>
              <a:ext cx="2147834" cy="39485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A3B4ED-BBDD-4727-A6EA-86C7EA93557B}"/>
              </a:ext>
            </a:extLst>
          </p:cNvPr>
          <p:cNvGrpSpPr/>
          <p:nvPr/>
        </p:nvGrpSpPr>
        <p:grpSpPr>
          <a:xfrm>
            <a:off x="9397653" y="2050197"/>
            <a:ext cx="2215226" cy="4726453"/>
            <a:chOff x="9397653" y="2050197"/>
            <a:chExt cx="2215226" cy="47264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CCEDDC-EC85-4C70-8194-1DC870A0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7653" y="4372448"/>
              <a:ext cx="2215226" cy="2404202"/>
            </a:xfrm>
            <a:prstGeom prst="rect">
              <a:avLst/>
            </a:prstGeom>
          </p:spPr>
        </p:pic>
        <p:pic>
          <p:nvPicPr>
            <p:cNvPr id="9" name="Picture 8" descr="A picture containing indoor, white&#10;&#10;Description automatically generated">
              <a:extLst>
                <a:ext uri="{FF2B5EF4-FFF2-40B4-BE49-F238E27FC236}">
                  <a16:creationId xmlns:a16="http://schemas.microsoft.com/office/drawing/2014/main" id="{5D223E51-96F1-4A8C-AD8F-EF4592FD4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7653" y="2050197"/>
              <a:ext cx="2215226" cy="2215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574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0274-971A-419E-B9DF-B8F693A9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Control: HEPA Filtration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38B31-4D24-4152-BEDB-B352BB7594C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Filtration is the passage of a liquid or gas through a filter with pores small enough to retain microbes</a:t>
            </a:r>
          </a:p>
          <a:p>
            <a:pPr lvl="1"/>
            <a:r>
              <a:rPr lang="en-US" dirty="0"/>
              <a:t>Membrane filters composed of cellulose esters are commonly used to filter out bacteria, viruses</a:t>
            </a:r>
            <a:endParaRPr lang="en-US" b="1" dirty="0"/>
          </a:p>
          <a:p>
            <a:r>
              <a:rPr lang="en-US" dirty="0"/>
              <a:t>Microbes can be removed from air by high-efficiency particulate air (HEPA) filters</a:t>
            </a:r>
          </a:p>
          <a:p>
            <a:pPr lvl="1"/>
            <a:r>
              <a:rPr lang="en-US" dirty="0"/>
              <a:t>Remove almost all microorganisms larger than about 0.3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m in diameter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0F410-4121-491A-826E-214E28D46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24" y="4089862"/>
            <a:ext cx="4101913" cy="2737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F8E607-A3A2-4043-829A-C1268E93E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44" y="3988461"/>
            <a:ext cx="4101913" cy="28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94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Trigger, Limit, Cycle, and Baseline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Trigger</a:t>
            </a:r>
            <a:r>
              <a:rPr lang="en-US" dirty="0"/>
              <a:t> variable is one that is measured and used to start inspiration</a:t>
            </a:r>
          </a:p>
          <a:p>
            <a:r>
              <a:rPr lang="en-US" dirty="0">
                <a:solidFill>
                  <a:srgbClr val="FF0000"/>
                </a:solidFill>
              </a:rPr>
              <a:t>Limit</a:t>
            </a:r>
            <a:r>
              <a:rPr lang="en-US" dirty="0"/>
              <a:t> variable is one that can reach and maintain a preset value before inspiration ends (i.e., does not end respiration)</a:t>
            </a:r>
          </a:p>
          <a:p>
            <a:r>
              <a:rPr lang="en-US" dirty="0">
                <a:solidFill>
                  <a:srgbClr val="FF0000"/>
                </a:solidFill>
              </a:rPr>
              <a:t>Cycle</a:t>
            </a:r>
            <a:r>
              <a:rPr lang="en-US" dirty="0"/>
              <a:t> variable is one that is measured and used to end inspiration</a:t>
            </a:r>
          </a:p>
          <a:p>
            <a:r>
              <a:rPr lang="en-US" dirty="0">
                <a:solidFill>
                  <a:srgbClr val="FF0000"/>
                </a:solidFill>
              </a:rPr>
              <a:t>Baseline</a:t>
            </a:r>
            <a:r>
              <a:rPr lang="en-US" dirty="0"/>
              <a:t> variable is the parameter controlled during expiration</a:t>
            </a:r>
          </a:p>
          <a:p>
            <a:pPr lvl="1"/>
            <a:r>
              <a:rPr lang="en-US" dirty="0"/>
              <a:t>Pressure control is most practical and used in all modern ventilators</a:t>
            </a:r>
          </a:p>
        </p:txBody>
      </p:sp>
    </p:spTree>
    <p:extLst>
      <p:ext uri="{BB962C8B-B14F-4D97-AF65-F5344CB8AC3E}">
        <p14:creationId xmlns:p14="http://schemas.microsoft.com/office/powerpoint/2010/main" val="320586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Modes of Mechanical Ventilator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“Mode” is defined as a predetermined pattern of interaction between a ventilator and a patient</a:t>
            </a:r>
          </a:p>
          <a:p>
            <a:pPr lvl="1"/>
            <a:r>
              <a:rPr lang="en-US" dirty="0"/>
              <a:t>There are over 100 names for modes of ventilation on commercially available mechanical ventilators</a:t>
            </a:r>
          </a:p>
          <a:p>
            <a:pPr lvl="1"/>
            <a:r>
              <a:rPr lang="en-US" dirty="0"/>
              <a:t>Neither the manufacturing community nor the medical community adhere to a standard taxonomy for modes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396BDC-D219-4EE9-A4D9-29CF76C3FA11}"/>
              </a:ext>
            </a:extLst>
          </p:cNvPr>
          <p:cNvGrpSpPr/>
          <p:nvPr/>
        </p:nvGrpSpPr>
        <p:grpSpPr>
          <a:xfrm>
            <a:off x="2259400" y="4465844"/>
            <a:ext cx="7907897" cy="2011157"/>
            <a:chOff x="640647" y="2551838"/>
            <a:chExt cx="7907897" cy="201115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2C592DE-2447-4290-BE6F-2940C0262635}"/>
                </a:ext>
              </a:extLst>
            </p:cNvPr>
            <p:cNvSpPr/>
            <p:nvPr/>
          </p:nvSpPr>
          <p:spPr>
            <a:xfrm>
              <a:off x="640647" y="3141518"/>
              <a:ext cx="1687484" cy="141316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Volume (VC)</a:t>
              </a:r>
            </a:p>
            <a:p>
              <a:pPr algn="ctr"/>
              <a:r>
                <a:rPr lang="en-US" dirty="0"/>
                <a:t>Pressure (PC)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7CC966B-5384-4CDD-B1A5-1D7E53BC3429}"/>
                </a:ext>
              </a:extLst>
            </p:cNvPr>
            <p:cNvSpPr/>
            <p:nvPr/>
          </p:nvSpPr>
          <p:spPr>
            <a:xfrm>
              <a:off x="2714118" y="3141518"/>
              <a:ext cx="1687484" cy="141316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CMV</a:t>
              </a:r>
            </a:p>
            <a:p>
              <a:pPr algn="ctr"/>
              <a:r>
                <a:rPr lang="en-US" dirty="0"/>
                <a:t>IMV</a:t>
              </a:r>
            </a:p>
            <a:p>
              <a:pPr algn="ctr"/>
              <a:r>
                <a:rPr lang="en-US" dirty="0"/>
                <a:t>CSV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BC420BE-2AFB-4C3A-8183-540836ECB16C}"/>
                </a:ext>
              </a:extLst>
            </p:cNvPr>
            <p:cNvSpPr/>
            <p:nvPr/>
          </p:nvSpPr>
          <p:spPr>
            <a:xfrm>
              <a:off x="4787589" y="3149831"/>
              <a:ext cx="1687484" cy="14131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Set-point</a:t>
              </a:r>
            </a:p>
            <a:p>
              <a:pPr algn="ctr"/>
              <a:r>
                <a:rPr lang="en-US" dirty="0"/>
                <a:t>Adaptive</a:t>
              </a:r>
            </a:p>
            <a:p>
              <a:pPr algn="ctr"/>
              <a:r>
                <a:rPr lang="en-US" dirty="0"/>
                <a:t>Servo</a:t>
              </a:r>
            </a:p>
            <a:p>
              <a:pPr algn="ctr"/>
              <a:r>
                <a:rPr lang="en-US" dirty="0"/>
                <a:t>Intelligent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2EC2532-707C-4542-A1E4-FE9FA188CE84}"/>
                </a:ext>
              </a:extLst>
            </p:cNvPr>
            <p:cNvSpPr/>
            <p:nvPr/>
          </p:nvSpPr>
          <p:spPr>
            <a:xfrm>
              <a:off x="6861060" y="3141518"/>
              <a:ext cx="1687484" cy="1413164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Ventilator Mode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0D3EB5-435A-4A1E-9152-B36421952C71}"/>
                </a:ext>
              </a:extLst>
            </p:cNvPr>
            <p:cNvSpPr txBox="1"/>
            <p:nvPr/>
          </p:nvSpPr>
          <p:spPr>
            <a:xfrm>
              <a:off x="2345310" y="3680644"/>
              <a:ext cx="249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194906-B8DF-4058-B385-03AF94F1FA57}"/>
                </a:ext>
              </a:extLst>
            </p:cNvPr>
            <p:cNvSpPr txBox="1"/>
            <p:nvPr/>
          </p:nvSpPr>
          <p:spPr>
            <a:xfrm>
              <a:off x="4447044" y="3663434"/>
              <a:ext cx="249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F21ED-9099-402B-9AE5-2CC2A7EF2D3C}"/>
                </a:ext>
              </a:extLst>
            </p:cNvPr>
            <p:cNvSpPr txBox="1"/>
            <p:nvPr/>
          </p:nvSpPr>
          <p:spPr>
            <a:xfrm>
              <a:off x="6512203" y="3663434"/>
              <a:ext cx="249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=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94A746-6118-4EC0-BC03-6CED5C3BF2A9}"/>
                </a:ext>
              </a:extLst>
            </p:cNvPr>
            <p:cNvSpPr txBox="1"/>
            <p:nvPr/>
          </p:nvSpPr>
          <p:spPr>
            <a:xfrm>
              <a:off x="781396" y="2552005"/>
              <a:ext cx="1379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Breath Control Variable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3C8FA0-A859-49E4-9894-515CE8BB68A1}"/>
                </a:ext>
              </a:extLst>
            </p:cNvPr>
            <p:cNvSpPr txBox="1"/>
            <p:nvPr/>
          </p:nvSpPr>
          <p:spPr>
            <a:xfrm>
              <a:off x="2853481" y="2551838"/>
              <a:ext cx="1379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Breath Sequence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5532BF-3477-49BC-96A2-2913B752B18D}"/>
                </a:ext>
              </a:extLst>
            </p:cNvPr>
            <p:cNvSpPr txBox="1"/>
            <p:nvPr/>
          </p:nvSpPr>
          <p:spPr>
            <a:xfrm>
              <a:off x="4940544" y="2551838"/>
              <a:ext cx="1379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Targeting Scheme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194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9F36-147D-4454-BB26-188A08DF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 of Mechanical Ventilator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EADDD5-212D-4A02-8C51-97DE0AE28D3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628679"/>
            <a:ext cx="5960225" cy="5191914"/>
          </a:xfr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5923D49-9E3C-45F4-BE62-3CE5EDBA6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35" y="2774065"/>
            <a:ext cx="3269396" cy="36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4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/>
              <a:t>Mechanical Ventilator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/>
              <a:t>A ventilator is a life-sustaining device that supports or replaces spontaneous breathing of the patient</a:t>
            </a:r>
          </a:p>
          <a:p>
            <a:pPr lvl="1"/>
            <a:endParaRPr lang="en-US"/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3927D07-E335-42D4-AA20-8E26F7D1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878" y="2441534"/>
            <a:ext cx="7030244" cy="44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73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6367-4F4E-42F9-B715-11C307DFA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Beginning of Inspiration: Trigger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6C7F7-6EBE-4991-84E2-A79DFEE3F0C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Time triggering</a:t>
            </a:r>
          </a:p>
          <a:p>
            <a:r>
              <a:rPr lang="en-US" dirty="0"/>
              <a:t>Patient triggering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Flow</a:t>
            </a:r>
          </a:p>
          <a:p>
            <a:pPr lvl="1"/>
            <a:r>
              <a:rPr lang="en-US" dirty="0"/>
              <a:t>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F5B87-5E5D-4B7B-88DB-AA2D1A4AA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531" y="1583573"/>
            <a:ext cx="5835534" cy="1728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BC55E-FF87-4AB6-802E-CBB835207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48" y="4254446"/>
            <a:ext cx="5135966" cy="216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465E8-FCDF-4B1D-A6BE-B37685CD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541" y="5071672"/>
            <a:ext cx="2869138" cy="1739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93D74-EEE9-4FC0-9557-A5868545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542" y="3328788"/>
            <a:ext cx="2869137" cy="17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4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1C203-8C5E-4BBC-B6D8-F31EBD1E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During Inspiration: Control and Limit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0024B-9929-4915-B0C7-49811D6C87A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Ventilator can control one variable</a:t>
            </a:r>
          </a:p>
          <a:p>
            <a:pPr lvl="1"/>
            <a:r>
              <a:rPr lang="en-US" dirty="0"/>
              <a:t>Pressure, volume, flow, or time</a:t>
            </a:r>
          </a:p>
          <a:p>
            <a:r>
              <a:rPr lang="en-US" dirty="0"/>
              <a:t>Limit variable is maximum value variable can attain during inspiration</a:t>
            </a:r>
          </a:p>
          <a:p>
            <a:pPr lvl="1"/>
            <a:r>
              <a:rPr lang="en-US" dirty="0"/>
              <a:t>Does not end inspiratory phase</a:t>
            </a:r>
          </a:p>
          <a:p>
            <a:pPr lvl="1"/>
            <a:r>
              <a:rPr lang="en-US" dirty="0"/>
              <a:t>Ventilator can have multiple limit variables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F9862-920D-43E3-AA19-C5646799C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267" y="2931508"/>
            <a:ext cx="3308742" cy="3926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09C05-A23C-42BB-AA52-0A7495C7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228" y="4036418"/>
            <a:ext cx="2667126" cy="2833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59877-226A-4ED1-823F-91857F47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447" y="4032850"/>
            <a:ext cx="2632907" cy="2825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8084D-D255-48F1-8382-702FB677AD51}"/>
              </a:ext>
            </a:extLst>
          </p:cNvPr>
          <p:cNvSpPr txBox="1"/>
          <p:nvPr/>
        </p:nvSpPr>
        <p:spPr>
          <a:xfrm>
            <a:off x="2762596" y="4950024"/>
            <a:ext cx="7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94110-892C-4632-937B-354B1F863ECD}"/>
              </a:ext>
            </a:extLst>
          </p:cNvPr>
          <p:cNvSpPr txBox="1"/>
          <p:nvPr/>
        </p:nvSpPr>
        <p:spPr>
          <a:xfrm>
            <a:off x="5724360" y="4058376"/>
            <a:ext cx="74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672340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1703-011B-4DAA-9D28-58E11A4B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Termination of Inspiration: Cycle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DEAC-4EF9-4FBA-9107-4209AC05E5E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Volume-Cycled Ventilation</a:t>
            </a:r>
          </a:p>
          <a:p>
            <a:r>
              <a:rPr lang="en-US" dirty="0"/>
              <a:t>Time-Cycled Ventilation</a:t>
            </a:r>
          </a:p>
          <a:p>
            <a:r>
              <a:rPr lang="en-US" dirty="0"/>
              <a:t>Flow-Cycled Ventilation</a:t>
            </a:r>
          </a:p>
          <a:p>
            <a:r>
              <a:rPr lang="en-US" dirty="0"/>
              <a:t>Pressure-Cycled Ventilation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64079-4E56-48A0-BAD2-81C4E5AB4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378" y="1600200"/>
            <a:ext cx="3238844" cy="527314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D61E5A4-D0D0-4C20-90CC-8DCA5BC4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72" y="3484722"/>
            <a:ext cx="5160684" cy="330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428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99797-E43F-4080-8FAA-94A7C600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Targeting Scheme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1C292-BE18-451A-A916-F67EFC1E3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861" y="1535345"/>
            <a:ext cx="4621877" cy="256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95122-529A-4AB8-A380-1201FA2AB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513" y="4079759"/>
            <a:ext cx="7298575" cy="27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64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69AC-AAC0-4A43-8B22-B0A2D3FE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Ventilator Modes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6F75F-7886-4661-9E1A-2C213D358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26" y="1672586"/>
            <a:ext cx="4186630" cy="2109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C88929-2819-4931-B754-1E1B3274F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970" y="3990110"/>
            <a:ext cx="4762974" cy="2516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598762-A72B-4849-8216-8067E4573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984" y="1609807"/>
            <a:ext cx="4663017" cy="2330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552B5-B120-445D-ADAE-C7AA66FD1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057" y="4205125"/>
            <a:ext cx="3210159" cy="2334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0AC13F-6969-4873-B871-B4EB1304A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8758" y="2566467"/>
            <a:ext cx="3475066" cy="362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C8185-F641-4488-A3D5-1FC5BE5DAFFE}"/>
              </a:ext>
            </a:extLst>
          </p:cNvPr>
          <p:cNvSpPr txBox="1"/>
          <p:nvPr/>
        </p:nvSpPr>
        <p:spPr>
          <a:xfrm>
            <a:off x="3222055" y="2131620"/>
            <a:ext cx="128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CPAP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52DB6E-9BF4-45E8-8411-A072C9FBF02F}"/>
              </a:ext>
            </a:extLst>
          </p:cNvPr>
          <p:cNvSpPr txBox="1"/>
          <p:nvPr/>
        </p:nvSpPr>
        <p:spPr>
          <a:xfrm>
            <a:off x="3115117" y="3382408"/>
            <a:ext cx="150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Spontaneous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940E2-EFC7-484F-AAD1-73EF741DCA3D}"/>
              </a:ext>
            </a:extLst>
          </p:cNvPr>
          <p:cNvSpPr txBox="1"/>
          <p:nvPr/>
        </p:nvSpPr>
        <p:spPr>
          <a:xfrm>
            <a:off x="3541010" y="4816083"/>
            <a:ext cx="218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Pressure-Support (PS)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59364-F9D8-4A30-AD5A-63CD136A5459}"/>
              </a:ext>
            </a:extLst>
          </p:cNvPr>
          <p:cNvSpPr txBox="1"/>
          <p:nvPr/>
        </p:nvSpPr>
        <p:spPr>
          <a:xfrm>
            <a:off x="6669366" y="1859524"/>
            <a:ext cx="3998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Continuous Mandatory Ventilation (CMV)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C45383-66AD-43F7-8DDA-9D8CC4698602}"/>
              </a:ext>
            </a:extLst>
          </p:cNvPr>
          <p:cNvSpPr txBox="1"/>
          <p:nvPr/>
        </p:nvSpPr>
        <p:spPr>
          <a:xfrm>
            <a:off x="5522423" y="6457280"/>
            <a:ext cx="528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Synchronized Intermittent Mandatory </a:t>
            </a:r>
            <a:r>
              <a:rPr lang="en-US"/>
              <a:t>Ventilation (SIMV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6425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1839-7CA1-45D7-9194-7F5DF246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CPAP, PEEP and BiPAP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6CC59-C1D2-404F-86CF-CC913D94AD0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Continuous Positive Airway Pressure (CPAP)</a:t>
            </a:r>
          </a:p>
          <a:p>
            <a:r>
              <a:rPr lang="en-US" sz="2000" dirty="0"/>
              <a:t>Positive End-Expiratory Pressure (PEEP or EPAP)</a:t>
            </a:r>
          </a:p>
          <a:p>
            <a:r>
              <a:rPr lang="en-US" sz="2000" dirty="0" err="1"/>
              <a:t>BiLevel</a:t>
            </a:r>
            <a:r>
              <a:rPr lang="en-US" sz="2000" dirty="0"/>
              <a:t> Positive Airway Pressure (BiPAP)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DC0AD-5D56-4311-B4F6-D86617B4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97" y="2785721"/>
            <a:ext cx="4237551" cy="1404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5C049-D5B0-4E9A-8EAC-479443700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416" y="4042042"/>
            <a:ext cx="4449209" cy="1423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38F74-A06D-4B0D-8187-7E9496A7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753" y="5442471"/>
            <a:ext cx="4372495" cy="1307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B8AF05-1462-4C65-B292-45C0B00D9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576" y="3331028"/>
            <a:ext cx="4160480" cy="142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485CC-4FC6-4411-AAD0-4F2CC2163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680" y="4943955"/>
            <a:ext cx="3738572" cy="1727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EB751-A8EA-40AE-BA80-81836FEDDE99}"/>
              </a:ext>
            </a:extLst>
          </p:cNvPr>
          <p:cNvSpPr txBox="1"/>
          <p:nvPr/>
        </p:nvSpPr>
        <p:spPr>
          <a:xfrm>
            <a:off x="8707967" y="3331027"/>
            <a:ext cx="77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BiPAP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5D243-E1FA-4C7E-A58D-878D8965D05B}"/>
              </a:ext>
            </a:extLst>
          </p:cNvPr>
          <p:cNvSpPr txBox="1"/>
          <p:nvPr/>
        </p:nvSpPr>
        <p:spPr>
          <a:xfrm>
            <a:off x="4475128" y="2853464"/>
            <a:ext cx="188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CPAP/PEEP + Spontaneous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2F37C-F8AB-4E76-B4C9-3648D4BF5573}"/>
              </a:ext>
            </a:extLst>
          </p:cNvPr>
          <p:cNvSpPr txBox="1"/>
          <p:nvPr/>
        </p:nvSpPr>
        <p:spPr>
          <a:xfrm>
            <a:off x="4491751" y="4021088"/>
            <a:ext cx="188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PEEP + CMV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D7D68-9CC5-43F9-9BAB-27325AD1CAE1}"/>
              </a:ext>
            </a:extLst>
          </p:cNvPr>
          <p:cNvSpPr txBox="1"/>
          <p:nvPr/>
        </p:nvSpPr>
        <p:spPr>
          <a:xfrm>
            <a:off x="4535016" y="5539100"/>
            <a:ext cx="188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CPAP/PEEP + IMV</a:t>
            </a:r>
          </a:p>
        </p:txBody>
      </p:sp>
    </p:spTree>
    <p:extLst>
      <p:ext uri="{BB962C8B-B14F-4D97-AF65-F5344CB8AC3E}">
        <p14:creationId xmlns:p14="http://schemas.microsoft.com/office/powerpoint/2010/main" val="2789574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5886-7BDF-413A-A126-2CC9B642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Ventilator Functional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FA061-C7CC-49BC-9E01-AB960BA59B7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3783911" cy="4495800"/>
          </a:xfrm>
        </p:spPr>
        <p:txBody>
          <a:bodyPr/>
          <a:lstStyle/>
          <a:p>
            <a:r>
              <a:rPr lang="en-US" dirty="0"/>
              <a:t>Sensors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Flow</a:t>
            </a:r>
          </a:p>
          <a:p>
            <a:pPr lvl="1"/>
            <a:r>
              <a:rPr lang="en-US" dirty="0"/>
              <a:t>Oxygen</a:t>
            </a:r>
          </a:p>
          <a:p>
            <a:pPr lvl="1"/>
            <a:r>
              <a:rPr lang="en-US" dirty="0"/>
              <a:t>Carbon dioxide</a:t>
            </a:r>
          </a:p>
          <a:p>
            <a:r>
              <a:rPr lang="en-US" dirty="0"/>
              <a:t>Actuators</a:t>
            </a:r>
          </a:p>
          <a:p>
            <a:pPr lvl="1"/>
            <a:r>
              <a:rPr lang="en-US" dirty="0"/>
              <a:t>Valves</a:t>
            </a:r>
          </a:p>
          <a:p>
            <a:pPr lvl="1"/>
            <a:r>
              <a:rPr lang="en-US" dirty="0"/>
              <a:t>Air blower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12CB0-8C62-4157-BA91-A2BBC7587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508" y="1513937"/>
            <a:ext cx="7631290" cy="53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7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Piezoresistive</a:t>
            </a:r>
            <a:r>
              <a:rPr lang="en-US" dirty="0"/>
              <a:t> Sensor</a:t>
            </a:r>
          </a:p>
          <a:p>
            <a:pPr lvl="1"/>
            <a:r>
              <a:rPr lang="en-US" dirty="0"/>
              <a:t>Solid-state device whose electrical resistance depends on strain of membrane (and hence, pressure)</a:t>
            </a:r>
          </a:p>
          <a:p>
            <a:pPr lvl="1"/>
            <a:r>
              <a:rPr lang="en-US" dirty="0"/>
              <a:t>Can be designed to be absolute or differential</a:t>
            </a:r>
          </a:p>
          <a:p>
            <a:pPr lvl="1"/>
            <a:r>
              <a:rPr lang="en-US" dirty="0"/>
              <a:t>Can be selected to have very fast response time</a:t>
            </a:r>
          </a:p>
          <a:p>
            <a:r>
              <a:rPr lang="en-US" dirty="0"/>
              <a:t>Resistive strain gauge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40" y="4066112"/>
            <a:ext cx="5282540" cy="2625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02B47-FCED-407E-87DA-1CF40615D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18730"/>
            <a:ext cx="5282539" cy="2273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16B8B-229D-46AC-95F0-C82F66E95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194" y="2439270"/>
            <a:ext cx="1603817" cy="1961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18722-33D6-4DA5-A3EC-142E769FE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859" y="2650398"/>
            <a:ext cx="1603818" cy="16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8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Sensor: Pneumotachograph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Sensing change in pressure across fixed resistance through which gas flow is laminar to calculate flow rate</a:t>
            </a:r>
          </a:p>
          <a:p>
            <a:pPr lvl="1"/>
            <a:r>
              <a:rPr lang="en-US" dirty="0"/>
              <a:t>Analogous to measuring current through resistance in electric circuits</a:t>
            </a:r>
          </a:p>
          <a:p>
            <a:pPr lvl="1"/>
            <a:r>
              <a:rPr lang="en-US" dirty="0"/>
              <a:t>Bidirectional operation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F4B63-E4AC-4EB4-91C5-C2A7F1D35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792" y="3613777"/>
            <a:ext cx="4203208" cy="315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146C9-43B8-4E50-B2CC-23E6FE486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61" y="3795032"/>
            <a:ext cx="3978877" cy="2959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70128E-20F0-459A-836C-EF5842E65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0" y="4326667"/>
            <a:ext cx="406717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40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E5CDD-EE6A-44E8-9E61-2D9C22AD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Sensor: Variable Orifice Flowmeter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CFD73-6B8B-4A68-A5A0-64222C81BA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4669536" cy="4495800"/>
          </a:xfrm>
        </p:spPr>
        <p:txBody>
          <a:bodyPr>
            <a:normAutofit/>
          </a:bodyPr>
          <a:lstStyle/>
          <a:p>
            <a:r>
              <a:rPr lang="en-US" dirty="0"/>
              <a:t>Pressure measurement across flow-dependent resistance (flap)</a:t>
            </a:r>
          </a:p>
          <a:p>
            <a:pPr lvl="1"/>
            <a:r>
              <a:rPr lang="en-US" dirty="0"/>
              <a:t>As gas flow increases, flap opens more, reducing resistance to gas flow</a:t>
            </a:r>
          </a:p>
          <a:p>
            <a:pPr lvl="1"/>
            <a:r>
              <a:rPr lang="en-US" dirty="0"/>
              <a:t>One-to-one correspondence between flow rate and pressure drop</a:t>
            </a:r>
          </a:p>
          <a:p>
            <a:pPr lvl="1"/>
            <a:r>
              <a:rPr lang="en-US" dirty="0"/>
              <a:t>Bidirectional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8BDE4-E5FF-4447-B461-00118170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453" y="1600200"/>
            <a:ext cx="6671921" cy="5149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6AA9B-2F7F-47F8-ACD7-8C8198BDC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62" y="4330931"/>
            <a:ext cx="4956586" cy="24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D9DCA-AA83-4DFD-A359-71671A71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Spontaneous Breathing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9DC62-880F-4824-9CD2-A4248C96D6D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A breath is one cycle of positive flow (inspiration) and negative flow (expiration) defined in terms of the flow versus time curve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63144-35F1-4E22-A4EB-57CF3E6F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986" y="2543868"/>
            <a:ext cx="3832276" cy="42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0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Sensor: Hot-Wire Anemometer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Resistive wire is placed in flow path and heated using electric current</a:t>
            </a:r>
          </a:p>
          <a:p>
            <a:pPr lvl="1"/>
            <a:r>
              <a:rPr lang="en-US" dirty="0"/>
              <a:t>Resistance increases linearly with temperature</a:t>
            </a:r>
          </a:p>
          <a:p>
            <a:r>
              <a:rPr lang="en-US" dirty="0"/>
              <a:t>Flow cools down wire and changes its resistance</a:t>
            </a:r>
          </a:p>
          <a:p>
            <a:pPr lvl="1"/>
            <a:r>
              <a:rPr lang="en-US" dirty="0"/>
              <a:t>Resistance change can be measured and used to estimate flow rate</a:t>
            </a:r>
          </a:p>
          <a:p>
            <a:r>
              <a:rPr lang="en-US" dirty="0"/>
              <a:t>Fast and accurate but direction insensitive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458" y="3805560"/>
            <a:ext cx="6141961" cy="282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F5AA8-3963-416E-9F80-C9A10C28A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92" y="3972218"/>
            <a:ext cx="4246195" cy="2852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71026-313E-4472-80E5-15645CB75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242" y="2171700"/>
            <a:ext cx="2415000" cy="455000"/>
          </a:xfrm>
          <a:prstGeom prst="rect">
            <a:avLst/>
          </a:prstGeom>
          <a:ln>
            <a:solidFill>
              <a:srgbClr val="A50021"/>
            </a:solidFill>
          </a:ln>
        </p:spPr>
      </p:pic>
    </p:spTree>
    <p:extLst>
      <p:ext uri="{BB962C8B-B14F-4D97-AF65-F5344CB8AC3E}">
        <p14:creationId xmlns:p14="http://schemas.microsoft.com/office/powerpoint/2010/main" val="3217148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Rate Sensor: Vane Anemometer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Used to measure exhaled tidal volume in breathing circuit near exhalation valve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71" y="2374356"/>
            <a:ext cx="4210922" cy="411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7AB7D-0D99-4550-9230-A393612A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664" y="2895607"/>
            <a:ext cx="3123809" cy="2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5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512C53-3AB5-446E-B304-163EEE4B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414" y="1600200"/>
            <a:ext cx="5037586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5C8E7-143B-4598-96EA-730C57F5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Sensor: Fuel Cell or Galvanic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31401-CA5F-410E-9093-95D8898D53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3" y="1600200"/>
            <a:ext cx="6714467" cy="4495800"/>
          </a:xfrm>
        </p:spPr>
        <p:txBody>
          <a:bodyPr>
            <a:normAutofit/>
          </a:bodyPr>
          <a:lstStyle/>
          <a:p>
            <a:r>
              <a:rPr lang="en-US" dirty="0"/>
              <a:t>Diffusion of oxygen starts chemical reactions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Flow of current depends on uptake of oxygen at the anode (Faraday’s first law of electrolysis)</a:t>
            </a:r>
          </a:p>
          <a:p>
            <a:pPr lvl="1"/>
            <a:r>
              <a:rPr lang="en-US" dirty="0"/>
              <a:t>Voltage output is proportional to oxygen partial pressure</a:t>
            </a:r>
          </a:p>
          <a:p>
            <a:r>
              <a:rPr lang="en-US" dirty="0"/>
              <a:t>Response time (~20-30 s) and depleted by continuous exposure to oxygen because of exhaustion of the cell (less than 1 year lifespan)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DA820-69B5-4AFE-BDE9-1DB40E7E7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999" y="2128205"/>
            <a:ext cx="4725001" cy="6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779C3-8AF1-42C8-8281-219893FFF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9" y="2770948"/>
            <a:ext cx="5827501" cy="50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23E7B-8B4B-4ABB-B26D-E960A308B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1001" y="1600200"/>
            <a:ext cx="1320485" cy="21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2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8B7D-BB1E-43F6-B914-5093F050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Sensor: </a:t>
            </a:r>
            <a:r>
              <a:rPr lang="en-US" dirty="0" err="1"/>
              <a:t>Paramegnetic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495EF-2203-4F87-B73E-3CB7B99908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199"/>
            <a:ext cx="3858548" cy="4725785"/>
          </a:xfrm>
        </p:spPr>
        <p:txBody>
          <a:bodyPr>
            <a:normAutofit/>
          </a:bodyPr>
          <a:lstStyle/>
          <a:p>
            <a:r>
              <a:rPr lang="en-US" sz="2000" dirty="0"/>
              <a:t>Oxygen is paramagnetic while other gases are diamagnetic</a:t>
            </a:r>
          </a:p>
          <a:p>
            <a:r>
              <a:rPr lang="en-US" sz="2000" dirty="0"/>
              <a:t>Magnetic field causes oxygen molecules to be attracted and agitated</a:t>
            </a:r>
          </a:p>
          <a:p>
            <a:pPr lvl="1"/>
            <a:r>
              <a:rPr lang="en-US" sz="2000" dirty="0"/>
              <a:t>Pressure difference proportional to oxygen partial pressure</a:t>
            </a:r>
          </a:p>
          <a:p>
            <a:r>
              <a:rPr lang="en-US" dirty="0"/>
              <a:t>Very accurate, highly sensitive and fast response</a:t>
            </a:r>
          </a:p>
          <a:p>
            <a:pPr lvl="1"/>
            <a:r>
              <a:rPr lang="en-US" dirty="0"/>
              <a:t>Allows continuous monitoring</a:t>
            </a:r>
          </a:p>
          <a:p>
            <a:r>
              <a:rPr lang="en-US" dirty="0"/>
              <a:t>Long lifespan with no service requirements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BE9A6-D4E3-41F9-8822-5FD39BAC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339" y="1529250"/>
            <a:ext cx="7661809" cy="5320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DB35E-E02D-4F80-9F53-8330F7E3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655" y="1600200"/>
            <a:ext cx="3149410" cy="2182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597A5-5E05-4360-BB2D-D6C4F9D1A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181" y="4281053"/>
            <a:ext cx="1859791" cy="2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5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Gas Sensor (Capnography)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Infrared absorption spectroscopy </a:t>
            </a:r>
          </a:p>
          <a:p>
            <a:pPr lvl="1"/>
            <a:r>
              <a:rPr lang="en-US" dirty="0"/>
              <a:t>Based on physical principle that gases absorb infrared radiation at characteristic frequencies</a:t>
            </a:r>
          </a:p>
          <a:p>
            <a:pPr lvl="1"/>
            <a:r>
              <a:rPr lang="en-US" dirty="0"/>
              <a:t>Level of absorption depends on concentration of molecules according to Beer-Lambert law: Concentration = Absorption constant × ln(I</a:t>
            </a:r>
            <a:r>
              <a:rPr lang="en-US" baseline="-25000" dirty="0"/>
              <a:t>0</a:t>
            </a:r>
            <a:r>
              <a:rPr lang="en-US" dirty="0"/>
              <a:t>/I )</a:t>
            </a:r>
          </a:p>
          <a:p>
            <a:r>
              <a:rPr lang="en-US" dirty="0"/>
              <a:t>Measures End-Tidal Carbon Dioxide (EtCO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7BF1B-3620-4952-BF30-5069C565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967" y="4630225"/>
            <a:ext cx="3950970" cy="22277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CBA3E-71E6-424D-A1D0-7AB41B617BCD}"/>
              </a:ext>
            </a:extLst>
          </p:cNvPr>
          <p:cNvGrpSpPr/>
          <p:nvPr/>
        </p:nvGrpSpPr>
        <p:grpSpPr>
          <a:xfrm>
            <a:off x="102629" y="4024854"/>
            <a:ext cx="5592956" cy="2732280"/>
            <a:chOff x="42308" y="4243645"/>
            <a:chExt cx="5192326" cy="25961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F05787-F9F2-4E1A-8E30-C4268E196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8" y="4243645"/>
              <a:ext cx="5192326" cy="25961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A9EDDE-EDEF-43AA-B4BB-6232A92CEC90}"/>
                </a:ext>
              </a:extLst>
            </p:cNvPr>
            <p:cNvSpPr txBox="1"/>
            <p:nvPr/>
          </p:nvSpPr>
          <p:spPr>
            <a:xfrm>
              <a:off x="1911300" y="5181062"/>
              <a:ext cx="357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</a:t>
              </a:r>
              <a:r>
                <a:rPr lang="en-US" sz="2400" baseline="-25000" dirty="0">
                  <a:solidFill>
                    <a:srgbClr val="C00000"/>
                  </a:solidFill>
                </a:rPr>
                <a:t>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7C8441-5F67-4B26-9106-A52BC1A826D4}"/>
                </a:ext>
              </a:extLst>
            </p:cNvPr>
            <p:cNvSpPr txBox="1"/>
            <p:nvPr/>
          </p:nvSpPr>
          <p:spPr>
            <a:xfrm>
              <a:off x="3905989" y="5181062"/>
              <a:ext cx="357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</a:t>
              </a:r>
              <a:endParaRPr lang="en-US" sz="2400" baseline="-25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88BF5B0-CB89-47BC-B137-8D8CA063A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009" y="4689437"/>
            <a:ext cx="2459992" cy="16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82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A8CE-69DE-4317-A40D-E3BEE10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Proportional Solenoid Valves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2FA24-EBB1-4ABE-BDA7-974C72614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6434"/>
            <a:ext cx="2889025" cy="286824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4B63CF-03B4-49FF-A3D1-44358A47A00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Idea: constriction causes significant pressure drop</a:t>
            </a:r>
          </a:p>
          <a:p>
            <a:r>
              <a:rPr lang="en-US" dirty="0"/>
              <a:t>Control of pressure/flow of gases</a:t>
            </a:r>
          </a:p>
          <a:p>
            <a:pPr lvl="1"/>
            <a:r>
              <a:rPr lang="en-US" dirty="0"/>
              <a:t>Inspiratory valve (control of ventilation mode delivery)</a:t>
            </a:r>
          </a:p>
          <a:p>
            <a:pPr lvl="1"/>
            <a:r>
              <a:rPr lang="en-US" dirty="0"/>
              <a:t>Expiratory valve (Control of PEEP)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904198-AAE6-471B-AD97-145866446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9" y="3293885"/>
            <a:ext cx="4846209" cy="3546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183B3-0B8B-45EE-81A3-ECFEAEACD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708" y="3293884"/>
            <a:ext cx="2592121" cy="3546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0E1B2-1C7F-45CD-B0A2-5C6FAFDB6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394" y="3810779"/>
            <a:ext cx="1168713" cy="25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04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70435-6B06-4C74-9A5B-2947E0D4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Solenoid Pinch Valves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F1A1A-BA8B-457E-8B48-B2F313F8C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436" y="2932981"/>
            <a:ext cx="4196059" cy="3925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C2365-948D-4335-B567-76E65C70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5" y="4129778"/>
            <a:ext cx="2590476" cy="2428571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0C0B80-78FC-40E7-BD40-6CAB5FC529C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 contact with air </a:t>
            </a:r>
          </a:p>
          <a:p>
            <a:pPr lvl="1"/>
            <a:r>
              <a:rPr lang="en-US" dirty="0"/>
              <a:t>No need for sterilization after use</a:t>
            </a:r>
          </a:p>
          <a:p>
            <a:pPr lvl="1"/>
            <a:r>
              <a:rPr lang="en-US" dirty="0"/>
              <a:t>Particular application: expiratory valve</a:t>
            </a:r>
          </a:p>
          <a:p>
            <a:r>
              <a:rPr lang="en-US" dirty="0"/>
              <a:t>Proportional control of flow</a:t>
            </a:r>
          </a:p>
        </p:txBody>
      </p:sp>
      <p:pic>
        <p:nvPicPr>
          <p:cNvPr id="14" name="Content Placeholder 11" descr="A picture containing indoor, table, kitchen, counter&#10;&#10;Description automatically generated">
            <a:extLst>
              <a:ext uri="{FF2B5EF4-FFF2-40B4-BE49-F238E27FC236}">
                <a16:creationId xmlns:a16="http://schemas.microsoft.com/office/drawing/2014/main" id="{D0E06889-444D-4E37-889C-7745C87A1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2" y="3848100"/>
            <a:ext cx="4535458" cy="21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04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6118E-7E96-475A-AA86-49323E1C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Valves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F8590-ED71-405D-87C5-3D5A340D22B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Ensure unidirectional flow in both inspiratory and expiratory limps</a:t>
            </a:r>
          </a:p>
          <a:p>
            <a:r>
              <a:rPr lang="en-US" dirty="0"/>
              <a:t>Mechanical operation</a:t>
            </a:r>
          </a:p>
        </p:txBody>
      </p:sp>
      <p:pic>
        <p:nvPicPr>
          <p:cNvPr id="8" name="Content Placeholder 5" descr="A picture containing sitting, light, white&#10;&#10;Description automatically generated">
            <a:extLst>
              <a:ext uri="{FF2B5EF4-FFF2-40B4-BE49-F238E27FC236}">
                <a16:creationId xmlns:a16="http://schemas.microsoft.com/office/drawing/2014/main" id="{D7D2F806-C609-4310-A2E0-EFEB16F08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" y="3676877"/>
            <a:ext cx="2847225" cy="266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19246C-5743-4EED-B1D5-CFDFB9EA6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468" y="3358100"/>
            <a:ext cx="3125997" cy="3300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FA2020-8FF2-4DD2-9FD3-52C8C1A9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464" y="2930673"/>
            <a:ext cx="5854101" cy="36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41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45F7-9505-4A6F-BC46-FADA6505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Adjustable Pressure Limiting (APL) Valve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08D1B-9399-422E-A93F-BE301C37C2C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Safety of airway pressure during positive pressure ventilation to avoid barotrauma</a:t>
            </a:r>
          </a:p>
          <a:p>
            <a:r>
              <a:rPr lang="en-US" dirty="0"/>
              <a:t>Usually a mechanical device but can be implemented as a solenoid valve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97676-718F-45C9-9742-F6D5B7CB2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510" y="3810000"/>
            <a:ext cx="6967490" cy="3048000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167313D6-17CB-459C-AA3E-636B9F08F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9212"/>
            <a:ext cx="5224510" cy="29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4B6A-B7C3-4968-8AE3-407B3E601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Reduction Valve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87556-AD14-45B4-966E-AA2D68F3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939" y="4341748"/>
            <a:ext cx="4381685" cy="251625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6AB5E4-C097-481A-96C0-2AD3B3FDB41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4657692" cy="4495800"/>
          </a:xfrm>
        </p:spPr>
        <p:txBody>
          <a:bodyPr/>
          <a:lstStyle/>
          <a:p>
            <a:r>
              <a:rPr lang="en-US" dirty="0"/>
              <a:t>Essential for oxygen cylinder interface to ventilators</a:t>
            </a:r>
          </a:p>
          <a:p>
            <a:pPr lvl="1"/>
            <a:r>
              <a:rPr lang="en-US" dirty="0"/>
              <a:t>Reduction of pressure to 4.1 bar</a:t>
            </a:r>
          </a:p>
          <a:p>
            <a:r>
              <a:rPr lang="en-US" dirty="0"/>
              <a:t>Mechanical operation</a:t>
            </a:r>
          </a:p>
        </p:txBody>
      </p:sp>
      <p:pic>
        <p:nvPicPr>
          <p:cNvPr id="8" name="Content Placeholder 5" descr="A picture containing green, indoor, table, motorcycle&#10;&#10;Description automatically generated">
            <a:extLst>
              <a:ext uri="{FF2B5EF4-FFF2-40B4-BE49-F238E27FC236}">
                <a16:creationId xmlns:a16="http://schemas.microsoft.com/office/drawing/2014/main" id="{29F80F98-35DF-4DE0-9947-D56271B5A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423"/>
            <a:ext cx="3552928" cy="2449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982CB-58A6-49FE-9895-531C32DF7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910" y="2598255"/>
            <a:ext cx="1807670" cy="219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1DB37-87DD-48DD-A18B-CF3294256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556" y="1624012"/>
            <a:ext cx="6645402" cy="892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2BB8F-D467-4CA3-929F-F5C33472A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929" y="4405751"/>
            <a:ext cx="3330010" cy="24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Gas Exchange: Diffusion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17563" y="1600200"/>
            <a:ext cx="7154342" cy="4495800"/>
          </a:xfrm>
        </p:spPr>
        <p:txBody>
          <a:bodyPr>
            <a:normAutofit/>
          </a:bodyPr>
          <a:lstStyle/>
          <a:p>
            <a:r>
              <a:rPr lang="en-US" dirty="0"/>
              <a:t>Gas is exchanged between alveoli and blood by diffusion</a:t>
            </a:r>
          </a:p>
          <a:p>
            <a:endParaRPr lang="en-US" dirty="0"/>
          </a:p>
          <a:p>
            <a:r>
              <a:rPr lang="en-US" dirty="0"/>
              <a:t>Speed of diffusion is determined by:</a:t>
            </a:r>
          </a:p>
          <a:p>
            <a:pPr lvl="1"/>
            <a:r>
              <a:rPr lang="en-US" dirty="0"/>
              <a:t>Partial pressure gradient (+)</a:t>
            </a:r>
          </a:p>
          <a:p>
            <a:pPr lvl="1"/>
            <a:r>
              <a:rPr lang="en-US" dirty="0"/>
              <a:t>Thickness of barrier (-)</a:t>
            </a:r>
          </a:p>
          <a:p>
            <a:pPr lvl="1"/>
            <a:endParaRPr lang="en-US" dirty="0"/>
          </a:p>
          <a:p>
            <a:r>
              <a:rPr lang="en-US" dirty="0"/>
              <a:t>In cases when fluid accumulates inside alveoli, </a:t>
            </a:r>
            <a:r>
              <a:rPr lang="en-US" dirty="0" err="1"/>
              <a:t>hyperoxic</a:t>
            </a:r>
            <a:r>
              <a:rPr lang="en-US" dirty="0"/>
              <a:t> (more O</a:t>
            </a:r>
            <a:r>
              <a:rPr lang="en-US" baseline="-25000" dirty="0"/>
              <a:t>2</a:t>
            </a:r>
            <a:r>
              <a:rPr lang="en-US" dirty="0"/>
              <a:t>) is needed to compensate for increased barrier thickness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569" y="1529719"/>
            <a:ext cx="4648200" cy="525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240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holding&#10;&#10;Description automatically generated">
            <a:extLst>
              <a:ext uri="{FF2B5EF4-FFF2-40B4-BE49-F238E27FC236}">
                <a16:creationId xmlns:a16="http://schemas.microsoft.com/office/drawing/2014/main" id="{4CF85DC0-36F4-4A2A-8573-436EF192A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72495"/>
            <a:ext cx="3918238" cy="2256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2428B-2D47-4B67-B6D9-25752CAC2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Blower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E10CA-A658-43B0-8470-D43602A3076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Common technology: Centrifugal Blowers</a:t>
            </a:r>
          </a:p>
          <a:p>
            <a:pPr lvl="1"/>
            <a:r>
              <a:rPr lang="en-US" dirty="0"/>
              <a:t> Ideal to maintain continual gas transfer and for creating high pressure from small volumes of air</a:t>
            </a:r>
          </a:p>
          <a:p>
            <a:r>
              <a:rPr lang="en-US" dirty="0"/>
              <a:t>Speed controllable</a:t>
            </a:r>
          </a:p>
          <a:p>
            <a:r>
              <a:rPr lang="en-US" dirty="0"/>
              <a:t>Silent operation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05639-ACEC-42E3-A05C-30EC06C13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162424"/>
            <a:ext cx="4457700" cy="269557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D1074C0-CD05-42C1-84FA-B376B25CA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91" y="3991846"/>
            <a:ext cx="2837059" cy="2837059"/>
          </a:xfrm>
          <a:prstGeom prst="rect">
            <a:avLst/>
          </a:prstGeom>
        </p:spPr>
      </p:pic>
      <p:pic>
        <p:nvPicPr>
          <p:cNvPr id="7" name="Picture 6" descr="A picture containing toy, small, black&#10;&#10;Description automatically generated">
            <a:extLst>
              <a:ext uri="{FF2B5EF4-FFF2-40B4-BE49-F238E27FC236}">
                <a16:creationId xmlns:a16="http://schemas.microsoft.com/office/drawing/2014/main" id="{4653651D-C8D0-4229-A558-79120E215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24" y="4096963"/>
            <a:ext cx="2685011" cy="26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78080C-9365-450A-B8E4-C09A3D229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35" y="1522217"/>
            <a:ext cx="4687019" cy="3430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CD22A-2C48-4D22-BD4C-E88E2776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Gas Blender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C5D07-F0D9-4891-A0CF-119873C5536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199"/>
            <a:ext cx="6007885" cy="51629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Set values: F</a:t>
            </a:r>
            <a:r>
              <a:rPr lang="en-US" baseline="-25000" dirty="0"/>
              <a:t>I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and tidal volume</a:t>
            </a:r>
          </a:p>
          <a:p>
            <a:r>
              <a:rPr lang="en-US" dirty="0"/>
              <a:t>Proportional valves for both air and oxygen</a:t>
            </a:r>
          </a:p>
          <a:p>
            <a:pPr lvl="1"/>
            <a:r>
              <a:rPr lang="en-US" dirty="0"/>
              <a:t>Flowrate in each is proportional to its control signal</a:t>
            </a:r>
          </a:p>
          <a:p>
            <a:r>
              <a:rPr lang="en-US" dirty="0"/>
              <a:t>Measure pressure and temperature for each to compensate for volume changes </a:t>
            </a:r>
          </a:p>
          <a:p>
            <a:pPr lvl="1"/>
            <a:r>
              <a:rPr lang="en-US" dirty="0"/>
              <a:t>Gas law: PV= </a:t>
            </a:r>
            <a:r>
              <a:rPr lang="en-US" dirty="0" err="1"/>
              <a:t>nRT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Solve 2 equations in 2 unknowns to determine flowrates of oxygen and air</a:t>
            </a:r>
          </a:p>
          <a:p>
            <a:r>
              <a:rPr lang="en-US" dirty="0"/>
              <a:t>Use feedback from oxygen sensor to correct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55AB9-107B-43BC-81FE-0995AFA624A9}"/>
              </a:ext>
            </a:extLst>
          </p:cNvPr>
          <p:cNvSpPr txBox="1"/>
          <p:nvPr/>
        </p:nvSpPr>
        <p:spPr>
          <a:xfrm>
            <a:off x="369245" y="3996987"/>
            <a:ext cx="653647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dirty="0"/>
              <a:t>Target tidal volume = (Flowrate(O</a:t>
            </a:r>
            <a:r>
              <a:rPr lang="en-US" baseline="-25000" dirty="0"/>
              <a:t>2</a:t>
            </a:r>
            <a:r>
              <a:rPr lang="en-US" dirty="0"/>
              <a:t>)+Flowrate(air)) x Inspiratory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9DFF35-337F-4497-B75B-F938B372A3FF}"/>
                  </a:ext>
                </a:extLst>
              </p:cNvPr>
              <p:cNvSpPr txBox="1"/>
              <p:nvPr/>
            </p:nvSpPr>
            <p:spPr>
              <a:xfrm>
                <a:off x="805370" y="4561369"/>
                <a:ext cx="5219378" cy="5558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Target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FIO</m:t>
                      </m:r>
                      <m:r>
                        <m:rPr>
                          <m:nor/>
                        </m:rPr>
                        <a:rPr lang="en-US" baseline="-25000" dirty="0"/>
                        <m:t>2</m:t>
                      </m:r>
                      <m:r>
                        <m:rPr>
                          <m:nor/>
                        </m:rPr>
                        <a:rPr lang="en-US" dirty="0"/>
                        <m:t> 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dirty="0" smtClean="0"/>
                            <m:t>F</m:t>
                          </m:r>
                          <m:r>
                            <m:rPr>
                              <m:nor/>
                            </m:rPr>
                            <a:rPr lang="en-US" dirty="0"/>
                            <m:t>lowrate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O</m:t>
                          </m:r>
                          <m:r>
                            <m:rPr>
                              <m:nor/>
                            </m:rPr>
                            <a:rPr lang="en-US" baseline="-25000" dirty="0"/>
                            <m:t>2</m:t>
                          </m:r>
                          <m:r>
                            <m:rPr>
                              <m:nor/>
                            </m:rPr>
                            <a:rPr lang="en-US" dirty="0"/>
                            <m:t>) </m:t>
                          </m:r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  <m:r>
                            <m:rPr>
                              <m:nor/>
                            </m:rPr>
                            <a:rPr lang="en-US" dirty="0"/>
                            <m:t> 1 + </m:t>
                          </m:r>
                          <m:r>
                            <m:rPr>
                              <m:nor/>
                            </m:rPr>
                            <a:rPr lang="en-US" b="0" i="0" dirty="0" smtClean="0"/>
                            <m:t>F</m:t>
                          </m:r>
                          <m:r>
                            <m:rPr>
                              <m:nor/>
                            </m:rPr>
                            <a:rPr lang="en-US" dirty="0"/>
                            <m:t>lowrate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air</m:t>
                          </m:r>
                          <m:r>
                            <m:rPr>
                              <m:nor/>
                            </m:rPr>
                            <a:rPr lang="en-US" dirty="0"/>
                            <m:t>) </m:t>
                          </m:r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  <m:r>
                            <m:rPr>
                              <m:nor/>
                            </m:rPr>
                            <a:rPr lang="en-US" dirty="0"/>
                            <m:t> 0.21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dirty="0" smtClean="0"/>
                            <m:t>Fl</m:t>
                          </m:r>
                          <m:r>
                            <m:rPr>
                              <m:nor/>
                            </m:rPr>
                            <a:rPr lang="en-US" dirty="0"/>
                            <m:t>owrate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O</m:t>
                          </m:r>
                          <m:r>
                            <m:rPr>
                              <m:nor/>
                            </m:rPr>
                            <a:rPr lang="en-US" baseline="-25000" dirty="0"/>
                            <m:t>2</m:t>
                          </m:r>
                          <m:r>
                            <m:rPr>
                              <m:nor/>
                            </m:rPr>
                            <a:rPr lang="en-US" dirty="0"/>
                            <m:t>) + </m:t>
                          </m:r>
                          <m:r>
                            <m:rPr>
                              <m:nor/>
                            </m:rPr>
                            <a:rPr lang="en-US" b="0" i="0" dirty="0" smtClean="0"/>
                            <m:t>F</m:t>
                          </m:r>
                          <m:r>
                            <m:rPr>
                              <m:nor/>
                            </m:rPr>
                            <a:rPr lang="en-US" dirty="0"/>
                            <m:t>lowrate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air</m:t>
                          </m:r>
                          <m:r>
                            <m:rPr>
                              <m:nor/>
                            </m:rPr>
                            <a:rPr lang="en-US" dirty="0"/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9DFF35-337F-4497-B75B-F938B372A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370" y="4561369"/>
                <a:ext cx="5219378" cy="5558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65AAF2CF-D241-4BB6-ABDF-3CEED89C0FBD}"/>
              </a:ext>
            </a:extLst>
          </p:cNvPr>
          <p:cNvGrpSpPr/>
          <p:nvPr/>
        </p:nvGrpSpPr>
        <p:grpSpPr>
          <a:xfrm>
            <a:off x="7158750" y="4729571"/>
            <a:ext cx="4941393" cy="2020797"/>
            <a:chOff x="7262262" y="4729571"/>
            <a:chExt cx="4941393" cy="20207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A3FC90-E519-482A-8B99-DE4595F4F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9400" y="5188094"/>
              <a:ext cx="1339456" cy="12508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300EFD-A540-484F-A135-0DC75092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3922" y="4952571"/>
              <a:ext cx="670797" cy="6598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AE9710-252B-4FBB-B55C-4BFCB8EE5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3922" y="5813509"/>
              <a:ext cx="670797" cy="65986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D58FAE0-4D9C-428D-A694-043501B564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6855" y="5214469"/>
              <a:ext cx="787067" cy="2290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EF6B74-5A5A-4059-803D-F25FF2012E78}"/>
                </a:ext>
              </a:extLst>
            </p:cNvPr>
            <p:cNvSpPr txBox="1"/>
            <p:nvPr/>
          </p:nvSpPr>
          <p:spPr>
            <a:xfrm>
              <a:off x="8141678" y="4969716"/>
              <a:ext cx="1172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Control Signal 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043323-CFB9-4459-BB18-DBE16125255F}"/>
                </a:ext>
              </a:extLst>
            </p:cNvPr>
            <p:cNvSpPr txBox="1"/>
            <p:nvPr/>
          </p:nvSpPr>
          <p:spPr>
            <a:xfrm>
              <a:off x="8216440" y="6224828"/>
              <a:ext cx="1172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Control Signal 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95E761-0C55-44F5-849B-985D3B462EFE}"/>
                </a:ext>
              </a:extLst>
            </p:cNvPr>
            <p:cNvSpPr txBox="1"/>
            <p:nvPr/>
          </p:nvSpPr>
          <p:spPr>
            <a:xfrm>
              <a:off x="9130759" y="5571829"/>
              <a:ext cx="11321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Isolated Drivers</a:t>
              </a:r>
            </a:p>
          </p:txBody>
        </p:sp>
        <p:pic>
          <p:nvPicPr>
            <p:cNvPr id="23" name="Picture 22" descr="A close up of a device&#10;&#10;Description automatically generated">
              <a:extLst>
                <a:ext uri="{FF2B5EF4-FFF2-40B4-BE49-F238E27FC236}">
                  <a16:creationId xmlns:a16="http://schemas.microsoft.com/office/drawing/2014/main" id="{7DF3C481-202B-4100-9B8D-4640E5F46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4830" y="4729571"/>
              <a:ext cx="566383" cy="843418"/>
            </a:xfrm>
            <a:prstGeom prst="rect">
              <a:avLst/>
            </a:prstGeom>
          </p:spPr>
        </p:pic>
        <p:pic>
          <p:nvPicPr>
            <p:cNvPr id="24" name="Picture 23" descr="A close up of a device&#10;&#10;Description automatically generated">
              <a:extLst>
                <a:ext uri="{FF2B5EF4-FFF2-40B4-BE49-F238E27FC236}">
                  <a16:creationId xmlns:a16="http://schemas.microsoft.com/office/drawing/2014/main" id="{CE1BE6E2-84DC-4265-93ED-3201CA6E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3727" y="5658409"/>
              <a:ext cx="566383" cy="843418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9914680-0A7A-4F02-A3D2-88E692709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9178" y="6156430"/>
              <a:ext cx="672243" cy="175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FD588E9-BB69-46CC-9F9C-C38484749E02}"/>
                </a:ext>
              </a:extLst>
            </p:cNvPr>
            <p:cNvCxnSpPr>
              <a:cxnSpLocks/>
            </p:cNvCxnSpPr>
            <p:nvPr/>
          </p:nvCxnSpPr>
          <p:spPr>
            <a:xfrm>
              <a:off x="8611376" y="6003264"/>
              <a:ext cx="746235" cy="24274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D850B5B-EED0-405B-A776-E87EF6CE7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9177" y="5279222"/>
              <a:ext cx="672243" cy="175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677C52-EB8D-4960-ADE4-320F7FF3BE40}"/>
                </a:ext>
              </a:extLst>
            </p:cNvPr>
            <p:cNvSpPr txBox="1"/>
            <p:nvPr/>
          </p:nvSpPr>
          <p:spPr>
            <a:xfrm>
              <a:off x="11012536" y="5246715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Air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6ACBDE-1728-4B20-A5A8-0EC599B3A6D1}"/>
                </a:ext>
              </a:extLst>
            </p:cNvPr>
            <p:cNvSpPr txBox="1"/>
            <p:nvPr/>
          </p:nvSpPr>
          <p:spPr>
            <a:xfrm>
              <a:off x="11066895" y="6165186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</a:t>
              </a:r>
              <a:r>
                <a:rPr lang="en-US" sz="1200" baseline="-25000" dirty="0"/>
                <a:t>2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BFC2CCB-DFEA-4A3C-9B6A-13635C609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17816" y="5167893"/>
              <a:ext cx="540994" cy="889076"/>
            </a:xfrm>
            <a:prstGeom prst="rect">
              <a:avLst/>
            </a:prstGeom>
          </p:spPr>
        </p:pic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84F029E6-44B9-4C47-A242-33A5FF05B556}"/>
                </a:ext>
              </a:extLst>
            </p:cNvPr>
            <p:cNvCxnSpPr>
              <a:cxnSpLocks/>
              <a:stCxn id="35" idx="2"/>
              <a:endCxn id="9" idx="2"/>
            </p:cNvCxnSpPr>
            <p:nvPr/>
          </p:nvCxnSpPr>
          <p:spPr>
            <a:xfrm rot="5400000">
              <a:off x="9752744" y="4303354"/>
              <a:ext cx="381955" cy="3889185"/>
            </a:xfrm>
            <a:prstGeom prst="bentConnector3">
              <a:avLst>
                <a:gd name="adj1" fmla="val 159850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392A1F-2D8C-4E0D-A217-58C36FBE55DE}"/>
                </a:ext>
              </a:extLst>
            </p:cNvPr>
            <p:cNvSpPr txBox="1"/>
            <p:nvPr/>
          </p:nvSpPr>
          <p:spPr>
            <a:xfrm>
              <a:off x="11466376" y="4737781"/>
              <a:ext cx="737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Oxygen Sensor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EE21D5-1113-467C-9FD3-F84FD1459DD4}"/>
                </a:ext>
              </a:extLst>
            </p:cNvPr>
            <p:cNvSpPr txBox="1"/>
            <p:nvPr/>
          </p:nvSpPr>
          <p:spPr>
            <a:xfrm>
              <a:off x="7262262" y="6473369"/>
              <a:ext cx="791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Feedback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494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E9B4C-7077-420B-8F94-FF4862CF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Ventilator User Interface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6522F7-6179-4550-BE66-CD00487E832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</a:t>
            </a:r>
          </a:p>
          <a:p>
            <a:r>
              <a:rPr lang="en-US" dirty="0"/>
              <a:t>IPAP/EPAP</a:t>
            </a:r>
          </a:p>
          <a:p>
            <a:r>
              <a:rPr lang="en-US" dirty="0"/>
              <a:t>Rate</a:t>
            </a:r>
          </a:p>
          <a:p>
            <a:r>
              <a:rPr lang="en-US" dirty="0"/>
              <a:t>F</a:t>
            </a:r>
            <a:r>
              <a:rPr lang="en-US" baseline="-25000" dirty="0"/>
              <a:t>I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  <a:p>
            <a:r>
              <a:rPr lang="en-US" dirty="0"/>
              <a:t>Tidal volume</a:t>
            </a:r>
          </a:p>
          <a:p>
            <a:endParaRPr lang="en-US" dirty="0"/>
          </a:p>
          <a:p>
            <a:r>
              <a:rPr lang="en-US" dirty="0"/>
              <a:t>Pressure, flow, volume</a:t>
            </a:r>
          </a:p>
          <a:p>
            <a:endParaRPr lang="en-US" dirty="0"/>
          </a:p>
          <a:p>
            <a:r>
              <a:rPr lang="en-US" dirty="0"/>
              <a:t>Alarm messages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D3953-4BF0-4B30-B2F5-2C0DEA96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370" y="1572198"/>
            <a:ext cx="5442728" cy="52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01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90691-217E-4484-A2F5-03FA2582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Ventilator Safety Alarm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A55CB-E594-44C0-A0A9-E26F9D5A72B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199"/>
            <a:ext cx="10871200" cy="502920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Level 1 events include life-threatening situations</a:t>
            </a:r>
          </a:p>
          <a:p>
            <a:pPr lvl="1"/>
            <a:r>
              <a:rPr lang="en-US" dirty="0"/>
              <a:t>Loss of input power or ventilator malfunction (e.g., excessive or no flow of gas to the patient)</a:t>
            </a:r>
          </a:p>
          <a:p>
            <a:pPr lvl="1"/>
            <a:r>
              <a:rPr lang="en-US" dirty="0"/>
              <a:t>Alarms in this category should be mandatory (not subject to operator choice), redundant (multiple sensors and circuits), and non-canceling (alarm continues to be activated, even if event is corrected, and must be reset manually) </a:t>
            </a:r>
          </a:p>
          <a:p>
            <a:pPr lvl="1"/>
            <a:endParaRPr lang="en-US" dirty="0"/>
          </a:p>
          <a:p>
            <a:r>
              <a:rPr lang="en-US" dirty="0"/>
              <a:t>Level 2 events can lead to life-threatening situations if not corrected in a timely fashion </a:t>
            </a:r>
          </a:p>
          <a:p>
            <a:pPr lvl="1"/>
            <a:r>
              <a:rPr lang="en-US" dirty="0"/>
              <a:t>Such things as blender failure, high or low airway pressure, auto-triggering, and partial patient circuit occlusion, and may include suspicious ventilator settings such as an inspiratory-to-expiratory timing (I:E) ratio greater than 1:1</a:t>
            </a:r>
          </a:p>
          <a:p>
            <a:pPr lvl="1"/>
            <a:r>
              <a:rPr lang="en-US" dirty="0"/>
              <a:t>Alarms for level 2 may not be redundant and may be self-canceling (i.e., alarm inactivated if event ceases to occur) </a:t>
            </a:r>
          </a:p>
          <a:p>
            <a:pPr lvl="1"/>
            <a:endParaRPr lang="en-US" dirty="0"/>
          </a:p>
          <a:p>
            <a:r>
              <a:rPr lang="en-US" dirty="0"/>
              <a:t>Level 3 events affect patient– ventilator interface and may influence the level of support </a:t>
            </a:r>
          </a:p>
          <a:p>
            <a:pPr lvl="1"/>
            <a:r>
              <a:rPr lang="en-US" dirty="0"/>
              <a:t>Such events as changes in patient compliance and resistance, changes in patient respiratory drive, and auto-PEEP</a:t>
            </a:r>
          </a:p>
          <a:p>
            <a:pPr lvl="1"/>
            <a:endParaRPr lang="en-US" dirty="0"/>
          </a:p>
          <a:p>
            <a:r>
              <a:rPr lang="en-US" dirty="0"/>
              <a:t>Level 4 events reflect the patient condition alone rather than ventilator function</a:t>
            </a:r>
          </a:p>
          <a:p>
            <a:pPr lvl="1"/>
            <a:r>
              <a:rPr lang="en-US" dirty="0"/>
              <a:t>Usually detected by stand-alone monitors, such as oximeters, cardiac monitors, and blood-gas analyzers</a:t>
            </a:r>
          </a:p>
          <a:p>
            <a:pPr lvl="1"/>
            <a:r>
              <a:rPr lang="en-US" dirty="0"/>
              <a:t>Some ventilators are able to incorporate such readings (e.g., capnography) in their displays and alarm systems</a:t>
            </a:r>
          </a:p>
        </p:txBody>
      </p:sp>
    </p:spTree>
    <p:extLst>
      <p:ext uri="{BB962C8B-B14F-4D97-AF65-F5344CB8AC3E}">
        <p14:creationId xmlns:p14="http://schemas.microsoft.com/office/powerpoint/2010/main" val="3598034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9900-243B-49BF-AC2C-C60C74172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Practical Alarm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5705E-92BC-4852-BD1E-1E57876A8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7" y="1600200"/>
            <a:ext cx="10800085" cy="52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25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3E98-BD3F-4025-87DA-5EBB93FA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 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47B5D-091A-48A5-96B3-9F1F48AF98D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Alarm Setting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Alarm Fatigue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A0E79-3EB1-4914-A056-0180EBAB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13" y="2436232"/>
            <a:ext cx="3280109" cy="1127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85975-02C1-49B9-8A2D-375702A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278" y="1600200"/>
            <a:ext cx="3516736" cy="2898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64DE40-00C6-41B6-A936-7AFC370CF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264" y="4879572"/>
            <a:ext cx="3436814" cy="1552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0B666-CE21-4629-A4AC-9C2D41879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12" y="1558638"/>
            <a:ext cx="2946516" cy="2898373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F2BBC42F-D9A8-4572-AC77-B5A3FA2D6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24" y="4506805"/>
            <a:ext cx="3280108" cy="2317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D3673D-04DE-4D34-9460-54EFEF8050FD}"/>
              </a:ext>
            </a:extLst>
          </p:cNvPr>
          <p:cNvSpPr txBox="1"/>
          <p:nvPr/>
        </p:nvSpPr>
        <p:spPr>
          <a:xfrm>
            <a:off x="624931" y="4498572"/>
            <a:ext cx="4322618" cy="203132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“While device alarms can improve medical care by arming clinicians with valuable information about their patient’s health, most are false or nonactionable, often resulting in a sensory clutter that </a:t>
            </a:r>
            <a:r>
              <a:rPr lang="en-US" i="1" dirty="0">
                <a:solidFill>
                  <a:srgbClr val="FF0000"/>
                </a:solidFill>
              </a:rPr>
              <a:t>overwhelms</a:t>
            </a:r>
            <a:r>
              <a:rPr lang="en-US" i="1" dirty="0"/>
              <a:t> clinicians and caregivers, </a:t>
            </a:r>
            <a:r>
              <a:rPr lang="en-US" i="1" dirty="0">
                <a:solidFill>
                  <a:srgbClr val="FF0000"/>
                </a:solidFill>
              </a:rPr>
              <a:t>desensitizing</a:t>
            </a:r>
            <a:r>
              <a:rPr lang="en-US" i="1" dirty="0"/>
              <a:t> them to the alerts”, AAMI</a:t>
            </a:r>
          </a:p>
        </p:txBody>
      </p:sp>
    </p:spTree>
    <p:extLst>
      <p:ext uri="{BB962C8B-B14F-4D97-AF65-F5344CB8AC3E}">
        <p14:creationId xmlns:p14="http://schemas.microsoft.com/office/powerpoint/2010/main" val="1821084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C5B7-0E4D-4856-BB60-E12F563A9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Issues: Breathing Circuit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641D9-E4AC-4D8B-9AD0-F96E635345C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Weak link in patient–ventilator system is patient breathing circuit</a:t>
            </a:r>
          </a:p>
          <a:p>
            <a:pPr lvl="1"/>
            <a:r>
              <a:rPr lang="en-US" dirty="0"/>
              <a:t>Expensive ventilator with state-of-the-art computer control is connected to patient (priceless) with $2 piece of plastic tubing whose design has not changed appreciably in 20 years</a:t>
            </a:r>
          </a:p>
          <a:p>
            <a:pPr lvl="1"/>
            <a:r>
              <a:rPr lang="en-US" dirty="0"/>
              <a:t>Resistance and compliance of delivery circuit make flow control and volume delivery more difficult</a:t>
            </a:r>
          </a:p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F46A94-57C9-4762-8DC9-CBA90A0CD286}"/>
              </a:ext>
            </a:extLst>
          </p:cNvPr>
          <p:cNvGrpSpPr/>
          <p:nvPr/>
        </p:nvGrpSpPr>
        <p:grpSpPr>
          <a:xfrm>
            <a:off x="3441761" y="3670700"/>
            <a:ext cx="4430392" cy="2640331"/>
            <a:chOff x="7365368" y="3344833"/>
            <a:chExt cx="4009768" cy="22479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B53605-02C4-4188-9E19-00E9FA07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5368" y="3344833"/>
              <a:ext cx="4009768" cy="22479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78ECFE-80F1-4EBF-811B-2A6D1E84BEB6}"/>
                </a:ext>
              </a:extLst>
            </p:cNvPr>
            <p:cNvSpPr txBox="1"/>
            <p:nvPr/>
          </p:nvSpPr>
          <p:spPr>
            <a:xfrm>
              <a:off x="8704542" y="3848100"/>
              <a:ext cx="855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Patient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92FE16-37E6-40D1-AC12-EDCC6DDDF353}"/>
                </a:ext>
              </a:extLst>
            </p:cNvPr>
            <p:cNvSpPr txBox="1"/>
            <p:nvPr/>
          </p:nvSpPr>
          <p:spPr>
            <a:xfrm>
              <a:off x="10170353" y="4560688"/>
              <a:ext cx="855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Patient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E6BE3B-9E03-480A-B164-BA59575AEC0A}"/>
                </a:ext>
              </a:extLst>
            </p:cNvPr>
            <p:cNvSpPr txBox="1"/>
            <p:nvPr/>
          </p:nvSpPr>
          <p:spPr>
            <a:xfrm>
              <a:off x="9031779" y="4560688"/>
              <a:ext cx="11751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Breathing Circuit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994C44-BC56-407F-9CCE-90D7BB79AA32}"/>
                </a:ext>
              </a:extLst>
            </p:cNvPr>
            <p:cNvSpPr txBox="1"/>
            <p:nvPr/>
          </p:nvSpPr>
          <p:spPr>
            <a:xfrm>
              <a:off x="7662950" y="3848100"/>
              <a:ext cx="11751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Breathing Circuit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C86F88-B4BE-48CB-AF9E-942623F33D84}"/>
              </a:ext>
            </a:extLst>
          </p:cNvPr>
          <p:cNvSpPr txBox="1"/>
          <p:nvPr/>
        </p:nvSpPr>
        <p:spPr>
          <a:xfrm>
            <a:off x="8849710" y="4261826"/>
            <a:ext cx="2696667" cy="1384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Mechanics	Electricity</a:t>
            </a:r>
          </a:p>
          <a:p>
            <a:r>
              <a:rPr lang="en-US" sz="1400" dirty="0"/>
              <a:t>Pressure      </a:t>
            </a:r>
            <a:r>
              <a:rPr lang="en-US" sz="1400" dirty="0">
                <a:sym typeface="Wingdings" panose="05000000000000000000" pitchFamily="2" charset="2"/>
              </a:rPr>
              <a:t></a:t>
            </a:r>
            <a:r>
              <a:rPr lang="en-US" sz="1400" dirty="0"/>
              <a:t>  Voltage  </a:t>
            </a:r>
          </a:p>
          <a:p>
            <a:r>
              <a:rPr lang="en-US" sz="1400" dirty="0"/>
              <a:t>Flow</a:t>
            </a:r>
            <a:r>
              <a:rPr lang="en-US" sz="1400" dirty="0">
                <a:sym typeface="Wingdings" panose="05000000000000000000" pitchFamily="2" charset="2"/>
              </a:rPr>
              <a:t>            </a:t>
            </a:r>
            <a:r>
              <a:rPr lang="en-US" sz="1400" dirty="0"/>
              <a:t> Current</a:t>
            </a:r>
          </a:p>
          <a:p>
            <a:r>
              <a:rPr lang="en-US" sz="1400" dirty="0"/>
              <a:t>Volume</a:t>
            </a:r>
            <a:r>
              <a:rPr lang="en-US" sz="1400" dirty="0">
                <a:sym typeface="Wingdings" panose="05000000000000000000" pitchFamily="2" charset="2"/>
              </a:rPr>
              <a:t>       </a:t>
            </a:r>
            <a:r>
              <a:rPr lang="en-US" sz="1400" dirty="0"/>
              <a:t>  Charge</a:t>
            </a:r>
          </a:p>
          <a:p>
            <a:r>
              <a:rPr lang="en-US" sz="1400" dirty="0"/>
              <a:t>Resistance   </a:t>
            </a:r>
            <a:r>
              <a:rPr lang="en-US" sz="1400" dirty="0">
                <a:sym typeface="Wingdings" panose="05000000000000000000" pitchFamily="2" charset="2"/>
              </a:rPr>
              <a:t></a:t>
            </a:r>
            <a:r>
              <a:rPr lang="en-US" sz="1400" dirty="0"/>
              <a:t>  Resistance  Compliance </a:t>
            </a:r>
            <a:r>
              <a:rPr lang="en-US" sz="1400" dirty="0">
                <a:sym typeface="Wingdings" panose="05000000000000000000" pitchFamily="2" charset="2"/>
              </a:rPr>
              <a:t>  </a:t>
            </a:r>
            <a:r>
              <a:rPr lang="en-US" sz="1400" dirty="0"/>
              <a:t>Capacitance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17880B-9A3F-4D46-A987-057585A02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" y="3882289"/>
            <a:ext cx="2335631" cy="23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76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230B-0E0E-4B8F-8C58-DAD673FA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Advanced Issues: Leakage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49250-F349-4E58-BEAB-66BDEBA23BB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Leaks are inherent to patient interfaces and circuits in NIV</a:t>
            </a:r>
          </a:p>
          <a:p>
            <a:pPr lvl="1"/>
            <a:r>
              <a:rPr lang="en-US" dirty="0"/>
              <a:t>Monitoring and compensating for leaks associated with NIV is critical for maintaining the appropriate trigger and cycle levels for the ventilator</a:t>
            </a:r>
          </a:p>
          <a:p>
            <a:pPr lvl="1"/>
            <a:r>
              <a:rPr lang="en-US" dirty="0"/>
              <a:t>This is critical to assessing mask seal efficacy and preventing overtightening of the mask that may result in pressure sores</a:t>
            </a:r>
          </a:p>
          <a:p>
            <a:r>
              <a:rPr lang="en-US" dirty="0"/>
              <a:t>Uncompensated leaks generate auto-triggering, prolonged cycling, ineffective inspiratory efforts, and poor pressurization capacity of ventilator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28E6C-E7B2-4984-B287-33B8CEF18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675" y="4267200"/>
            <a:ext cx="29813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116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BE16-C6E2-4115-BCF6-E0AA7BFC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E01BF-92D8-4624-843D-9E66D748FF6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J.M. Cairo, </a:t>
            </a:r>
            <a:r>
              <a:rPr lang="en-US" sz="2000" dirty="0" err="1"/>
              <a:t>Pilbeam's</a:t>
            </a:r>
            <a:r>
              <a:rPr lang="en-US" sz="2000" dirty="0"/>
              <a:t> Mechanical Ventilation: Physiological and Clinical Applications, 5th Ed., Elsevier, 2012.</a:t>
            </a:r>
          </a:p>
          <a:p>
            <a:r>
              <a:rPr lang="en-US" sz="2000" dirty="0"/>
              <a:t>Martin J. Tobin, Principles And Practice of Mechanical Ventilation, 3rd Ed., McGraw Hill Medical, 2012.</a:t>
            </a:r>
          </a:p>
          <a:p>
            <a:endParaRPr lang="en-US" sz="200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41C8EAC-7602-47B8-862C-E1F4F7A56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58" y="3071312"/>
            <a:ext cx="2937045" cy="379685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9C4619C-52CA-49DD-8F1F-A72B78CE3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00" y="3071313"/>
            <a:ext cx="2829139" cy="37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2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CE0E-50EA-477B-9096-0BBA5878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Equations of Motion: Electrical Analogy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C6BAAA-2034-4360-AAE2-F881F62CA76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49936" y="1875048"/>
            <a:ext cx="6468121" cy="4351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CF33A7-6C85-493B-A641-9D364D41D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556" y="1686882"/>
            <a:ext cx="1745673" cy="162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5F161-B834-4C3A-BA52-C1F32CFA5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228" y="1657334"/>
            <a:ext cx="1745674" cy="1638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A3D667-DF31-406E-8C5E-FF7B26413EED}"/>
              </a:ext>
            </a:extLst>
          </p:cNvPr>
          <p:cNvSpPr txBox="1"/>
          <p:nvPr/>
        </p:nvSpPr>
        <p:spPr>
          <a:xfrm>
            <a:off x="7964947" y="3807847"/>
            <a:ext cx="2387170" cy="160043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Mechanics	Electricity</a:t>
            </a:r>
          </a:p>
          <a:p>
            <a:r>
              <a:rPr lang="en-US" sz="1400" dirty="0"/>
              <a:t>Pressure      </a:t>
            </a:r>
            <a:r>
              <a:rPr lang="en-US" sz="1400" dirty="0">
                <a:sym typeface="Wingdings" panose="05000000000000000000" pitchFamily="2" charset="2"/>
              </a:rPr>
              <a:t></a:t>
            </a:r>
            <a:r>
              <a:rPr lang="en-US" sz="1400" dirty="0"/>
              <a:t>  Voltage  </a:t>
            </a:r>
          </a:p>
          <a:p>
            <a:r>
              <a:rPr lang="en-US" sz="1400" dirty="0"/>
              <a:t>Flow</a:t>
            </a:r>
            <a:r>
              <a:rPr lang="en-US" sz="1400" dirty="0">
                <a:sym typeface="Wingdings" panose="05000000000000000000" pitchFamily="2" charset="2"/>
              </a:rPr>
              <a:t>            </a:t>
            </a:r>
            <a:r>
              <a:rPr lang="en-US" sz="1400" dirty="0"/>
              <a:t> Current</a:t>
            </a:r>
          </a:p>
          <a:p>
            <a:r>
              <a:rPr lang="en-US" sz="1400" dirty="0"/>
              <a:t>Volume</a:t>
            </a:r>
            <a:r>
              <a:rPr lang="en-US" sz="1400" dirty="0">
                <a:sym typeface="Wingdings" panose="05000000000000000000" pitchFamily="2" charset="2"/>
              </a:rPr>
              <a:t>       </a:t>
            </a:r>
            <a:r>
              <a:rPr lang="en-US" sz="1400" dirty="0"/>
              <a:t>  Charge</a:t>
            </a:r>
          </a:p>
          <a:p>
            <a:r>
              <a:rPr lang="en-US" sz="1400" dirty="0"/>
              <a:t>Resistance   </a:t>
            </a:r>
            <a:r>
              <a:rPr lang="en-US" sz="1400" dirty="0">
                <a:sym typeface="Wingdings" panose="05000000000000000000" pitchFamily="2" charset="2"/>
              </a:rPr>
              <a:t></a:t>
            </a:r>
            <a:r>
              <a:rPr lang="en-US" sz="1400" dirty="0"/>
              <a:t>  Resistance  Compliance </a:t>
            </a:r>
            <a:r>
              <a:rPr lang="en-US" sz="1400" dirty="0">
                <a:sym typeface="Wingdings" panose="05000000000000000000" pitchFamily="2" charset="2"/>
              </a:rPr>
              <a:t>  </a:t>
            </a:r>
            <a:r>
              <a:rPr lang="en-US" sz="1400" dirty="0"/>
              <a:t>Capacitance</a:t>
            </a:r>
          </a:p>
          <a:p>
            <a:r>
              <a:rPr lang="en-US" sz="1400" dirty="0"/>
              <a:t>Valve          </a:t>
            </a:r>
            <a:r>
              <a:rPr lang="en-US" sz="1400" dirty="0">
                <a:sym typeface="Wingdings" panose="05000000000000000000" pitchFamily="2" charset="2"/>
              </a:rPr>
              <a:t>  </a:t>
            </a:r>
            <a:r>
              <a:rPr lang="en-US" sz="1400" dirty="0"/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267626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Autofit/>
          </a:bodyPr>
          <a:lstStyle/>
          <a:p>
            <a:r>
              <a:rPr lang="en-US" dirty="0"/>
              <a:t>Practical Effects of Compliance and Resistance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7073D7-D9D4-4C23-A882-AC61D54BCC37}"/>
              </a:ext>
            </a:extLst>
          </p:cNvPr>
          <p:cNvGrpSpPr/>
          <p:nvPr/>
        </p:nvGrpSpPr>
        <p:grpSpPr>
          <a:xfrm>
            <a:off x="2224486" y="1598792"/>
            <a:ext cx="8252320" cy="4070491"/>
            <a:chOff x="733738" y="2770883"/>
            <a:chExt cx="8252320" cy="40704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49B45C-9CD5-4850-BFB8-F323B60CC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738" y="2770883"/>
              <a:ext cx="3217578" cy="407049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F5B981-F0C1-4B93-AF43-3EEAA448B51A}"/>
                </a:ext>
              </a:extLst>
            </p:cNvPr>
            <p:cNvSpPr txBox="1"/>
            <p:nvPr/>
          </p:nvSpPr>
          <p:spPr>
            <a:xfrm>
              <a:off x="3951316" y="3162993"/>
              <a:ext cx="503474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A: Filling of normal lung unit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B: Low-compliance unit: fills quickly but with less air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C: Increased resistance: fills slowly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4F3FBB-F4B6-4888-959B-9066AFF3876C}"/>
              </a:ext>
            </a:extLst>
          </p:cNvPr>
          <p:cNvGrpSpPr/>
          <p:nvPr/>
        </p:nvGrpSpPr>
        <p:grpSpPr>
          <a:xfrm>
            <a:off x="4539794" y="5481321"/>
            <a:ext cx="5937013" cy="1286150"/>
            <a:chOff x="346640" y="5473781"/>
            <a:chExt cx="5937013" cy="1286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B8E1CC-ECCE-4369-9F04-B6D1CDDCD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640" y="5473781"/>
              <a:ext cx="5937013" cy="12861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1CA0CF-08E6-4B98-AF83-CCB6610F2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5146" y="5868761"/>
              <a:ext cx="725364" cy="7192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E3A2A0-454D-431F-85D9-5C5A153B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4439" y="6077956"/>
              <a:ext cx="520484" cy="5100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322A89-75C1-4E03-B443-4B2C0BC92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8625" y="5834999"/>
              <a:ext cx="115814" cy="8289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466633-79BD-4821-877E-38CF0B12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9430" y="5862973"/>
              <a:ext cx="91432" cy="68879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C108435-528F-4445-8BAB-BB3270313483}"/>
              </a:ext>
            </a:extLst>
          </p:cNvPr>
          <p:cNvSpPr txBox="1"/>
          <p:nvPr/>
        </p:nvSpPr>
        <p:spPr>
          <a:xfrm>
            <a:off x="7534101" y="5228705"/>
            <a:ext cx="104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Inspiration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2304FC-DA7D-4DD5-B12A-AAE4FACE2597}"/>
              </a:ext>
            </a:extLst>
          </p:cNvPr>
          <p:cNvSpPr txBox="1"/>
          <p:nvPr/>
        </p:nvSpPr>
        <p:spPr>
          <a:xfrm>
            <a:off x="9173486" y="5228705"/>
            <a:ext cx="104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Expiration</a:t>
            </a:r>
          </a:p>
        </p:txBody>
      </p:sp>
    </p:spTree>
    <p:extLst>
      <p:ext uri="{BB962C8B-B14F-4D97-AF65-F5344CB8AC3E}">
        <p14:creationId xmlns:p14="http://schemas.microsoft.com/office/powerpoint/2010/main" val="198722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Block Diagram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371" y="1554822"/>
            <a:ext cx="3759003" cy="5258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105" y="1589521"/>
            <a:ext cx="2764673" cy="51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6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35B47-C7F7-490C-847A-2FB859F1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FD25-8313-48A5-AB1C-24C74B99006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Medical gases supply</a:t>
            </a:r>
          </a:p>
          <a:p>
            <a:r>
              <a:rPr lang="en-US" dirty="0"/>
              <a:t>Oxygen cylinder</a:t>
            </a:r>
          </a:p>
          <a:p>
            <a:r>
              <a:rPr lang="en-US" dirty="0"/>
              <a:t>Oxygen concentrator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DA514-3E08-43A3-A765-9540335F8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824" y="5032798"/>
            <a:ext cx="6557176" cy="1825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7A6F2-44D8-4FD8-8AFD-5E723A81E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45" y="1507654"/>
            <a:ext cx="4222866" cy="2636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42115-B613-43F3-B99C-2A3CAAA17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190" y="3719944"/>
            <a:ext cx="2498233" cy="3088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783AB-3630-41AF-9771-F4ECE7F50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881" y="3848101"/>
            <a:ext cx="3071294" cy="9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0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evice, meter&#10;&#10;Description automatically generated">
            <a:extLst>
              <a:ext uri="{FF2B5EF4-FFF2-40B4-BE49-F238E27FC236}">
                <a16:creationId xmlns:a16="http://schemas.microsoft.com/office/drawing/2014/main" id="{C6856BA4-5158-4216-86D5-F0D6B15E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38" y="3909081"/>
            <a:ext cx="2724260" cy="2923026"/>
          </a:xfrm>
          <a:prstGeom prst="rect">
            <a:avLst/>
          </a:prstGeom>
        </p:spPr>
      </p:pic>
      <p:pic>
        <p:nvPicPr>
          <p:cNvPr id="8" name="Picture 7" descr="A picture containing clock, man, street&#10;&#10;Description automatically generated">
            <a:extLst>
              <a:ext uri="{FF2B5EF4-FFF2-40B4-BE49-F238E27FC236}">
                <a16:creationId xmlns:a16="http://schemas.microsoft.com/office/drawing/2014/main" id="{6CB37B32-2197-4671-A55D-AC145A6D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28" y="4117960"/>
            <a:ext cx="2636701" cy="2636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Air/Oxygen Blender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Gas mixer allow the user to vary oxygen concentration of inspiratory gas or fractional inspiratory oxygen (FIO2) between 21% and 100% by volume</a:t>
            </a:r>
          </a:p>
          <a:p>
            <a:pPr lvl="1"/>
            <a:r>
              <a:rPr lang="en-US" dirty="0"/>
              <a:t>Mechanical gas mixers  </a:t>
            </a:r>
          </a:p>
          <a:p>
            <a:pPr lvl="1"/>
            <a:r>
              <a:rPr lang="en-US" dirty="0"/>
              <a:t>Electronically-controlled gas mixer integrated in ventilator </a:t>
            </a:r>
          </a:p>
          <a:p>
            <a:r>
              <a:rPr lang="en-US" dirty="0"/>
              <a:t>Gas mixers are usually responsible for ensuring that breathing gas to be supplied is prepared and delivered in required quantity and rate </a:t>
            </a:r>
          </a:p>
        </p:txBody>
      </p:sp>
    </p:spTree>
    <p:extLst>
      <p:ext uri="{BB962C8B-B14F-4D97-AF65-F5344CB8AC3E}">
        <p14:creationId xmlns:p14="http://schemas.microsoft.com/office/powerpoint/2010/main" val="127276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4969</TotalTime>
  <Words>2038</Words>
  <Application>Microsoft Office PowerPoint</Application>
  <PresentationFormat>Widescreen</PresentationFormat>
  <Paragraphs>298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Cambria Math</vt:lpstr>
      <vt:lpstr>Tw Cen MT</vt:lpstr>
      <vt:lpstr>Wingdings</vt:lpstr>
      <vt:lpstr>Wingdings 2</vt:lpstr>
      <vt:lpstr>Median</vt:lpstr>
      <vt:lpstr>Mechanical Ventilator</vt:lpstr>
      <vt:lpstr>Mechanical Ventilator</vt:lpstr>
      <vt:lpstr>Spontaneous Breathing Cycle</vt:lpstr>
      <vt:lpstr>Gas Exchange: Diffusion</vt:lpstr>
      <vt:lpstr>Equations of Motion: Electrical Analogy</vt:lpstr>
      <vt:lpstr>Practical Effects of Compliance and Resistance</vt:lpstr>
      <vt:lpstr>Functional Block Diagram </vt:lpstr>
      <vt:lpstr>Oxygen Sources</vt:lpstr>
      <vt:lpstr>Air/Oxygen Blender</vt:lpstr>
      <vt:lpstr>Pressure/Flow Generator</vt:lpstr>
      <vt:lpstr>Breathing System</vt:lpstr>
      <vt:lpstr>Gas Humidifier</vt:lpstr>
      <vt:lpstr>Gas Humidifier</vt:lpstr>
      <vt:lpstr>Expiratory (Exhalation) Valve</vt:lpstr>
      <vt:lpstr>Patient Interface</vt:lpstr>
      <vt:lpstr>Infection Control: HEPA Filtration</vt:lpstr>
      <vt:lpstr>Trigger, Limit, Cycle, and Baseline Variables</vt:lpstr>
      <vt:lpstr>Modes of Mechanical Ventilator</vt:lpstr>
      <vt:lpstr>Modes of Mechanical Ventilator</vt:lpstr>
      <vt:lpstr>Beginning of Inspiration: Trigger Variable</vt:lpstr>
      <vt:lpstr>During Inspiration: Control and Limit Variables</vt:lpstr>
      <vt:lpstr>Termination of Inspiration: Cycle Variable</vt:lpstr>
      <vt:lpstr>Targeting Scheme</vt:lpstr>
      <vt:lpstr>Example Ventilator Modes</vt:lpstr>
      <vt:lpstr>CPAP, PEEP and BiPAP</vt:lpstr>
      <vt:lpstr>Mechanical Ventilator Functional Diagram</vt:lpstr>
      <vt:lpstr>Pressure Sensor</vt:lpstr>
      <vt:lpstr>Flow Sensor: Pneumotachograph</vt:lpstr>
      <vt:lpstr>Flow Sensor: Variable Orifice Flowmeter</vt:lpstr>
      <vt:lpstr>Flow Sensor: Hot-Wire Anemometer </vt:lpstr>
      <vt:lpstr>Flow Rate Sensor: Vane Anemometer</vt:lpstr>
      <vt:lpstr>Oxygen Sensor: Fuel Cell or Galvanic Cell</vt:lpstr>
      <vt:lpstr>Oxygen Sensor: Paramegnetic </vt:lpstr>
      <vt:lpstr>CO2 Gas Sensor (Capnography)</vt:lpstr>
      <vt:lpstr>Proportional Solenoid Valves</vt:lpstr>
      <vt:lpstr>Solenoid Pinch Valves</vt:lpstr>
      <vt:lpstr>Check Valves</vt:lpstr>
      <vt:lpstr>Adjustable Pressure Limiting (APL) Valve</vt:lpstr>
      <vt:lpstr>Pressure Reduction Valve</vt:lpstr>
      <vt:lpstr>Air Blower</vt:lpstr>
      <vt:lpstr>Electronic Gas Blender</vt:lpstr>
      <vt:lpstr>Typical Ventilator User Interface</vt:lpstr>
      <vt:lpstr>Ventilator Safety Alarm System </vt:lpstr>
      <vt:lpstr>Example Practical Alarm System</vt:lpstr>
      <vt:lpstr>Alarm User Interface</vt:lpstr>
      <vt:lpstr>Advanced Issues: Breathing Circuit Model</vt:lpstr>
      <vt:lpstr>Advanced Issues: Leakage Compensation</vt:lpstr>
      <vt:lpstr>Recommended Readings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Ventilator Basics and Equipment</dc:title>
  <dc:creator>Yasser</dc:creator>
  <cp:lastModifiedBy>YASSER MOSTAFA ABRAHEM KADAH</cp:lastModifiedBy>
  <cp:revision>456</cp:revision>
  <dcterms:created xsi:type="dcterms:W3CDTF">2006-08-16T00:00:00Z</dcterms:created>
  <dcterms:modified xsi:type="dcterms:W3CDTF">2021-09-24T17:15:05Z</dcterms:modified>
</cp:coreProperties>
</file>