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534" r:id="rId3"/>
    <p:sldId id="540" r:id="rId4"/>
    <p:sldId id="537" r:id="rId5"/>
    <p:sldId id="318" r:id="rId6"/>
    <p:sldId id="320" r:id="rId7"/>
    <p:sldId id="321" r:id="rId8"/>
    <p:sldId id="324" r:id="rId9"/>
    <p:sldId id="323" r:id="rId10"/>
    <p:sldId id="325" r:id="rId11"/>
    <p:sldId id="326" r:id="rId12"/>
    <p:sldId id="327" r:id="rId13"/>
    <p:sldId id="329" r:id="rId14"/>
    <p:sldId id="330" r:id="rId15"/>
    <p:sldId id="332" r:id="rId16"/>
    <p:sldId id="331" r:id="rId17"/>
    <p:sldId id="319" r:id="rId18"/>
    <p:sldId id="334" r:id="rId19"/>
    <p:sldId id="335" r:id="rId20"/>
    <p:sldId id="336" r:id="rId21"/>
    <p:sldId id="337" r:id="rId22"/>
    <p:sldId id="338" r:id="rId23"/>
    <p:sldId id="339" r:id="rId24"/>
    <p:sldId id="340" r:id="rId25"/>
    <p:sldId id="342" r:id="rId26"/>
    <p:sldId id="343" r:id="rId27"/>
    <p:sldId id="346" r:id="rId28"/>
    <p:sldId id="348" r:id="rId29"/>
    <p:sldId id="349" r:id="rId30"/>
    <p:sldId id="350" r:id="rId31"/>
    <p:sldId id="352" r:id="rId32"/>
    <p:sldId id="353" r:id="rId33"/>
    <p:sldId id="354" r:id="rId34"/>
    <p:sldId id="351" r:id="rId35"/>
    <p:sldId id="358" r:id="rId36"/>
    <p:sldId id="362" r:id="rId37"/>
    <p:sldId id="364" r:id="rId38"/>
    <p:sldId id="366" r:id="rId39"/>
    <p:sldId id="369" r:id="rId40"/>
    <p:sldId id="370" r:id="rId41"/>
    <p:sldId id="372" r:id="rId42"/>
    <p:sldId id="373" r:id="rId43"/>
    <p:sldId id="371" r:id="rId44"/>
    <p:sldId id="374" r:id="rId45"/>
    <p:sldId id="382" r:id="rId46"/>
    <p:sldId id="377" r:id="rId47"/>
    <p:sldId id="378" r:id="rId48"/>
    <p:sldId id="379" r:id="rId49"/>
    <p:sldId id="383" r:id="rId50"/>
    <p:sldId id="384" r:id="rId51"/>
    <p:sldId id="387" r:id="rId52"/>
    <p:sldId id="388" r:id="rId53"/>
    <p:sldId id="389" r:id="rId54"/>
    <p:sldId id="390" r:id="rId55"/>
    <p:sldId id="391" r:id="rId56"/>
    <p:sldId id="392" r:id="rId57"/>
    <p:sldId id="393" r:id="rId58"/>
    <p:sldId id="395" r:id="rId59"/>
    <p:sldId id="396" r:id="rId60"/>
    <p:sldId id="397" r:id="rId61"/>
    <p:sldId id="398" r:id="rId62"/>
    <p:sldId id="400" r:id="rId63"/>
    <p:sldId id="401" r:id="rId64"/>
    <p:sldId id="402" r:id="rId65"/>
    <p:sldId id="547" r:id="rId66"/>
    <p:sldId id="551" r:id="rId67"/>
    <p:sldId id="552" r:id="rId68"/>
    <p:sldId id="553" r:id="rId69"/>
    <p:sldId id="316" r:id="rId70"/>
    <p:sldId id="403"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558" autoAdjust="0"/>
    <p:restoredTop sz="94660"/>
  </p:normalViewPr>
  <p:slideViewPr>
    <p:cSldViewPr snapToGrid="0">
      <p:cViewPr varScale="1">
        <p:scale>
          <a:sx n="115" d="100"/>
          <a:sy n="115" d="100"/>
        </p:scale>
        <p:origin x="744" y="108"/>
      </p:cViewPr>
      <p:guideLst>
        <p:guide orient="horz" pos="2160"/>
        <p:guide pos="3840"/>
      </p:guideLst>
    </p:cSldViewPr>
  </p:slideViewPr>
  <p:notesTextViewPr>
    <p:cViewPr>
      <p:scale>
        <a:sx n="100" d="100"/>
        <a:sy n="100" d="100"/>
      </p:scale>
      <p:origin x="0" y="0"/>
    </p:cViewPr>
  </p:notesTextViewPr>
  <p:sorterViewPr>
    <p:cViewPr>
      <p:scale>
        <a:sx n="66" d="100"/>
        <a:sy n="66" d="100"/>
      </p:scale>
      <p:origin x="0" y="-936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slide" Target="slides/slide7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Title 7"/>
          <p:cNvSpPr>
            <a:spLocks noGrp="1"/>
          </p:cNvSpPr>
          <p:nvPr>
            <p:ph type="ctrTitle"/>
          </p:nvPr>
        </p:nvSpPr>
        <p:spPr>
          <a:xfrm>
            <a:off x="3149600" y="4038600"/>
            <a:ext cx="8636000" cy="1828800"/>
          </a:xfrm>
        </p:spPr>
        <p:txBody>
          <a:bodyPr anchor="b"/>
          <a:lstStyle>
            <a:lvl1pPr>
              <a:defRPr cap="all" baseline="0">
                <a:solidFill>
                  <a:schemeClr val="accent1">
                    <a:lumMod val="50000"/>
                  </a:schemeClr>
                </a:solidFill>
              </a:defRPr>
            </a:lvl1pPr>
          </a:lstStyle>
          <a:p>
            <a:r>
              <a:rPr kumimoji="0" lang="en-US" dirty="0"/>
              <a:t>Click to edit Master title style</a:t>
            </a:r>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1D8BD707-D9CF-40AE-B4C6-C98DA3205C09}" type="datetimeFigureOut">
              <a:rPr lang="en-US" smtClean="0"/>
              <a:pPr/>
              <a:t>9/20/2021</a:t>
            </a:fld>
            <a:endParaRPr lang="en-US" dirty="0"/>
          </a:p>
        </p:txBody>
      </p:sp>
      <p:sp>
        <p:nvSpPr>
          <p:cNvPr id="17" name="Footer Placeholder 16"/>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1"/>
            <a:ext cx="27432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609600"/>
            <a:ext cx="74168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8737600" y="6248403"/>
            <a:ext cx="2946400" cy="365125"/>
          </a:xfrm>
        </p:spPr>
        <p:txBody>
          <a:bodyPr/>
          <a:lstStyle/>
          <a:p>
            <a:fld id="{1D8BD707-D9CF-40AE-B4C6-C98DA3205C09}" type="datetimeFigureOut">
              <a:rPr lang="en-US" smtClean="0"/>
              <a:pPr/>
              <a:t>9/20/2021</a:t>
            </a:fld>
            <a:endParaRPr lang="en-US"/>
          </a:p>
        </p:txBody>
      </p:sp>
      <p:sp>
        <p:nvSpPr>
          <p:cNvPr id="5" name="Footer Placeholder 4"/>
          <p:cNvSpPr>
            <a:spLocks noGrp="1"/>
          </p:cNvSpPr>
          <p:nvPr>
            <p:ph type="ftr" sz="quarter" idx="11"/>
          </p:nvPr>
        </p:nvSpPr>
        <p:spPr>
          <a:xfrm>
            <a:off x="609602" y="6248208"/>
            <a:ext cx="7431311" cy="365125"/>
          </a:xfrm>
        </p:spPr>
        <p:txBody>
          <a:bodyPr/>
          <a:lstStyle/>
          <a:p>
            <a:endParaRPr lang="en-US"/>
          </a:p>
        </p:txBody>
      </p:sp>
      <p:sp>
        <p:nvSpPr>
          <p:cNvPr id="7" name="Rectangle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8"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9"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6" name="Slide Number Placeholder 5"/>
          <p:cNvSpPr>
            <a:spLocks noGrp="1"/>
          </p:cNvSpPr>
          <p:nvPr>
            <p:ph type="sldNum" sz="quarter" idx="12"/>
          </p:nvPr>
        </p:nvSpPr>
        <p:spPr>
          <a:xfrm rot="5400000">
            <a:off x="8075084" y="103716"/>
            <a:ext cx="533400" cy="325968"/>
          </a:xfrm>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lvl1pPr>
              <a:defRPr>
                <a:solidFill>
                  <a:schemeClr val="accent1">
                    <a:lumMod val="50000"/>
                  </a:schemeClr>
                </a:solidFill>
              </a:defRPr>
            </a:lvl1pPr>
          </a:lstStyle>
          <a:p>
            <a:r>
              <a:rPr kumimoji="0" lang="en-US" dirty="0"/>
              <a:t>Click to edit Master 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816864" y="1600200"/>
            <a:ext cx="10871200" cy="4495800"/>
          </a:xfrm>
        </p:spPr>
        <p:txBody>
          <a:bodyPr/>
          <a:lstStyle>
            <a:lvl1pPr>
              <a:defRPr sz="2400">
                <a:solidFill>
                  <a:schemeClr val="bg2">
                    <a:lumMod val="10000"/>
                  </a:schemeClr>
                </a:solidFill>
              </a:defRPr>
            </a:lvl1pPr>
            <a:lvl2pPr>
              <a:defRPr sz="2000">
                <a:solidFill>
                  <a:schemeClr val="accent2">
                    <a:lumMod val="75000"/>
                  </a:schemeClr>
                </a:solidFill>
              </a:defRPr>
            </a:lvl2pPr>
            <a:lvl3pPr>
              <a:defRPr sz="1800">
                <a:solidFill>
                  <a:schemeClr val="accent1"/>
                </a:solidFill>
              </a:defRPr>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1D8BD707-D9CF-40AE-B4C6-C98DA3205C09}" type="datetimeFigureOut">
              <a:rPr lang="en-US" smtClean="0"/>
              <a:pPr/>
              <a:t>9/20/2021</a:t>
            </a:fld>
            <a:endParaRPr lang="en-US"/>
          </a:p>
        </p:txBody>
      </p:sp>
      <p:sp>
        <p:nvSpPr>
          <p:cNvPr id="13" name="Slide Number Placeholder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B6F15528-21DE-4FAA-801E-634DDDAF4B2B}"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812800"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459868"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1D8BD707-D9CF-40AE-B4C6-C98DA3205C09}" type="datetimeFigureOut">
              <a:rPr lang="en-US" smtClean="0"/>
              <a:pPr/>
              <a:t>9/20/2021</a:t>
            </a:fld>
            <a:endParaRPr lang="en-US"/>
          </a:p>
        </p:txBody>
      </p:sp>
      <p:sp>
        <p:nvSpPr>
          <p:cNvPr id="10" name="Slide Number Placeholder 9"/>
          <p:cNvSpPr>
            <a:spLocks noGrp="1"/>
          </p:cNvSpPr>
          <p:nvPr>
            <p:ph type="sldNum" sz="quarter" idx="16"/>
          </p:nvPr>
        </p:nvSpPr>
        <p:spPr/>
        <p:txBody>
          <a:bodyPr rtlCol="0"/>
          <a:lstStyle/>
          <a:p>
            <a:fld id="{B6F15528-21DE-4FAA-801E-634DDDAF4B2B}"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1D8BD707-D9CF-40AE-B4C6-C98DA3205C09}" type="datetimeFigureOut">
              <a:rPr lang="en-US" smtClean="0"/>
              <a:pPr/>
              <a:t>9/20/2021</a:t>
            </a:fld>
            <a:endParaRPr lang="en-US"/>
          </a:p>
        </p:txBody>
      </p:sp>
      <p:sp>
        <p:nvSpPr>
          <p:cNvPr id="12" name="Slide Number Placeholder 11"/>
          <p:cNvSpPr>
            <a:spLocks noGrp="1"/>
          </p:cNvSpPr>
          <p:nvPr>
            <p:ph type="sldNum" sz="quarter" idx="16"/>
          </p:nvPr>
        </p:nvSpPr>
        <p:spPr/>
        <p:txBody>
          <a:bodyPr rtlCol="0"/>
          <a:lstStyle/>
          <a:p>
            <a:fld id="{B6F15528-21DE-4FAA-801E-634DDDAF4B2B}"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1D8BD707-D9CF-40AE-B4C6-C98DA3205C09}" type="datetimeFigureOut">
              <a:rPr lang="en-US" smtClean="0"/>
              <a:pPr/>
              <a:t>9/20/2021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3149600" y="1752600"/>
            <a:ext cx="85344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Date Placeholder 11"/>
          <p:cNvSpPr>
            <a:spLocks noGrp="1"/>
          </p:cNvSpPr>
          <p:nvPr>
            <p:ph type="dt" sz="half" idx="10"/>
          </p:nvPr>
        </p:nvSpPr>
        <p:spPr>
          <a:xfrm>
            <a:off x="8331200" y="6248401"/>
            <a:ext cx="3556000" cy="365125"/>
          </a:xfrm>
        </p:spPr>
        <p:txBody>
          <a:bodyPr rtlCol="0"/>
          <a:lstStyle/>
          <a:p>
            <a:fld id="{1D8BD707-D9CF-40AE-B4C6-C98DA3205C09}" type="datetimeFigureOut">
              <a:rPr lang="en-US" smtClean="0"/>
              <a:pPr/>
              <a:t>9/20/2021</a:t>
            </a:fld>
            <a:endParaRPr lang="en-US"/>
          </a:p>
        </p:txBody>
      </p:sp>
      <p:sp>
        <p:nvSpPr>
          <p:cNvPr id="13" name="Slide Number Placeholder 12"/>
          <p:cNvSpPr>
            <a:spLocks noGrp="1"/>
          </p:cNvSpPr>
          <p:nvPr>
            <p:ph type="sldNum" sz="quarter" idx="11"/>
          </p:nvPr>
        </p:nvSpPr>
        <p:spPr>
          <a:xfrm>
            <a:off x="0" y="4667249"/>
            <a:ext cx="1930400" cy="663578"/>
          </a:xfrm>
        </p:spPr>
        <p:txBody>
          <a:bodyPr rtlCol="0"/>
          <a:lstStyle>
            <a:lvl1pPr>
              <a:defRPr sz="2800"/>
            </a:lvl1pPr>
          </a:lstStyle>
          <a:p>
            <a:fld id="{B6F15528-21DE-4FAA-801E-634DDDAF4B2B}" type="slidenum">
              <a:rPr lang="en-US" smtClean="0"/>
              <a:pPr/>
              <a:t>‹#›</a:t>
            </a:fld>
            <a:endParaRPr lang="en-US"/>
          </a:p>
        </p:txBody>
      </p:sp>
      <p:sp>
        <p:nvSpPr>
          <p:cNvPr id="14" name="Footer Placeholder 13"/>
          <p:cNvSpPr>
            <a:spLocks noGrp="1"/>
          </p:cNvSpPr>
          <p:nvPr>
            <p:ph type="ftr" sz="quarter" idx="12"/>
          </p:nvPr>
        </p:nvSpPr>
        <p:spPr>
          <a:xfrm>
            <a:off x="2133600" y="6248207"/>
            <a:ext cx="6096000" cy="365125"/>
          </a:xfrm>
        </p:spPr>
        <p:txBody>
          <a:bodyPr rtlCol="0"/>
          <a:lstStyle/>
          <a:p>
            <a:endParaRPr lang="en-US"/>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1D8BD707-D9CF-40AE-B4C6-C98DA3205C09}" type="datetimeFigureOut">
              <a:rPr lang="en-US" smtClean="0"/>
              <a:pPr/>
              <a:t>9/20/2021</a:t>
            </a:fld>
            <a:endParaRPr lang="en-US"/>
          </a:p>
        </p:txBody>
      </p:sp>
      <p:sp>
        <p:nvSpPr>
          <p:cNvPr id="3" name="Footer Placeholder 2"/>
          <p:cNvSpPr>
            <a:spLocks noGrp="1"/>
          </p:cNvSpPr>
          <p:nvPr>
            <p:ph type="ftr" sz="quarter" idx="3"/>
          </p:nvPr>
        </p:nvSpPr>
        <p:spPr>
          <a:xfrm>
            <a:off x="812801" y="6248207"/>
            <a:ext cx="7228111"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3" name="Slide Number Placeholder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gif"/><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gif"/><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jpeg"/></Relationships>
</file>

<file path=ppt/slides/_rels/slide2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3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4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png"/></Relationships>
</file>

<file path=ppt/slides/_rels/slide4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png"/></Relationships>
</file>

<file path=ppt/slides/_rels/slide4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4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18.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emf"/><Relationship Id="rId1" Type="http://schemas.openxmlformats.org/officeDocument/2006/relationships/slideLayout" Target="../slideLayouts/slideLayout2.xml"/><Relationship Id="rId5" Type="http://schemas.openxmlformats.org/officeDocument/2006/relationships/image" Target="../media/image122.jpg"/><Relationship Id="rId4" Type="http://schemas.openxmlformats.org/officeDocument/2006/relationships/image" Target="../media/image121.emf"/></Relationships>
</file>

<file path=ppt/slides/_rels/slide54.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image" Target="../media/image125.emf"/><Relationship Id="rId1" Type="http://schemas.openxmlformats.org/officeDocument/2006/relationships/slideLayout" Target="../slideLayouts/slideLayout2.xml"/><Relationship Id="rId4" Type="http://schemas.openxmlformats.org/officeDocument/2006/relationships/image" Target="../media/image127.emf"/></Relationships>
</file>

<file path=ppt/slides/_rels/slide5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6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emf"/><Relationship Id="rId1" Type="http://schemas.openxmlformats.org/officeDocument/2006/relationships/slideLayout" Target="../slideLayouts/slideLayout2.xml"/><Relationship Id="rId4" Type="http://schemas.openxmlformats.org/officeDocument/2006/relationships/image" Target="../media/image136.emf"/></Relationships>
</file>

<file path=ppt/slides/_rels/slide6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62.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42.emf"/><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jpeg"/><Relationship Id="rId1" Type="http://schemas.openxmlformats.org/officeDocument/2006/relationships/slideLayout" Target="../slideLayouts/slideLayout2.xml"/><Relationship Id="rId5" Type="http://schemas.openxmlformats.org/officeDocument/2006/relationships/image" Target="../media/image148.png"/><Relationship Id="rId4" Type="http://schemas.openxmlformats.org/officeDocument/2006/relationships/image" Target="../media/image147.emf"/></Relationships>
</file>

<file path=ppt/slides/_rels/slide66.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jpeg"/><Relationship Id="rId7" Type="http://schemas.openxmlformats.org/officeDocument/2006/relationships/image" Target="../media/image154.jpeg"/><Relationship Id="rId2" Type="http://schemas.openxmlformats.org/officeDocument/2006/relationships/image" Target="../media/image149.jpeg"/><Relationship Id="rId1" Type="http://schemas.openxmlformats.org/officeDocument/2006/relationships/slideLayout" Target="../slideLayouts/slideLayout2.xml"/><Relationship Id="rId6" Type="http://schemas.openxmlformats.org/officeDocument/2006/relationships/image" Target="../media/image153.jpeg"/><Relationship Id="rId5" Type="http://schemas.openxmlformats.org/officeDocument/2006/relationships/image" Target="../media/image152.jpeg"/><Relationship Id="rId10" Type="http://schemas.openxmlformats.org/officeDocument/2006/relationships/image" Target="../media/image157.emf"/><Relationship Id="rId4" Type="http://schemas.openxmlformats.org/officeDocument/2006/relationships/image" Target="../media/image151.jpeg"/><Relationship Id="rId9" Type="http://schemas.openxmlformats.org/officeDocument/2006/relationships/image" Target="../media/image156.png"/></Relationships>
</file>

<file path=ppt/slides/_rels/slide67.xml.rels><?xml version="1.0" encoding="UTF-8" standalone="yes"?>
<Relationships xmlns="http://schemas.openxmlformats.org/package/2006/relationships"><Relationship Id="rId3" Type="http://schemas.openxmlformats.org/officeDocument/2006/relationships/image" Target="../media/image159.emf"/><Relationship Id="rId2" Type="http://schemas.openxmlformats.org/officeDocument/2006/relationships/image" Target="../media/image158.emf"/><Relationship Id="rId1" Type="http://schemas.openxmlformats.org/officeDocument/2006/relationships/slideLayout" Target="../slideLayouts/slideLayout2.xml"/><Relationship Id="rId6" Type="http://schemas.openxmlformats.org/officeDocument/2006/relationships/image" Target="../media/image162.emf"/><Relationship Id="rId5" Type="http://schemas.openxmlformats.org/officeDocument/2006/relationships/image" Target="../media/image161.emf"/><Relationship Id="rId4" Type="http://schemas.openxmlformats.org/officeDocument/2006/relationships/image" Target="../media/image160.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64.png"/><Relationship Id="rId7" Type="http://schemas.openxmlformats.org/officeDocument/2006/relationships/image" Target="../media/image168.png"/><Relationship Id="rId2" Type="http://schemas.openxmlformats.org/officeDocument/2006/relationships/image" Target="../media/image163.png"/><Relationship Id="rId1" Type="http://schemas.openxmlformats.org/officeDocument/2006/relationships/slideLayout" Target="../slideLayouts/slideLayout2.xml"/><Relationship Id="rId6" Type="http://schemas.openxmlformats.org/officeDocument/2006/relationships/image" Target="../media/image167.jpeg"/><Relationship Id="rId5" Type="http://schemas.openxmlformats.org/officeDocument/2006/relationships/image" Target="../media/image166.png"/><Relationship Id="rId4" Type="http://schemas.openxmlformats.org/officeDocument/2006/relationships/image" Target="../media/image165.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4.png"/></Relationships>
</file>

<file path=ppt/slides/_rels/slide70.xml.rels><?xml version="1.0" encoding="UTF-8" standalone="yes"?>
<Relationships xmlns="http://schemas.openxmlformats.org/package/2006/relationships"><Relationship Id="rId3" Type="http://schemas.openxmlformats.org/officeDocument/2006/relationships/image" Target="../media/image170.jpg"/><Relationship Id="rId2" Type="http://schemas.openxmlformats.org/officeDocument/2006/relationships/image" Target="../media/image169.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49600" y="4038600"/>
            <a:ext cx="8636000" cy="1828800"/>
          </a:xfrm>
        </p:spPr>
        <p:txBody>
          <a:bodyPr>
            <a:normAutofit/>
          </a:bodyPr>
          <a:lstStyle/>
          <a:p>
            <a:r>
              <a:rPr lang="en-US"/>
              <a:t>Magnetic Resonance Imaging</a:t>
            </a:r>
            <a:endParaRPr lang="en-US" dirty="0"/>
          </a:p>
        </p:txBody>
      </p:sp>
      <p:sp>
        <p:nvSpPr>
          <p:cNvPr id="3" name="Subtitle 2"/>
          <p:cNvSpPr>
            <a:spLocks noGrp="1"/>
          </p:cNvSpPr>
          <p:nvPr>
            <p:ph type="subTitle" idx="1"/>
          </p:nvPr>
        </p:nvSpPr>
        <p:spPr>
          <a:xfrm>
            <a:off x="3149600" y="6050037"/>
            <a:ext cx="8940800" cy="685800"/>
          </a:xfrm>
        </p:spPr>
        <p:txBody>
          <a:bodyPr/>
          <a:lstStyle/>
          <a:p>
            <a:r>
              <a:rPr lang="en-US" dirty="0"/>
              <a:t>Prof. Yasser Mostafa Kadah</a:t>
            </a:r>
          </a:p>
        </p:txBody>
      </p:sp>
      <p:pic>
        <p:nvPicPr>
          <p:cNvPr id="5" name="Picture 4">
            <a:extLst>
              <a:ext uri="{FF2B5EF4-FFF2-40B4-BE49-F238E27FC236}">
                <a16:creationId xmlns:a16="http://schemas.microsoft.com/office/drawing/2014/main" id="{F3A8132C-A25D-4887-A97D-57CAC98AF5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1600" y="198363"/>
            <a:ext cx="1828800" cy="2210978"/>
          </a:xfrm>
          <a:prstGeom prst="rect">
            <a:avLst/>
          </a:prstGeom>
        </p:spPr>
      </p:pic>
      <p:sp>
        <p:nvSpPr>
          <p:cNvPr id="6" name="TextBox 5">
            <a:extLst>
              <a:ext uri="{FF2B5EF4-FFF2-40B4-BE49-F238E27FC236}">
                <a16:creationId xmlns:a16="http://schemas.microsoft.com/office/drawing/2014/main" id="{9CBEAFAF-6777-44BB-B347-0882F08AC8D5}"/>
              </a:ext>
            </a:extLst>
          </p:cNvPr>
          <p:cNvSpPr txBox="1"/>
          <p:nvPr/>
        </p:nvSpPr>
        <p:spPr>
          <a:xfrm>
            <a:off x="907212" y="6208271"/>
            <a:ext cx="1930401" cy="400110"/>
          </a:xfrm>
          <a:prstGeom prst="rect">
            <a:avLst/>
          </a:prstGeom>
          <a:noFill/>
        </p:spPr>
        <p:txBody>
          <a:bodyPr wrap="square" rtlCol="0">
            <a:spAutoFit/>
          </a:bodyPr>
          <a:lstStyle/>
          <a:p>
            <a:r>
              <a:rPr lang="en-US" sz="2000" dirty="0"/>
              <a:t>EE 472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Rotating Frame of Reference</a:t>
            </a:r>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231" y="3801836"/>
            <a:ext cx="2942745" cy="2972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2052" y="1527233"/>
            <a:ext cx="4118100" cy="2422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8457" y="4171179"/>
            <a:ext cx="4694252" cy="2603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93B2565A-4F28-400C-9769-C802A556EC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6242" y="1527233"/>
            <a:ext cx="4628506" cy="2603535"/>
          </a:xfrm>
          <a:prstGeom prst="rect">
            <a:avLst/>
          </a:prstGeom>
        </p:spPr>
      </p:pic>
    </p:spTree>
    <p:extLst>
      <p:ext uri="{BB962C8B-B14F-4D97-AF65-F5344CB8AC3E}">
        <p14:creationId xmlns:p14="http://schemas.microsoft.com/office/powerpoint/2010/main" val="580364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Selection of RF Pulse Flip Angle</a:t>
            </a:r>
          </a:p>
        </p:txBody>
      </p:sp>
      <p:sp>
        <p:nvSpPr>
          <p:cNvPr id="4" name="Content Placeholder 3"/>
          <p:cNvSpPr>
            <a:spLocks noGrp="1"/>
          </p:cNvSpPr>
          <p:nvPr>
            <p:ph sz="quarter" idx="1"/>
          </p:nvPr>
        </p:nvSpPr>
        <p:spPr/>
        <p:txBody>
          <a:bodyPr/>
          <a:lstStyle/>
          <a:p>
            <a:r>
              <a:rPr lang="en-US" dirty="0"/>
              <a:t>90</a:t>
            </a:r>
            <a:r>
              <a:rPr lang="en-US" dirty="0">
                <a:sym typeface="Symbol"/>
              </a:rPr>
              <a:t></a:t>
            </a:r>
            <a:r>
              <a:rPr lang="en-US" dirty="0"/>
              <a:t> or 180</a:t>
            </a:r>
            <a:r>
              <a:rPr lang="en-US" dirty="0">
                <a:sym typeface="Symbol"/>
              </a:rPr>
              <a:t></a:t>
            </a:r>
            <a:r>
              <a:rPr lang="en-US" dirty="0"/>
              <a:t> or partial flip</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961" y="2421775"/>
            <a:ext cx="4226140" cy="2819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0703" y="1742266"/>
            <a:ext cx="3947393" cy="411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2101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Relaxation</a:t>
            </a:r>
          </a:p>
        </p:txBody>
      </p:sp>
      <p:sp>
        <p:nvSpPr>
          <p:cNvPr id="3" name="Content Placeholder 2"/>
          <p:cNvSpPr>
            <a:spLocks noGrp="1"/>
          </p:cNvSpPr>
          <p:nvPr>
            <p:ph sz="quarter" idx="1"/>
          </p:nvPr>
        </p:nvSpPr>
        <p:spPr/>
        <p:txBody>
          <a:bodyPr>
            <a:normAutofit/>
          </a:bodyPr>
          <a:lstStyle/>
          <a:p>
            <a:r>
              <a:rPr lang="en-US" dirty="0"/>
              <a:t>Relaxation means that the spins are relaxing back into their lowest energy state or back to the equilibrium state</a:t>
            </a:r>
          </a:p>
          <a:p>
            <a:pPr lvl="1"/>
            <a:r>
              <a:rPr lang="en-US" dirty="0"/>
              <a:t>Equilibrium by definition is the lowest energy state possible</a:t>
            </a:r>
          </a:p>
          <a:p>
            <a:pPr lvl="1"/>
            <a:r>
              <a:rPr lang="en-US" dirty="0"/>
              <a:t>Once the RF pulse is turned off, the protons will have to realign with the axis of the B0 magnetic field and give up all their excess energy</a:t>
            </a:r>
          </a:p>
          <a:p>
            <a:endParaRPr lang="en-US" dirty="0"/>
          </a:p>
        </p:txBody>
      </p:sp>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0035" y="3520450"/>
            <a:ext cx="5667375" cy="303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0590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T1 Relaxation</a:t>
            </a:r>
          </a:p>
        </p:txBody>
      </p:sp>
      <p:sp>
        <p:nvSpPr>
          <p:cNvPr id="3" name="Content Placeholder 2"/>
          <p:cNvSpPr>
            <a:spLocks noGrp="1"/>
          </p:cNvSpPr>
          <p:nvPr>
            <p:ph sz="quarter" idx="1"/>
          </p:nvPr>
        </p:nvSpPr>
        <p:spPr/>
        <p:txBody>
          <a:bodyPr/>
          <a:lstStyle/>
          <a:p>
            <a:r>
              <a:rPr lang="en-US" dirty="0"/>
              <a:t>T1 is called longitudinal relaxation time because it refers to time it takes for spins to realign along longitudinal (z) axis</a:t>
            </a:r>
          </a:p>
          <a:p>
            <a:r>
              <a:rPr lang="en-US" dirty="0"/>
              <a:t>T1 is also called spin-lattice relaxation time because it refers to time it takes for spins to give energy they obtained from RF pulse back to surrounding lattice in order to go back to their equilibrium state</a:t>
            </a:r>
          </a:p>
          <a:p>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864" y="4082380"/>
            <a:ext cx="3319813" cy="2394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6677" y="3848100"/>
            <a:ext cx="4186670" cy="2394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2264" y="3848100"/>
            <a:ext cx="3050896" cy="2223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2753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T2 Relaxation</a:t>
            </a:r>
          </a:p>
        </p:txBody>
      </p:sp>
      <p:sp>
        <p:nvSpPr>
          <p:cNvPr id="3" name="Content Placeholder 2"/>
          <p:cNvSpPr>
            <a:spLocks noGrp="1"/>
          </p:cNvSpPr>
          <p:nvPr>
            <p:ph sz="quarter" idx="1"/>
          </p:nvPr>
        </p:nvSpPr>
        <p:spPr/>
        <p:txBody>
          <a:bodyPr/>
          <a:lstStyle/>
          <a:p>
            <a:r>
              <a:rPr lang="en-US" dirty="0"/>
              <a:t>Dephasing: after the 90° RF pulse is turned off, all spins are in phase; they are all lined up in the same direction and spinning at the same frequency ω</a:t>
            </a:r>
            <a:r>
              <a:rPr lang="en-US" baseline="-25000" dirty="0"/>
              <a:t>0</a:t>
            </a:r>
          </a:p>
          <a:p>
            <a:r>
              <a:rPr lang="en-US" dirty="0"/>
              <a:t>There are two phenomena that will make the spins get out of phase</a:t>
            </a:r>
          </a:p>
          <a:p>
            <a:pPr lvl="1"/>
            <a:r>
              <a:rPr lang="en-US" dirty="0"/>
              <a:t>Interactions between spins</a:t>
            </a:r>
          </a:p>
          <a:p>
            <a:pPr lvl="1"/>
            <a:r>
              <a:rPr lang="en-US" dirty="0"/>
              <a:t>External magnetic field inhomogeneities</a:t>
            </a:r>
          </a:p>
          <a:p>
            <a:r>
              <a:rPr lang="en-US" dirty="0"/>
              <a:t>T2 Relaxation</a:t>
            </a:r>
          </a:p>
          <a:p>
            <a:pPr lvl="1"/>
            <a:r>
              <a:rPr lang="en-US" dirty="0"/>
              <a:t>Only spin-spin interactions</a:t>
            </a:r>
          </a:p>
          <a:p>
            <a:r>
              <a:rPr lang="en-US" dirty="0"/>
              <a:t>T2* Relaxation</a:t>
            </a:r>
          </a:p>
          <a:p>
            <a:pPr lvl="1"/>
            <a:r>
              <a:rPr lang="en-US" dirty="0"/>
              <a:t>Both effects</a:t>
            </a:r>
          </a:p>
          <a:p>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2242" y="2867408"/>
            <a:ext cx="3665822" cy="2251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6403" y="5119375"/>
            <a:ext cx="2801224" cy="1575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flipH="1">
            <a:off x="2142725" y="5528623"/>
            <a:ext cx="2952925" cy="461665"/>
          </a:xfrm>
          <a:prstGeom prst="rect">
            <a:avLst/>
          </a:prstGeom>
          <a:noFill/>
          <a:ln>
            <a:solidFill>
              <a:srgbClr val="C00000"/>
            </a:solidFill>
          </a:ln>
        </p:spPr>
        <p:txBody>
          <a:bodyPr wrap="square" rtlCol="0">
            <a:spAutoFit/>
          </a:bodyPr>
          <a:lstStyle/>
          <a:p>
            <a:r>
              <a:rPr lang="en-US" sz="2400" dirty="0">
                <a:solidFill>
                  <a:schemeClr val="bg2">
                    <a:lumMod val="10000"/>
                  </a:schemeClr>
                </a:solidFill>
              </a:rPr>
              <a:t>1/T2*= 1/T2 + </a:t>
            </a:r>
            <a:r>
              <a:rPr lang="en-US" sz="2400" dirty="0">
                <a:solidFill>
                  <a:schemeClr val="bg2">
                    <a:lumMod val="10000"/>
                  </a:schemeClr>
                </a:solidFill>
                <a:sym typeface="Symbol"/>
              </a:rPr>
              <a:t>B</a:t>
            </a:r>
            <a:endParaRPr lang="en-US" sz="2400" dirty="0">
              <a:solidFill>
                <a:schemeClr val="bg2">
                  <a:lumMod val="10000"/>
                </a:schemeClr>
              </a:solidFill>
            </a:endParaRPr>
          </a:p>
        </p:txBody>
      </p:sp>
    </p:spTree>
    <p:extLst>
      <p:ext uri="{BB962C8B-B14F-4D97-AF65-F5344CB8AC3E}">
        <p14:creationId xmlns:p14="http://schemas.microsoft.com/office/powerpoint/2010/main" val="2763572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Effect of Both T1 and T2 Relaxations</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05" y="4006706"/>
            <a:ext cx="7591425"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7565" y="1899341"/>
            <a:ext cx="4689446" cy="1427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1582457"/>
            <a:ext cx="4697835" cy="1916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EE1768DE-DF93-4795-A64B-DC06F21DE0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9964" y="4595461"/>
            <a:ext cx="4562036" cy="1679248"/>
          </a:xfrm>
          <a:prstGeom prst="rect">
            <a:avLst/>
          </a:prstGeom>
          <a:noFill/>
          <a:ln w="9525">
            <a:solidFill>
              <a:schemeClr val="tx2">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10797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Received Signal: Free Induction Decay (FID)</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864" y="2085667"/>
            <a:ext cx="5007034" cy="3494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2345" y="1535186"/>
            <a:ext cx="2745858" cy="2598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1" y="4242425"/>
            <a:ext cx="4410631" cy="1949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6643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Sequence of Events in MRI</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063" y="1533570"/>
            <a:ext cx="8601874" cy="3038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0925" y="4572001"/>
            <a:ext cx="6895008" cy="2234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07468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Pulse Repetition Time (TR)</a:t>
            </a:r>
          </a:p>
        </p:txBody>
      </p:sp>
      <p:sp>
        <p:nvSpPr>
          <p:cNvPr id="3" name="Content Placeholder 2"/>
          <p:cNvSpPr>
            <a:spLocks noGrp="1"/>
          </p:cNvSpPr>
          <p:nvPr>
            <p:ph sz="quarter" idx="1"/>
          </p:nvPr>
        </p:nvSpPr>
        <p:spPr/>
        <p:txBody>
          <a:bodyPr/>
          <a:lstStyle/>
          <a:p>
            <a:r>
              <a:rPr lang="en-US" dirty="0"/>
              <a:t>Distance between successive RF pulses</a:t>
            </a:r>
          </a:p>
          <a:p>
            <a:endParaRPr lang="en-US" dirty="0"/>
          </a:p>
          <a:p>
            <a:endParaRPr lang="en-US" dirty="0"/>
          </a:p>
          <a:p>
            <a:endParaRPr lang="en-US" dirty="0"/>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1645" y="2028826"/>
            <a:ext cx="5667375" cy="140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5184" y="4174422"/>
            <a:ext cx="4310148" cy="2462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2503" y="5341008"/>
            <a:ext cx="3741490" cy="102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590307" y="4405507"/>
            <a:ext cx="2752879" cy="461665"/>
          </a:xfrm>
          <a:prstGeom prst="rect">
            <a:avLst/>
          </a:prstGeom>
          <a:ln>
            <a:solidFill>
              <a:schemeClr val="accent1"/>
            </a:solidFill>
          </a:ln>
        </p:spPr>
        <p:txBody>
          <a:bodyPr wrap="square">
            <a:spAutoFit/>
          </a:bodyPr>
          <a:lstStyle/>
          <a:p>
            <a:r>
              <a:rPr lang="en-US" sz="2400" dirty="0">
                <a:solidFill>
                  <a:srgbClr val="C00000"/>
                </a:solidFill>
              </a:rPr>
              <a:t>S ∝ N(H) (1 - e</a:t>
            </a:r>
            <a:r>
              <a:rPr lang="en-US" sz="2400" baseline="30000" dirty="0">
                <a:solidFill>
                  <a:srgbClr val="C00000"/>
                </a:solidFill>
              </a:rPr>
              <a:t>-TR/T1</a:t>
            </a:r>
            <a:r>
              <a:rPr lang="en-US" sz="2400" dirty="0">
                <a:solidFill>
                  <a:srgbClr val="C00000"/>
                </a:solidFill>
              </a:rPr>
              <a:t>)</a:t>
            </a:r>
          </a:p>
        </p:txBody>
      </p:sp>
      <p:sp>
        <p:nvSpPr>
          <p:cNvPr id="5" name="TextBox 4"/>
          <p:cNvSpPr txBox="1"/>
          <p:nvPr/>
        </p:nvSpPr>
        <p:spPr>
          <a:xfrm>
            <a:off x="3148784" y="3560169"/>
            <a:ext cx="2260555" cy="369332"/>
          </a:xfrm>
          <a:prstGeom prst="rect">
            <a:avLst/>
          </a:prstGeom>
          <a:noFill/>
          <a:ln>
            <a:solidFill>
              <a:schemeClr val="accent1"/>
            </a:solidFill>
          </a:ln>
        </p:spPr>
        <p:txBody>
          <a:bodyPr wrap="none" rtlCol="0">
            <a:spAutoFit/>
          </a:bodyPr>
          <a:lstStyle/>
          <a:p>
            <a:r>
              <a:rPr lang="en-US" dirty="0" err="1">
                <a:solidFill>
                  <a:srgbClr val="C00000"/>
                </a:solidFill>
              </a:rPr>
              <a:t>M</a:t>
            </a:r>
            <a:r>
              <a:rPr lang="en-US" baseline="-25000" dirty="0" err="1">
                <a:solidFill>
                  <a:srgbClr val="C00000"/>
                </a:solidFill>
              </a:rPr>
              <a:t>z</a:t>
            </a:r>
            <a:r>
              <a:rPr lang="en-US" dirty="0">
                <a:solidFill>
                  <a:srgbClr val="C00000"/>
                </a:solidFill>
              </a:rPr>
              <a:t> (t) = M</a:t>
            </a:r>
            <a:r>
              <a:rPr lang="en-US" baseline="-25000" dirty="0">
                <a:solidFill>
                  <a:srgbClr val="C00000"/>
                </a:solidFill>
              </a:rPr>
              <a:t>0</a:t>
            </a:r>
            <a:r>
              <a:rPr lang="en-US" dirty="0">
                <a:solidFill>
                  <a:srgbClr val="C00000"/>
                </a:solidFill>
              </a:rPr>
              <a:t> (1 - e</a:t>
            </a:r>
            <a:r>
              <a:rPr lang="en-US" baseline="30000" dirty="0">
                <a:solidFill>
                  <a:srgbClr val="C00000"/>
                </a:solidFill>
              </a:rPr>
              <a:t>-t/T1</a:t>
            </a:r>
            <a:r>
              <a:rPr lang="en-US" dirty="0">
                <a:solidFill>
                  <a:srgbClr val="C00000"/>
                </a:solidFill>
              </a:rPr>
              <a:t>)</a:t>
            </a:r>
          </a:p>
        </p:txBody>
      </p:sp>
      <p:sp>
        <p:nvSpPr>
          <p:cNvPr id="6" name="TextBox 5"/>
          <p:cNvSpPr txBox="1"/>
          <p:nvPr/>
        </p:nvSpPr>
        <p:spPr>
          <a:xfrm>
            <a:off x="6239849" y="3560169"/>
            <a:ext cx="2441694" cy="369332"/>
          </a:xfrm>
          <a:prstGeom prst="rect">
            <a:avLst/>
          </a:prstGeom>
          <a:noFill/>
          <a:ln>
            <a:solidFill>
              <a:schemeClr val="accent1"/>
            </a:solidFill>
          </a:ln>
        </p:spPr>
        <p:txBody>
          <a:bodyPr wrap="none" rtlCol="0">
            <a:spAutoFit/>
          </a:bodyPr>
          <a:lstStyle/>
          <a:p>
            <a:r>
              <a:rPr lang="en-US" dirty="0" err="1">
                <a:solidFill>
                  <a:srgbClr val="C00000"/>
                </a:solidFill>
              </a:rPr>
              <a:t>M</a:t>
            </a:r>
            <a:r>
              <a:rPr lang="en-US" baseline="-25000" dirty="0" err="1">
                <a:solidFill>
                  <a:srgbClr val="C00000"/>
                </a:solidFill>
              </a:rPr>
              <a:t>z</a:t>
            </a:r>
            <a:r>
              <a:rPr lang="en-US" dirty="0">
                <a:solidFill>
                  <a:srgbClr val="C00000"/>
                </a:solidFill>
              </a:rPr>
              <a:t> (TR) = M</a:t>
            </a:r>
            <a:r>
              <a:rPr lang="en-US" baseline="-25000" dirty="0">
                <a:solidFill>
                  <a:srgbClr val="C00000"/>
                </a:solidFill>
              </a:rPr>
              <a:t>0</a:t>
            </a:r>
            <a:r>
              <a:rPr lang="en-US" dirty="0">
                <a:solidFill>
                  <a:srgbClr val="C00000"/>
                </a:solidFill>
              </a:rPr>
              <a:t> (1 - e</a:t>
            </a:r>
            <a:r>
              <a:rPr lang="en-US" baseline="30000" dirty="0">
                <a:solidFill>
                  <a:srgbClr val="C00000"/>
                </a:solidFill>
              </a:rPr>
              <a:t>-TR/T1</a:t>
            </a:r>
            <a:r>
              <a:rPr lang="en-US" dirty="0">
                <a:solidFill>
                  <a:srgbClr val="C00000"/>
                </a:solidFill>
              </a:rPr>
              <a:t>)</a:t>
            </a:r>
          </a:p>
        </p:txBody>
      </p:sp>
      <p:sp>
        <p:nvSpPr>
          <p:cNvPr id="7" name="Right Arrow 6"/>
          <p:cNvSpPr/>
          <p:nvPr/>
        </p:nvSpPr>
        <p:spPr>
          <a:xfrm>
            <a:off x="5550717" y="3624045"/>
            <a:ext cx="545284" cy="3054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7522129" y="4009938"/>
            <a:ext cx="444617" cy="3355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6870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Echo Time or Time to Echo (TE)</a:t>
            </a:r>
          </a:p>
        </p:txBody>
      </p:sp>
      <p:sp>
        <p:nvSpPr>
          <p:cNvPr id="3" name="Content Placeholder 2"/>
          <p:cNvSpPr>
            <a:spLocks noGrp="1"/>
          </p:cNvSpPr>
          <p:nvPr>
            <p:ph sz="quarter" idx="1"/>
          </p:nvPr>
        </p:nvSpPr>
        <p:spPr/>
        <p:txBody>
          <a:bodyPr/>
          <a:lstStyle/>
          <a:p>
            <a:r>
              <a:rPr lang="en-US" dirty="0"/>
              <a:t>Instead of making the measurement immediately after the RF pulse, we wait a short period of time TE and then make the measurement</a:t>
            </a:r>
          </a:p>
          <a:p>
            <a:pPr lvl="1"/>
            <a:r>
              <a:rPr lang="en-US" dirty="0"/>
              <a:t>Time sampling of FID starts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7993" y="3219471"/>
            <a:ext cx="3949423" cy="3265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446632" y="3944992"/>
            <a:ext cx="1610685" cy="461665"/>
          </a:xfrm>
          <a:prstGeom prst="rect">
            <a:avLst/>
          </a:prstGeom>
          <a:noFill/>
          <a:ln>
            <a:solidFill>
              <a:schemeClr val="bg2">
                <a:lumMod val="10000"/>
              </a:schemeClr>
            </a:solidFill>
          </a:ln>
        </p:spPr>
        <p:txBody>
          <a:bodyPr wrap="square" rtlCol="0">
            <a:spAutoFit/>
          </a:bodyPr>
          <a:lstStyle/>
          <a:p>
            <a:pPr algn="ctr"/>
            <a:r>
              <a:rPr lang="en-US" sz="2400" dirty="0">
                <a:solidFill>
                  <a:srgbClr val="C00000"/>
                </a:solidFill>
              </a:rPr>
              <a:t>M</a:t>
            </a:r>
            <a:r>
              <a:rPr lang="en-US" sz="2400" baseline="-25000" dirty="0">
                <a:solidFill>
                  <a:srgbClr val="C00000"/>
                </a:solidFill>
              </a:rPr>
              <a:t>0</a:t>
            </a:r>
            <a:r>
              <a:rPr lang="en-US" sz="2400" dirty="0">
                <a:solidFill>
                  <a:srgbClr val="C00000"/>
                </a:solidFill>
              </a:rPr>
              <a:t> (e</a:t>
            </a:r>
            <a:r>
              <a:rPr lang="en-US" sz="2400" baseline="30000" dirty="0">
                <a:solidFill>
                  <a:srgbClr val="C00000"/>
                </a:solidFill>
              </a:rPr>
              <a:t>-TE/T2*</a:t>
            </a:r>
            <a:r>
              <a:rPr lang="en-US" sz="2400" dirty="0">
                <a:solidFill>
                  <a:srgbClr val="C00000"/>
                </a:solidFill>
              </a:rPr>
              <a:t>)</a:t>
            </a:r>
          </a:p>
        </p:txBody>
      </p:sp>
      <p:cxnSp>
        <p:nvCxnSpPr>
          <p:cNvPr id="6" name="Straight Arrow Connector 5"/>
          <p:cNvCxnSpPr/>
          <p:nvPr/>
        </p:nvCxnSpPr>
        <p:spPr>
          <a:xfrm flipH="1">
            <a:off x="6691622" y="4232381"/>
            <a:ext cx="746621" cy="348008"/>
          </a:xfrm>
          <a:prstGeom prst="straightConnector1">
            <a:avLst/>
          </a:prstGeom>
          <a:ln w="12700">
            <a:solidFill>
              <a:schemeClr val="bg2">
                <a:lumMod val="1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881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Idea</a:t>
            </a:r>
          </a:p>
        </p:txBody>
      </p:sp>
      <p:sp>
        <p:nvSpPr>
          <p:cNvPr id="3" name="Content Placeholder 2"/>
          <p:cNvSpPr>
            <a:spLocks noGrp="1"/>
          </p:cNvSpPr>
          <p:nvPr>
            <p:ph sz="quarter" idx="1"/>
          </p:nvPr>
        </p:nvSpPr>
        <p:spPr>
          <a:xfrm>
            <a:off x="816864" y="1600200"/>
            <a:ext cx="9484906" cy="4495800"/>
          </a:xfrm>
        </p:spPr>
        <p:txBody>
          <a:bodyPr>
            <a:normAutofit/>
          </a:bodyPr>
          <a:lstStyle/>
          <a:p>
            <a:r>
              <a:rPr lang="en-US" dirty="0"/>
              <a:t>Mapping distribution of Hydrogen in human tissues</a:t>
            </a:r>
          </a:p>
          <a:p>
            <a:r>
              <a:rPr lang="en-US" dirty="0"/>
              <a:t>Nuclear magnetic resonance phenomenon (Bloch and Purcell, 1946)</a:t>
            </a:r>
            <a:endParaRPr lang="ar-SA" dirty="0"/>
          </a:p>
          <a:p>
            <a:pPr lvl="1"/>
            <a:r>
              <a:rPr lang="en-US" dirty="0"/>
              <a:t>Nuclei of some atoms with odd number of protons or neutrons act as tiny bar magnets aligned randomly with net magnetization of zero</a:t>
            </a:r>
            <a:endParaRPr lang="ar-SA" dirty="0"/>
          </a:p>
          <a:p>
            <a:pPr lvl="1"/>
            <a:r>
              <a:rPr lang="en-US" dirty="0"/>
              <a:t>With applied external magnetic field B0, tiny magnets tend to align with magnet</a:t>
            </a:r>
          </a:p>
          <a:p>
            <a:pPr lvl="2"/>
            <a:r>
              <a:rPr lang="en-US" dirty="0"/>
              <a:t>Nonzero net magnetization results</a:t>
            </a:r>
            <a:endParaRPr lang="ar-SA" dirty="0"/>
          </a:p>
          <a:p>
            <a:pPr lvl="1"/>
            <a:r>
              <a:rPr lang="en-US" dirty="0"/>
              <a:t>Communication with such nuclei is possible at resonance or </a:t>
            </a:r>
            <a:r>
              <a:rPr lang="en-US" b="1" dirty="0">
                <a:solidFill>
                  <a:srgbClr val="C00000"/>
                </a:solidFill>
              </a:rPr>
              <a:t>Larmor Frequency </a:t>
            </a:r>
          </a:p>
          <a:p>
            <a:endParaRPr lang="ar-SA" dirty="0"/>
          </a:p>
        </p:txBody>
      </p:sp>
      <p:grpSp>
        <p:nvGrpSpPr>
          <p:cNvPr id="9" name="Group 8">
            <a:extLst>
              <a:ext uri="{FF2B5EF4-FFF2-40B4-BE49-F238E27FC236}">
                <a16:creationId xmlns:a16="http://schemas.microsoft.com/office/drawing/2014/main" id="{7DDE771D-564C-4098-9DC7-40653AA5CDD9}"/>
              </a:ext>
            </a:extLst>
          </p:cNvPr>
          <p:cNvGrpSpPr/>
          <p:nvPr/>
        </p:nvGrpSpPr>
        <p:grpSpPr>
          <a:xfrm>
            <a:off x="10311703" y="1577766"/>
            <a:ext cx="1762532" cy="2707029"/>
            <a:chOff x="7626350" y="2579914"/>
            <a:chExt cx="2463875" cy="3784204"/>
          </a:xfrm>
        </p:grpSpPr>
        <p:pic>
          <p:nvPicPr>
            <p:cNvPr id="2050" name="Picture 2" descr="C:\Users\Yasser\Desktop\brainpd.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6350" y="2579914"/>
              <a:ext cx="2438400" cy="24384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8255078" y="4126138"/>
              <a:ext cx="698501" cy="2031604"/>
              <a:chOff x="704768" y="2593974"/>
              <a:chExt cx="698501" cy="2031604"/>
            </a:xfrm>
          </p:grpSpPr>
          <p:sp>
            <p:nvSpPr>
              <p:cNvPr id="4" name="Flowchart: Merge 3"/>
              <p:cNvSpPr/>
              <p:nvPr/>
            </p:nvSpPr>
            <p:spPr>
              <a:xfrm rot="10800000">
                <a:off x="704768" y="2654300"/>
                <a:ext cx="698500" cy="1358900"/>
              </a:xfrm>
              <a:prstGeom prst="flowChartMerg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C:\Users\Yasser\Desktop\Randomly Oriented Proton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769" y="4006851"/>
                <a:ext cx="698500" cy="61872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flipV="1">
                <a:off x="1034969" y="2593974"/>
                <a:ext cx="51117" cy="47625"/>
              </a:xfrm>
              <a:prstGeom prst="rec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9391567" y="4326165"/>
              <a:ext cx="698658" cy="2037953"/>
              <a:chOff x="1847767" y="2793999"/>
              <a:chExt cx="698658" cy="2037953"/>
            </a:xfrm>
          </p:grpSpPr>
          <p:grpSp>
            <p:nvGrpSpPr>
              <p:cNvPr id="10" name="Group 9"/>
              <p:cNvGrpSpPr/>
              <p:nvPr/>
            </p:nvGrpSpPr>
            <p:grpSpPr>
              <a:xfrm>
                <a:off x="1847767" y="2793999"/>
                <a:ext cx="698500" cy="1419226"/>
                <a:chOff x="704768" y="2593974"/>
                <a:chExt cx="698500" cy="1419226"/>
              </a:xfrm>
            </p:grpSpPr>
            <p:sp>
              <p:nvSpPr>
                <p:cNvPr id="11" name="Flowchart: Merge 10"/>
                <p:cNvSpPr/>
                <p:nvPr/>
              </p:nvSpPr>
              <p:spPr>
                <a:xfrm rot="10800000">
                  <a:off x="704768" y="2654300"/>
                  <a:ext cx="698500" cy="1358900"/>
                </a:xfrm>
                <a:prstGeom prst="flowChartMerg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flipV="1">
                  <a:off x="1034969" y="2593974"/>
                  <a:ext cx="51117" cy="47625"/>
                </a:xfrm>
                <a:prstGeom prst="rec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p:cNvSpPr/>
              <p:nvPr/>
            </p:nvSpPr>
            <p:spPr>
              <a:xfrm>
                <a:off x="1847926" y="4213225"/>
                <a:ext cx="698499" cy="618727"/>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 name="Group 14">
            <a:extLst>
              <a:ext uri="{FF2B5EF4-FFF2-40B4-BE49-F238E27FC236}">
                <a16:creationId xmlns:a16="http://schemas.microsoft.com/office/drawing/2014/main" id="{6916D50A-86D2-4AFA-A20C-BCAFE5DDF95D}"/>
              </a:ext>
            </a:extLst>
          </p:cNvPr>
          <p:cNvGrpSpPr/>
          <p:nvPr/>
        </p:nvGrpSpPr>
        <p:grpSpPr>
          <a:xfrm>
            <a:off x="213140" y="4430685"/>
            <a:ext cx="5101903" cy="2116502"/>
            <a:chOff x="3876026" y="4617360"/>
            <a:chExt cx="5417108" cy="2247263"/>
          </a:xfrm>
        </p:grpSpPr>
        <p:pic>
          <p:nvPicPr>
            <p:cNvPr id="16" name="Picture 3" descr="C:\Users\Yasser\Desktop\spins2.png">
              <a:extLst>
                <a:ext uri="{FF2B5EF4-FFF2-40B4-BE49-F238E27FC236}">
                  <a16:creationId xmlns:a16="http://schemas.microsoft.com/office/drawing/2014/main" id="{BDD44CA1-87BF-408E-AF9B-0D36EABA51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1446" y="4868765"/>
              <a:ext cx="2293851" cy="16082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Users\Yasser\Desktop\spins1.png">
              <a:extLst>
                <a:ext uri="{FF2B5EF4-FFF2-40B4-BE49-F238E27FC236}">
                  <a16:creationId xmlns:a16="http://schemas.microsoft.com/office/drawing/2014/main" id="{EF124E5F-E77E-417A-B99A-AD4034D056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6026" y="4868765"/>
              <a:ext cx="2105615" cy="1619704"/>
            </a:xfrm>
            <a:prstGeom prst="rect">
              <a:avLst/>
            </a:prstGeom>
            <a:noFill/>
            <a:extLst>
              <a:ext uri="{909E8E84-426E-40DD-AFC4-6F175D3DCCD1}">
                <a14:hiddenFill xmlns:a14="http://schemas.microsoft.com/office/drawing/2010/main">
                  <a:solidFill>
                    <a:srgbClr val="FFFFFF"/>
                  </a:solidFill>
                </a14:hiddenFill>
              </a:ext>
            </a:extLst>
          </p:spPr>
        </p:pic>
        <p:sp>
          <p:nvSpPr>
            <p:cNvPr id="18" name="Right Arrow 3">
              <a:extLst>
                <a:ext uri="{FF2B5EF4-FFF2-40B4-BE49-F238E27FC236}">
                  <a16:creationId xmlns:a16="http://schemas.microsoft.com/office/drawing/2014/main" id="{DC38169E-C652-40D7-BA0D-E02C54C967AF}"/>
                </a:ext>
              </a:extLst>
            </p:cNvPr>
            <p:cNvSpPr/>
            <p:nvPr/>
          </p:nvSpPr>
          <p:spPr>
            <a:xfrm>
              <a:off x="5976257" y="5578810"/>
              <a:ext cx="665189" cy="5171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a:extLst>
                <a:ext uri="{FF2B5EF4-FFF2-40B4-BE49-F238E27FC236}">
                  <a16:creationId xmlns:a16="http://schemas.microsoft.com/office/drawing/2014/main" id="{9A326C8A-6648-4055-9F87-30CBC4725611}"/>
                </a:ext>
              </a:extLst>
            </p:cNvPr>
            <p:cNvSpPr txBox="1"/>
            <p:nvPr/>
          </p:nvSpPr>
          <p:spPr>
            <a:xfrm>
              <a:off x="3973996" y="6477000"/>
              <a:ext cx="1934813" cy="387623"/>
            </a:xfrm>
            <a:prstGeom prst="rect">
              <a:avLst/>
            </a:prstGeom>
            <a:noFill/>
          </p:spPr>
          <p:txBody>
            <a:bodyPr wrap="none" rtlCol="0">
              <a:spAutoFit/>
            </a:bodyPr>
            <a:lstStyle/>
            <a:p>
              <a:r>
                <a:rPr lang="en-US" sz="1600" dirty="0">
                  <a:solidFill>
                    <a:schemeClr val="accent1">
                      <a:lumMod val="50000"/>
                    </a:schemeClr>
                  </a:solidFill>
                </a:rPr>
                <a:t>No Magnetic Field</a:t>
              </a:r>
            </a:p>
          </p:txBody>
        </p:sp>
        <p:sp>
          <p:nvSpPr>
            <p:cNvPr id="20" name="TextBox 19">
              <a:extLst>
                <a:ext uri="{FF2B5EF4-FFF2-40B4-BE49-F238E27FC236}">
                  <a16:creationId xmlns:a16="http://schemas.microsoft.com/office/drawing/2014/main" id="{4637A3B5-C5C6-462D-B9AA-E46A2FD4DD1D}"/>
                </a:ext>
              </a:extLst>
            </p:cNvPr>
            <p:cNvSpPr txBox="1"/>
            <p:nvPr/>
          </p:nvSpPr>
          <p:spPr>
            <a:xfrm>
              <a:off x="6477712" y="6477000"/>
              <a:ext cx="2815422" cy="387623"/>
            </a:xfrm>
            <a:prstGeom prst="rect">
              <a:avLst/>
            </a:prstGeom>
            <a:noFill/>
          </p:spPr>
          <p:txBody>
            <a:bodyPr wrap="square" rtlCol="0">
              <a:spAutoFit/>
            </a:bodyPr>
            <a:lstStyle/>
            <a:p>
              <a:r>
                <a:rPr lang="en-US" sz="1600" dirty="0">
                  <a:solidFill>
                    <a:schemeClr val="accent1">
                      <a:lumMod val="50000"/>
                    </a:schemeClr>
                  </a:solidFill>
                </a:rPr>
                <a:t>Applied Magnetic Field B0</a:t>
              </a:r>
            </a:p>
          </p:txBody>
        </p:sp>
        <p:sp>
          <p:nvSpPr>
            <p:cNvPr id="21" name="TextBox 20">
              <a:extLst>
                <a:ext uri="{FF2B5EF4-FFF2-40B4-BE49-F238E27FC236}">
                  <a16:creationId xmlns:a16="http://schemas.microsoft.com/office/drawing/2014/main" id="{0232C71E-A5CB-43F0-8B25-CDC06D1822E0}"/>
                </a:ext>
              </a:extLst>
            </p:cNvPr>
            <p:cNvSpPr txBox="1"/>
            <p:nvPr/>
          </p:nvSpPr>
          <p:spPr>
            <a:xfrm>
              <a:off x="4442997" y="4617360"/>
              <a:ext cx="963919" cy="387623"/>
            </a:xfrm>
            <a:prstGeom prst="rect">
              <a:avLst/>
            </a:prstGeom>
            <a:noFill/>
          </p:spPr>
          <p:txBody>
            <a:bodyPr wrap="none" rtlCol="0">
              <a:spAutoFit/>
            </a:bodyPr>
            <a:lstStyle/>
            <a:p>
              <a:r>
                <a:rPr lang="en-US" sz="1600" dirty="0">
                  <a:solidFill>
                    <a:srgbClr val="C00000"/>
                  </a:solidFill>
                </a:rPr>
                <a:t>Net = 0</a:t>
              </a:r>
            </a:p>
          </p:txBody>
        </p:sp>
        <p:sp>
          <p:nvSpPr>
            <p:cNvPr id="22" name="TextBox 21">
              <a:extLst>
                <a:ext uri="{FF2B5EF4-FFF2-40B4-BE49-F238E27FC236}">
                  <a16:creationId xmlns:a16="http://schemas.microsoft.com/office/drawing/2014/main" id="{F0097B63-1405-4BB6-B38E-D69F29A2D7D6}"/>
                </a:ext>
              </a:extLst>
            </p:cNvPr>
            <p:cNvSpPr txBox="1"/>
            <p:nvPr/>
          </p:nvSpPr>
          <p:spPr>
            <a:xfrm>
              <a:off x="7218850" y="4617360"/>
              <a:ext cx="936390" cy="387623"/>
            </a:xfrm>
            <a:prstGeom prst="rect">
              <a:avLst/>
            </a:prstGeom>
            <a:noFill/>
          </p:spPr>
          <p:txBody>
            <a:bodyPr wrap="none" rtlCol="0">
              <a:spAutoFit/>
            </a:bodyPr>
            <a:lstStyle/>
            <a:p>
              <a:r>
                <a:rPr lang="en-US" sz="1600" dirty="0">
                  <a:solidFill>
                    <a:srgbClr val="C00000"/>
                  </a:solidFill>
                </a:rPr>
                <a:t>Net </a:t>
              </a:r>
              <a:r>
                <a:rPr lang="en-US" sz="1600" dirty="0">
                  <a:solidFill>
                    <a:srgbClr val="C00000"/>
                  </a:solidFill>
                  <a:sym typeface="Symbol" panose="05050102010706020507" pitchFamily="18" charset="2"/>
                </a:rPr>
                <a:t></a:t>
              </a:r>
              <a:r>
                <a:rPr lang="en-US" sz="1600" dirty="0">
                  <a:solidFill>
                    <a:srgbClr val="C00000"/>
                  </a:solidFill>
                </a:rPr>
                <a:t> 0</a:t>
              </a:r>
            </a:p>
          </p:txBody>
        </p:sp>
      </p:gr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34567D0D-AD5C-42D1-8206-F523721D38DE}"/>
                  </a:ext>
                </a:extLst>
              </p:cNvPr>
              <p:cNvSpPr txBox="1"/>
              <p:nvPr/>
            </p:nvSpPr>
            <p:spPr>
              <a:xfrm>
                <a:off x="5457344" y="4472587"/>
                <a:ext cx="2273417" cy="646331"/>
              </a:xfrm>
              <a:prstGeom prst="rect">
                <a:avLst/>
              </a:prstGeom>
              <a:noFill/>
              <a:ln>
                <a:solidFill>
                  <a:srgbClr val="C0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i="1">
                          <a:solidFill>
                            <a:schemeClr val="bg2">
                              <a:lumMod val="10000"/>
                            </a:schemeClr>
                          </a:solidFill>
                          <a:latin typeface="Cambria Math"/>
                          <a:ea typeface="Cambria Math"/>
                        </a:rPr>
                        <m:t>𝜔</m:t>
                      </m:r>
                      <m:r>
                        <a:rPr lang="en-US" sz="3600" i="1">
                          <a:solidFill>
                            <a:schemeClr val="bg2">
                              <a:lumMod val="10000"/>
                            </a:schemeClr>
                          </a:solidFill>
                          <a:latin typeface="Cambria Math"/>
                          <a:ea typeface="Cambria Math"/>
                        </a:rPr>
                        <m:t>=</m:t>
                      </m:r>
                      <m:r>
                        <a:rPr lang="en-US" sz="3600" i="1">
                          <a:solidFill>
                            <a:schemeClr val="bg2">
                              <a:lumMod val="10000"/>
                            </a:schemeClr>
                          </a:solidFill>
                          <a:latin typeface="Cambria Math"/>
                          <a:ea typeface="Cambria Math"/>
                        </a:rPr>
                        <m:t>𝛾</m:t>
                      </m:r>
                      <m:sSub>
                        <m:sSubPr>
                          <m:ctrlPr>
                            <a:rPr lang="en-US" sz="3600" i="1">
                              <a:solidFill>
                                <a:schemeClr val="bg2">
                                  <a:lumMod val="10000"/>
                                </a:schemeClr>
                              </a:solidFill>
                              <a:latin typeface="Cambria Math" panose="02040503050406030204" pitchFamily="18" charset="0"/>
                              <a:ea typeface="Cambria Math"/>
                            </a:rPr>
                          </m:ctrlPr>
                        </m:sSubPr>
                        <m:e>
                          <m:r>
                            <a:rPr lang="en-US" sz="3600" i="1">
                              <a:solidFill>
                                <a:schemeClr val="bg2">
                                  <a:lumMod val="10000"/>
                                </a:schemeClr>
                              </a:solidFill>
                              <a:latin typeface="Cambria Math"/>
                              <a:ea typeface="Cambria Math"/>
                            </a:rPr>
                            <m:t>𝐵</m:t>
                          </m:r>
                        </m:e>
                        <m:sub>
                          <m:r>
                            <a:rPr lang="en-US" sz="3600" i="1">
                              <a:solidFill>
                                <a:schemeClr val="bg2">
                                  <a:lumMod val="10000"/>
                                </a:schemeClr>
                              </a:solidFill>
                              <a:latin typeface="Cambria Math"/>
                              <a:ea typeface="Cambria Math"/>
                            </a:rPr>
                            <m:t>0</m:t>
                          </m:r>
                        </m:sub>
                      </m:sSub>
                    </m:oMath>
                  </m:oMathPara>
                </a14:m>
                <a:endParaRPr lang="en-US" sz="3600" dirty="0">
                  <a:solidFill>
                    <a:schemeClr val="bg2">
                      <a:lumMod val="10000"/>
                    </a:schemeClr>
                  </a:solidFill>
                </a:endParaRPr>
              </a:p>
            </p:txBody>
          </p:sp>
        </mc:Choice>
        <mc:Fallback xmlns="">
          <p:sp>
            <p:nvSpPr>
              <p:cNvPr id="23" name="TextBox 22">
                <a:extLst>
                  <a:ext uri="{FF2B5EF4-FFF2-40B4-BE49-F238E27FC236}">
                    <a16:creationId xmlns:a16="http://schemas.microsoft.com/office/drawing/2014/main" id="{34567D0D-AD5C-42D1-8206-F523721D38DE}"/>
                  </a:ext>
                </a:extLst>
              </p:cNvPr>
              <p:cNvSpPr txBox="1">
                <a:spLocks noRot="1" noChangeAspect="1" noMove="1" noResize="1" noEditPoints="1" noAdjustHandles="1" noChangeArrowheads="1" noChangeShapeType="1" noTextEdit="1"/>
              </p:cNvSpPr>
              <p:nvPr/>
            </p:nvSpPr>
            <p:spPr>
              <a:xfrm>
                <a:off x="5457344" y="4472587"/>
                <a:ext cx="2273417" cy="646331"/>
              </a:xfrm>
              <a:prstGeom prst="rect">
                <a:avLst/>
              </a:prstGeom>
              <a:blipFill>
                <a:blip r:embed="rId6"/>
                <a:stretch>
                  <a:fillRect/>
                </a:stretch>
              </a:blipFill>
              <a:ln>
                <a:solidFill>
                  <a:srgbClr val="C00000"/>
                </a:solidFill>
              </a:ln>
            </p:spPr>
            <p:txBody>
              <a:bodyPr/>
              <a:lstStyle/>
              <a:p>
                <a:r>
                  <a:rPr lang="en-US">
                    <a:noFill/>
                  </a:rPr>
                  <a:t> </a:t>
                </a:r>
              </a:p>
            </p:txBody>
          </p:sp>
        </mc:Fallback>
      </mc:AlternateContent>
      <p:pic>
        <p:nvPicPr>
          <p:cNvPr id="24" name="Picture 1">
            <a:extLst>
              <a:ext uri="{FF2B5EF4-FFF2-40B4-BE49-F238E27FC236}">
                <a16:creationId xmlns:a16="http://schemas.microsoft.com/office/drawing/2014/main" id="{D47D806C-094B-4734-A8B3-AAC4A7929B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90455" y="4641944"/>
            <a:ext cx="3865556" cy="1932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a:extLst>
              <a:ext uri="{FF2B5EF4-FFF2-40B4-BE49-F238E27FC236}">
                <a16:creationId xmlns:a16="http://schemas.microsoft.com/office/drawing/2014/main" id="{F33765FE-BD9E-47A3-9BE9-E8900A0546F5}"/>
              </a:ext>
            </a:extLst>
          </p:cNvPr>
          <p:cNvGrpSpPr/>
          <p:nvPr/>
        </p:nvGrpSpPr>
        <p:grpSpPr>
          <a:xfrm>
            <a:off x="6102839" y="5257800"/>
            <a:ext cx="1153311" cy="1514658"/>
            <a:chOff x="6283402" y="2379889"/>
            <a:chExt cx="1971599" cy="2685303"/>
          </a:xfrm>
        </p:grpSpPr>
        <p:pic>
          <p:nvPicPr>
            <p:cNvPr id="28" name="Picture 4">
              <a:extLst>
                <a:ext uri="{FF2B5EF4-FFF2-40B4-BE49-F238E27FC236}">
                  <a16:creationId xmlns:a16="http://schemas.microsoft.com/office/drawing/2014/main" id="{9B7B02BC-A54D-4214-85CF-7D1C04FBCC6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3402" y="4002314"/>
              <a:ext cx="1971599" cy="1062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3" descr="C:\Users\Yasser\Desktop\Broadcast_Tower.jpg">
              <a:extLst>
                <a:ext uri="{FF2B5EF4-FFF2-40B4-BE49-F238E27FC236}">
                  <a16:creationId xmlns:a16="http://schemas.microsoft.com/office/drawing/2014/main" id="{F9F82461-0C90-4820-BBA4-FF078CB1265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02603" y="2379889"/>
              <a:ext cx="1390802" cy="1114425"/>
            </a:xfrm>
            <a:prstGeom prst="rect">
              <a:avLst/>
            </a:prstGeom>
            <a:noFill/>
            <a:extLst>
              <a:ext uri="{909E8E84-426E-40DD-AFC4-6F175D3DCCD1}">
                <a14:hiddenFill xmlns:a14="http://schemas.microsoft.com/office/drawing/2010/main">
                  <a:solidFill>
                    <a:srgbClr val="FFFFFF"/>
                  </a:solidFill>
                </a14:hiddenFill>
              </a:ext>
            </a:extLst>
          </p:spPr>
        </p:pic>
        <p:sp>
          <p:nvSpPr>
            <p:cNvPr id="30" name="Lightning Bolt 29">
              <a:extLst>
                <a:ext uri="{FF2B5EF4-FFF2-40B4-BE49-F238E27FC236}">
                  <a16:creationId xmlns:a16="http://schemas.microsoft.com/office/drawing/2014/main" id="{8F8509BD-9BB8-4424-AF56-EA4357FB1B68}"/>
                </a:ext>
              </a:extLst>
            </p:cNvPr>
            <p:cNvSpPr/>
            <p:nvPr/>
          </p:nvSpPr>
          <p:spPr>
            <a:xfrm>
              <a:off x="7210577" y="3437164"/>
              <a:ext cx="482829" cy="565150"/>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556063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General Formula: Both T1 Recovery and T2 Decay </a:t>
            </a:r>
          </a:p>
        </p:txBody>
      </p:sp>
      <p:sp>
        <p:nvSpPr>
          <p:cNvPr id="3" name="Content Placeholder 2"/>
          <p:cNvSpPr>
            <a:spLocks noGrp="1"/>
          </p:cNvSpPr>
          <p:nvPr>
            <p:ph sz="quarter" idx="1"/>
          </p:nvPr>
        </p:nvSpPr>
        <p:spPr/>
        <p:txBody>
          <a:bodyPr/>
          <a:lstStyle/>
          <a:p>
            <a:r>
              <a:rPr lang="en-US" dirty="0"/>
              <a:t>Now we have to put the two curves together because both T1 recovery and T2 decay processes are occurring simultaneously</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0979" y="2538718"/>
            <a:ext cx="5667375"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735038" y="5700185"/>
            <a:ext cx="5934638" cy="461665"/>
          </a:xfrm>
          <a:prstGeom prst="rect">
            <a:avLst/>
          </a:prstGeom>
          <a:noFill/>
          <a:ln>
            <a:solidFill>
              <a:schemeClr val="accent1">
                <a:lumMod val="75000"/>
              </a:schemeClr>
            </a:solidFill>
          </a:ln>
        </p:spPr>
        <p:txBody>
          <a:bodyPr wrap="none" rtlCol="0">
            <a:spAutoFit/>
          </a:bodyPr>
          <a:lstStyle/>
          <a:p>
            <a:r>
              <a:rPr lang="pt-BR" sz="2400" dirty="0">
                <a:solidFill>
                  <a:srgbClr val="C00000"/>
                </a:solidFill>
              </a:rPr>
              <a:t>Signal Intensity = SI ∝ N(H)(e</a:t>
            </a:r>
            <a:r>
              <a:rPr lang="pt-BR" sz="2400" baseline="30000" dirty="0">
                <a:solidFill>
                  <a:srgbClr val="C00000"/>
                </a:solidFill>
              </a:rPr>
              <a:t>-TE/T2*</a:t>
            </a:r>
            <a:r>
              <a:rPr lang="pt-BR" sz="2400" dirty="0">
                <a:solidFill>
                  <a:srgbClr val="C00000"/>
                </a:solidFill>
              </a:rPr>
              <a:t>) (1 - e</a:t>
            </a:r>
            <a:r>
              <a:rPr lang="pt-BR" sz="2400" baseline="30000" dirty="0">
                <a:solidFill>
                  <a:srgbClr val="C00000"/>
                </a:solidFill>
              </a:rPr>
              <a:t>-TR/T1</a:t>
            </a:r>
            <a:r>
              <a:rPr lang="pt-BR" sz="2400" dirty="0">
                <a:solidFill>
                  <a:srgbClr val="C00000"/>
                </a:solidFill>
              </a:rPr>
              <a:t>)</a:t>
            </a:r>
          </a:p>
        </p:txBody>
      </p:sp>
    </p:spTree>
    <p:extLst>
      <p:ext uri="{BB962C8B-B14F-4D97-AF65-F5344CB8AC3E}">
        <p14:creationId xmlns:p14="http://schemas.microsoft.com/office/powerpoint/2010/main" val="30430814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Tissue Contrast: T1-Weighting</a:t>
            </a:r>
          </a:p>
        </p:txBody>
      </p:sp>
      <p:sp>
        <p:nvSpPr>
          <p:cNvPr id="3" name="Content Placeholder 2"/>
          <p:cNvSpPr>
            <a:spLocks noGrp="1"/>
          </p:cNvSpPr>
          <p:nvPr>
            <p:ph sz="quarter" idx="1"/>
          </p:nvPr>
        </p:nvSpPr>
        <p:spPr/>
        <p:txBody>
          <a:bodyPr/>
          <a:lstStyle/>
          <a:p>
            <a:r>
              <a:rPr lang="en-US" dirty="0"/>
              <a:t>Long TR reduces the T1 effect</a:t>
            </a:r>
          </a:p>
          <a:p>
            <a:r>
              <a:rPr lang="en-US" dirty="0"/>
              <a:t>Short TR enhances the T1 contrast</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6782" y="2684478"/>
            <a:ext cx="8298437" cy="3196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3291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Tissue Contrast: T2-Weighting</a:t>
            </a:r>
          </a:p>
        </p:txBody>
      </p:sp>
      <p:sp>
        <p:nvSpPr>
          <p:cNvPr id="3" name="Content Placeholder 2"/>
          <p:cNvSpPr>
            <a:spLocks noGrp="1"/>
          </p:cNvSpPr>
          <p:nvPr>
            <p:ph sz="quarter" idx="1"/>
          </p:nvPr>
        </p:nvSpPr>
        <p:spPr/>
        <p:txBody>
          <a:bodyPr/>
          <a:lstStyle/>
          <a:p>
            <a:r>
              <a:rPr lang="en-US" dirty="0"/>
              <a:t>Short TE reduces the T2* (T2) effect</a:t>
            </a:r>
          </a:p>
          <a:p>
            <a:r>
              <a:rPr lang="en-US" dirty="0"/>
              <a:t>Long TE enhances the T2* (T2) effect</a:t>
            </a:r>
          </a:p>
          <a:p>
            <a:endParaRPr lang="en-US" dirty="0"/>
          </a:p>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0837" y="2860647"/>
            <a:ext cx="8726689" cy="3051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37570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Tissue Contrast: Clinical Applications</a:t>
            </a:r>
          </a:p>
        </p:txBody>
      </p:sp>
      <p:sp>
        <p:nvSpPr>
          <p:cNvPr id="3" name="Content Placeholder 2"/>
          <p:cNvSpPr>
            <a:spLocks noGrp="1"/>
          </p:cNvSpPr>
          <p:nvPr>
            <p:ph sz="quarter" idx="1"/>
          </p:nvPr>
        </p:nvSpPr>
        <p:spPr>
          <a:xfrm>
            <a:off x="816864" y="1673042"/>
            <a:ext cx="5991260" cy="4892879"/>
          </a:xfrm>
        </p:spPr>
        <p:txBody>
          <a:bodyPr>
            <a:normAutofit/>
          </a:bodyPr>
          <a:lstStyle/>
          <a:p>
            <a:r>
              <a:rPr lang="en-US" dirty="0"/>
              <a:t>T1 Recovery Curve</a:t>
            </a:r>
          </a:p>
          <a:p>
            <a:pPr lvl="1"/>
            <a:r>
              <a:rPr lang="en-US" dirty="0"/>
              <a:t>Fat has shortest T1 </a:t>
            </a:r>
          </a:p>
          <a:p>
            <a:pPr lvl="1"/>
            <a:r>
              <a:rPr lang="en-US" dirty="0"/>
              <a:t>Proteinaceous fluid also has short T1</a:t>
            </a:r>
          </a:p>
          <a:p>
            <a:pPr lvl="1"/>
            <a:r>
              <a:rPr lang="en-US" dirty="0"/>
              <a:t>H</a:t>
            </a:r>
            <a:r>
              <a:rPr lang="en-US" baseline="-25000" dirty="0"/>
              <a:t>2</a:t>
            </a:r>
            <a:r>
              <a:rPr lang="en-US" dirty="0"/>
              <a:t>O has longest T1 </a:t>
            </a:r>
          </a:p>
          <a:p>
            <a:pPr lvl="1"/>
            <a:r>
              <a:rPr lang="en-US" dirty="0"/>
              <a:t>Solid tissue has intermediate T1</a:t>
            </a:r>
          </a:p>
          <a:p>
            <a:r>
              <a:rPr lang="en-US" dirty="0"/>
              <a:t>T2 decay Curve</a:t>
            </a:r>
          </a:p>
          <a:p>
            <a:pPr lvl="1"/>
            <a:r>
              <a:rPr lang="en-US" dirty="0"/>
              <a:t>H</a:t>
            </a:r>
            <a:r>
              <a:rPr lang="en-US" baseline="-25000" dirty="0"/>
              <a:t>2</a:t>
            </a:r>
            <a:r>
              <a:rPr lang="en-US" dirty="0"/>
              <a:t>O has very long T2</a:t>
            </a:r>
          </a:p>
          <a:p>
            <a:pPr lvl="1"/>
            <a:r>
              <a:rPr lang="en-US" dirty="0"/>
              <a:t>Solid tissue has short T2</a:t>
            </a:r>
          </a:p>
          <a:p>
            <a:pPr lvl="1"/>
            <a:r>
              <a:rPr lang="en-US" dirty="0"/>
              <a:t>Fat has intermediate T2</a:t>
            </a:r>
          </a:p>
          <a:p>
            <a:pPr lvl="1"/>
            <a:r>
              <a:rPr lang="en-US" dirty="0"/>
              <a:t>Proteinaceous fluid may have short or intermediate T2 depending on protein content</a:t>
            </a: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1" y="1542093"/>
            <a:ext cx="4167537" cy="249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8000" y="4119481"/>
            <a:ext cx="3907478" cy="2738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38064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Brain Imaging</a:t>
            </a:r>
          </a:p>
        </p:txBody>
      </p:sp>
      <p:sp>
        <p:nvSpPr>
          <p:cNvPr id="3" name="Content Placeholder 2"/>
          <p:cNvSpPr>
            <a:spLocks noGrp="1"/>
          </p:cNvSpPr>
          <p:nvPr>
            <p:ph sz="quarter" idx="1"/>
          </p:nvPr>
        </p:nvSpPr>
        <p:spPr>
          <a:xfrm>
            <a:off x="816864" y="1600200"/>
            <a:ext cx="4952169" cy="4495800"/>
          </a:xfrm>
        </p:spPr>
        <p:txBody>
          <a:bodyPr/>
          <a:lstStyle/>
          <a:p>
            <a:r>
              <a:rPr lang="en-US" dirty="0"/>
              <a:t>White Matter (WM): Fat</a:t>
            </a:r>
          </a:p>
          <a:p>
            <a:r>
              <a:rPr lang="en-US" dirty="0"/>
              <a:t>Grey Matter (GM): Solid Tissue</a:t>
            </a:r>
          </a:p>
          <a:p>
            <a:r>
              <a:rPr lang="en-US" dirty="0"/>
              <a:t>Cerebrospinal Fluid (CSF): H</a:t>
            </a:r>
            <a:r>
              <a:rPr lang="en-US" baseline="-25000" dirty="0"/>
              <a:t>2</a:t>
            </a:r>
            <a:r>
              <a:rPr lang="en-US" dirty="0"/>
              <a:t>O</a:t>
            </a:r>
          </a:p>
          <a:p>
            <a:endParaRPr lang="en-US" dirty="0"/>
          </a:p>
          <a:p>
            <a:r>
              <a:rPr lang="en-US" dirty="0"/>
              <a:t>Detecting pathological lesion</a:t>
            </a:r>
          </a:p>
          <a:p>
            <a:pPr lvl="1"/>
            <a:r>
              <a:rPr lang="en-US" dirty="0"/>
              <a:t>Compare contrasts at different TE values</a:t>
            </a:r>
          </a:p>
          <a:p>
            <a:pPr lvl="1"/>
            <a:r>
              <a:rPr lang="en-US" dirty="0"/>
              <a:t>TE</a:t>
            </a:r>
            <a:r>
              <a:rPr lang="en-US" baseline="-25000" dirty="0"/>
              <a:t>1</a:t>
            </a:r>
            <a:r>
              <a:rPr lang="en-US" dirty="0"/>
              <a:t> appears to provide best contrast</a:t>
            </a:r>
          </a:p>
          <a:p>
            <a:pPr marL="0" indent="0">
              <a:buNone/>
            </a:pPr>
            <a:r>
              <a:rPr lang="en-US" dirty="0"/>
              <a:t> </a:t>
            </a:r>
          </a:p>
        </p:txBody>
      </p:sp>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2783" y="1600200"/>
            <a:ext cx="4815281" cy="1714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EC6EE84B-28F9-46B0-97A7-D82D14346F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3963" y="3623782"/>
            <a:ext cx="6188037" cy="3005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14481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Tissue Contrast: T1W, T2W and PDW</a:t>
            </a:r>
          </a:p>
        </p:txBody>
      </p:sp>
      <p:sp>
        <p:nvSpPr>
          <p:cNvPr id="3" name="Content Placeholder 2"/>
          <p:cNvSpPr>
            <a:spLocks noGrp="1"/>
          </p:cNvSpPr>
          <p:nvPr>
            <p:ph sz="quarter" idx="1"/>
          </p:nvPr>
        </p:nvSpPr>
        <p:spPr>
          <a:xfrm>
            <a:off x="798378" y="1600200"/>
            <a:ext cx="6018058" cy="4495800"/>
          </a:xfrm>
        </p:spPr>
        <p:txBody>
          <a:bodyPr/>
          <a:lstStyle/>
          <a:p>
            <a:r>
              <a:rPr lang="en-US" dirty="0"/>
              <a:t>Consider different values of TR and TE</a:t>
            </a:r>
          </a:p>
          <a:p>
            <a:pPr lvl="1"/>
            <a:r>
              <a:rPr lang="en-US" dirty="0"/>
              <a:t>Short/Long TR</a:t>
            </a:r>
          </a:p>
          <a:p>
            <a:pPr lvl="1"/>
            <a:r>
              <a:rPr lang="en-US" dirty="0"/>
              <a:t>Short/Long TE </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0752" y="1531473"/>
            <a:ext cx="4725934" cy="1693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188" y="3429000"/>
            <a:ext cx="4033312" cy="315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4390" y="3614329"/>
            <a:ext cx="4444373" cy="2905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671583" y="3187817"/>
            <a:ext cx="941091" cy="369332"/>
          </a:xfrm>
          <a:prstGeom prst="rect">
            <a:avLst/>
          </a:prstGeom>
          <a:noFill/>
        </p:spPr>
        <p:txBody>
          <a:bodyPr wrap="none" rtlCol="0">
            <a:spAutoFit/>
          </a:bodyPr>
          <a:lstStyle/>
          <a:p>
            <a:r>
              <a:rPr lang="en-US" dirty="0">
                <a:solidFill>
                  <a:srgbClr val="C00000"/>
                </a:solidFill>
              </a:rPr>
              <a:t>Short TR</a:t>
            </a:r>
          </a:p>
        </p:txBody>
      </p:sp>
      <p:sp>
        <p:nvSpPr>
          <p:cNvPr id="8" name="TextBox 7"/>
          <p:cNvSpPr txBox="1"/>
          <p:nvPr/>
        </p:nvSpPr>
        <p:spPr>
          <a:xfrm>
            <a:off x="7682724" y="3199111"/>
            <a:ext cx="896399" cy="369332"/>
          </a:xfrm>
          <a:prstGeom prst="rect">
            <a:avLst/>
          </a:prstGeom>
          <a:noFill/>
        </p:spPr>
        <p:txBody>
          <a:bodyPr wrap="none" rtlCol="0">
            <a:spAutoFit/>
          </a:bodyPr>
          <a:lstStyle/>
          <a:p>
            <a:r>
              <a:rPr lang="en-US" dirty="0">
                <a:solidFill>
                  <a:srgbClr val="C00000"/>
                </a:solidFill>
              </a:rPr>
              <a:t>Long TR</a:t>
            </a:r>
          </a:p>
        </p:txBody>
      </p:sp>
    </p:spTree>
    <p:extLst>
      <p:ext uri="{BB962C8B-B14F-4D97-AF65-F5344CB8AC3E}">
        <p14:creationId xmlns:p14="http://schemas.microsoft.com/office/powerpoint/2010/main" val="12034921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Tissue Contrast Summary</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8949" y="1557033"/>
            <a:ext cx="8406164" cy="247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8950" y="4184550"/>
            <a:ext cx="8321879" cy="2112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74109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Tissue Contrast Examples </a:t>
            </a:r>
          </a:p>
        </p:txBody>
      </p:sp>
      <p:sp>
        <p:nvSpPr>
          <p:cNvPr id="4" name="Content Placeholder 3"/>
          <p:cNvSpPr>
            <a:spLocks noGrp="1"/>
          </p:cNvSpPr>
          <p:nvPr>
            <p:ph sz="quarter" idx="1"/>
          </p:nvPr>
        </p:nvSpPr>
        <p:spPr/>
        <p:txBody>
          <a:bodyPr/>
          <a:lstStyle/>
          <a:p>
            <a:r>
              <a:rPr lang="en-US" dirty="0"/>
              <a:t>Different contrast using different weighting selection</a:t>
            </a:r>
          </a:p>
        </p:txBody>
      </p:sp>
      <p:grpSp>
        <p:nvGrpSpPr>
          <p:cNvPr id="3" name="Group 2">
            <a:extLst>
              <a:ext uri="{FF2B5EF4-FFF2-40B4-BE49-F238E27FC236}">
                <a16:creationId xmlns:a16="http://schemas.microsoft.com/office/drawing/2014/main" id="{7782B8E4-618B-4896-8ABA-BE56EBEE4A6D}"/>
              </a:ext>
            </a:extLst>
          </p:cNvPr>
          <p:cNvGrpSpPr/>
          <p:nvPr/>
        </p:nvGrpSpPr>
        <p:grpSpPr>
          <a:xfrm>
            <a:off x="2403671" y="4239491"/>
            <a:ext cx="6162589" cy="2618509"/>
            <a:chOff x="2106468" y="2732976"/>
            <a:chExt cx="8242533" cy="335280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6468" y="2752026"/>
              <a:ext cx="5495925" cy="333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7226" y="2732976"/>
              <a:ext cx="2771775"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1" name="Group 10">
            <a:extLst>
              <a:ext uri="{FF2B5EF4-FFF2-40B4-BE49-F238E27FC236}">
                <a16:creationId xmlns:a16="http://schemas.microsoft.com/office/drawing/2014/main" id="{4C66C7AA-2028-42DF-91AB-B054451DD184}"/>
              </a:ext>
            </a:extLst>
          </p:cNvPr>
          <p:cNvGrpSpPr/>
          <p:nvPr/>
        </p:nvGrpSpPr>
        <p:grpSpPr>
          <a:xfrm>
            <a:off x="60523" y="2186247"/>
            <a:ext cx="2341855" cy="4588626"/>
            <a:chOff x="6096000" y="1609769"/>
            <a:chExt cx="2828925" cy="5114925"/>
          </a:xfrm>
        </p:grpSpPr>
        <p:pic>
          <p:nvPicPr>
            <p:cNvPr id="12" name="Picture 4">
              <a:extLst>
                <a:ext uri="{FF2B5EF4-FFF2-40B4-BE49-F238E27FC236}">
                  <a16:creationId xmlns:a16="http://schemas.microsoft.com/office/drawing/2014/main" id="{E5B200A2-BFC2-46C7-BB5D-9007541673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609769"/>
              <a:ext cx="2828925" cy="511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a:extLst>
                <a:ext uri="{FF2B5EF4-FFF2-40B4-BE49-F238E27FC236}">
                  <a16:creationId xmlns:a16="http://schemas.microsoft.com/office/drawing/2014/main" id="{BC2C1B12-B23A-4EEF-8DD9-19E7767E0C5F}"/>
                </a:ext>
              </a:extLst>
            </p:cNvPr>
            <p:cNvSpPr txBox="1"/>
            <p:nvPr/>
          </p:nvSpPr>
          <p:spPr>
            <a:xfrm>
              <a:off x="6231622" y="3782037"/>
              <a:ext cx="520118" cy="377385"/>
            </a:xfrm>
            <a:prstGeom prst="rect">
              <a:avLst/>
            </a:prstGeom>
            <a:noFill/>
          </p:spPr>
          <p:txBody>
            <a:bodyPr wrap="square" rtlCol="0">
              <a:spAutoFit/>
            </a:bodyPr>
            <a:lstStyle/>
            <a:p>
              <a:r>
                <a:rPr lang="en-US" sz="1600" b="1" dirty="0">
                  <a:solidFill>
                    <a:srgbClr val="FFFF00"/>
                  </a:solidFill>
                </a:rPr>
                <a:t>T1</a:t>
              </a:r>
            </a:p>
          </p:txBody>
        </p:sp>
        <p:sp>
          <p:nvSpPr>
            <p:cNvPr id="14" name="TextBox 13">
              <a:extLst>
                <a:ext uri="{FF2B5EF4-FFF2-40B4-BE49-F238E27FC236}">
                  <a16:creationId xmlns:a16="http://schemas.microsoft.com/office/drawing/2014/main" id="{0E0F2C67-7211-4B77-8CBF-C10131C9E566}"/>
                </a:ext>
              </a:extLst>
            </p:cNvPr>
            <p:cNvSpPr txBox="1"/>
            <p:nvPr/>
          </p:nvSpPr>
          <p:spPr>
            <a:xfrm>
              <a:off x="8045042" y="3783327"/>
              <a:ext cx="520118" cy="377385"/>
            </a:xfrm>
            <a:prstGeom prst="rect">
              <a:avLst/>
            </a:prstGeom>
            <a:noFill/>
          </p:spPr>
          <p:txBody>
            <a:bodyPr wrap="square" rtlCol="0">
              <a:spAutoFit/>
            </a:bodyPr>
            <a:lstStyle/>
            <a:p>
              <a:r>
                <a:rPr lang="en-US" sz="1600" b="1" dirty="0">
                  <a:solidFill>
                    <a:srgbClr val="FFFF00"/>
                  </a:solidFill>
                </a:rPr>
                <a:t>PD</a:t>
              </a:r>
            </a:p>
          </p:txBody>
        </p:sp>
        <p:sp>
          <p:nvSpPr>
            <p:cNvPr id="15" name="TextBox 14">
              <a:extLst>
                <a:ext uri="{FF2B5EF4-FFF2-40B4-BE49-F238E27FC236}">
                  <a16:creationId xmlns:a16="http://schemas.microsoft.com/office/drawing/2014/main" id="{8DAC6FCE-6C51-41DE-8617-00F29A2B7E67}"/>
                </a:ext>
              </a:extLst>
            </p:cNvPr>
            <p:cNvSpPr txBox="1"/>
            <p:nvPr/>
          </p:nvSpPr>
          <p:spPr>
            <a:xfrm>
              <a:off x="6198066" y="6094078"/>
              <a:ext cx="520118" cy="377385"/>
            </a:xfrm>
            <a:prstGeom prst="rect">
              <a:avLst/>
            </a:prstGeom>
            <a:noFill/>
          </p:spPr>
          <p:txBody>
            <a:bodyPr wrap="square" rtlCol="0">
              <a:spAutoFit/>
            </a:bodyPr>
            <a:lstStyle/>
            <a:p>
              <a:r>
                <a:rPr lang="en-US" sz="1600" b="1" dirty="0">
                  <a:solidFill>
                    <a:srgbClr val="FFFF00"/>
                  </a:solidFill>
                </a:rPr>
                <a:t>T2</a:t>
              </a:r>
            </a:p>
          </p:txBody>
        </p:sp>
      </p:grpSp>
      <p:grpSp>
        <p:nvGrpSpPr>
          <p:cNvPr id="7" name="Group 6">
            <a:extLst>
              <a:ext uri="{FF2B5EF4-FFF2-40B4-BE49-F238E27FC236}">
                <a16:creationId xmlns:a16="http://schemas.microsoft.com/office/drawing/2014/main" id="{ECCA53D8-12BE-46EC-88BD-B00C1F058EEF}"/>
              </a:ext>
            </a:extLst>
          </p:cNvPr>
          <p:cNvGrpSpPr/>
          <p:nvPr/>
        </p:nvGrpSpPr>
        <p:grpSpPr>
          <a:xfrm>
            <a:off x="8230651" y="1910971"/>
            <a:ext cx="3900826" cy="2328520"/>
            <a:chOff x="6188716" y="1784628"/>
            <a:chExt cx="3790950" cy="2262932"/>
          </a:xfrm>
        </p:grpSpPr>
        <p:pic>
          <p:nvPicPr>
            <p:cNvPr id="8" name="Picture 3">
              <a:extLst>
                <a:ext uri="{FF2B5EF4-FFF2-40B4-BE49-F238E27FC236}">
                  <a16:creationId xmlns:a16="http://schemas.microsoft.com/office/drawing/2014/main" id="{EAE5C236-A507-49F3-9CB4-5B962A0156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8716" y="1784628"/>
              <a:ext cx="3790950" cy="225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03584B96-4A4A-4091-87E5-3D2B43C1816C}"/>
                </a:ext>
              </a:extLst>
            </p:cNvPr>
            <p:cNvSpPr txBox="1"/>
            <p:nvPr/>
          </p:nvSpPr>
          <p:spPr>
            <a:xfrm>
              <a:off x="6448775" y="3672720"/>
              <a:ext cx="520118" cy="369332"/>
            </a:xfrm>
            <a:prstGeom prst="rect">
              <a:avLst/>
            </a:prstGeom>
            <a:noFill/>
          </p:spPr>
          <p:txBody>
            <a:bodyPr wrap="square" rtlCol="0">
              <a:spAutoFit/>
            </a:bodyPr>
            <a:lstStyle/>
            <a:p>
              <a:r>
                <a:rPr lang="en-US" b="1" dirty="0">
                  <a:solidFill>
                    <a:srgbClr val="FFFF00"/>
                  </a:solidFill>
                </a:rPr>
                <a:t>T1</a:t>
              </a:r>
            </a:p>
          </p:txBody>
        </p:sp>
        <p:sp>
          <p:nvSpPr>
            <p:cNvPr id="10" name="TextBox 9">
              <a:extLst>
                <a:ext uri="{FF2B5EF4-FFF2-40B4-BE49-F238E27FC236}">
                  <a16:creationId xmlns:a16="http://schemas.microsoft.com/office/drawing/2014/main" id="{9A26221A-BE80-41CB-ABB2-73C1C554F73B}"/>
                </a:ext>
              </a:extLst>
            </p:cNvPr>
            <p:cNvSpPr txBox="1"/>
            <p:nvPr/>
          </p:nvSpPr>
          <p:spPr>
            <a:xfrm>
              <a:off x="8269186" y="3678228"/>
              <a:ext cx="520118" cy="369332"/>
            </a:xfrm>
            <a:prstGeom prst="rect">
              <a:avLst/>
            </a:prstGeom>
            <a:noFill/>
          </p:spPr>
          <p:txBody>
            <a:bodyPr wrap="square" rtlCol="0">
              <a:spAutoFit/>
            </a:bodyPr>
            <a:lstStyle/>
            <a:p>
              <a:r>
                <a:rPr lang="en-US" b="1" dirty="0">
                  <a:solidFill>
                    <a:srgbClr val="FFFF00"/>
                  </a:solidFill>
                </a:rPr>
                <a:t>T2</a:t>
              </a:r>
            </a:p>
          </p:txBody>
        </p:sp>
      </p:grpSp>
    </p:spTree>
    <p:extLst>
      <p:ext uri="{BB962C8B-B14F-4D97-AF65-F5344CB8AC3E}">
        <p14:creationId xmlns:p14="http://schemas.microsoft.com/office/powerpoint/2010/main" val="38628123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Pulse Sequences: Saturation, Saturation Recovery and Inversion Recovery</a:t>
            </a:r>
            <a:endParaRPr lang="en-US" dirty="0"/>
          </a:p>
        </p:txBody>
      </p:sp>
      <p:sp>
        <p:nvSpPr>
          <p:cNvPr id="3" name="Content Placeholder 2"/>
          <p:cNvSpPr>
            <a:spLocks noGrp="1"/>
          </p:cNvSpPr>
          <p:nvPr>
            <p:ph sz="quarter" idx="1"/>
          </p:nvPr>
        </p:nvSpPr>
        <p:spPr/>
        <p:txBody>
          <a:bodyPr/>
          <a:lstStyle/>
          <a:p>
            <a:r>
              <a:rPr lang="en-US" dirty="0"/>
              <a:t>Pulse sequence is sequence of radio frequency (RF) pulses applied repeatedly during an MR study</a:t>
            </a:r>
          </a:p>
          <a:p>
            <a:pPr lvl="1"/>
            <a:r>
              <a:rPr lang="en-US" dirty="0"/>
              <a:t>Embedded in it are TR and TE time parameters</a:t>
            </a:r>
          </a:p>
          <a:p>
            <a:pPr lvl="1"/>
            <a:r>
              <a:rPr lang="en-US" dirty="0"/>
              <a:t>It is described as timing diagram or pulse sequence diagram</a:t>
            </a:r>
          </a:p>
          <a:p>
            <a:endParaRPr lang="en-US" dirty="0">
              <a:solidFill>
                <a:srgbClr val="292929"/>
              </a:solidFill>
              <a:latin typeface="Arial"/>
            </a:endParaRPr>
          </a:p>
          <a:p>
            <a:r>
              <a:rPr lang="en-US" dirty="0">
                <a:solidFill>
                  <a:srgbClr val="292929"/>
                </a:solidFill>
                <a:latin typeface="Arial"/>
              </a:rPr>
              <a:t>90</a:t>
            </a:r>
            <a:r>
              <a:rPr lang="en-US" dirty="0">
                <a:solidFill>
                  <a:srgbClr val="292929"/>
                </a:solidFill>
                <a:latin typeface="Symbol"/>
              </a:rPr>
              <a:t> </a:t>
            </a:r>
            <a:r>
              <a:rPr lang="en-US" dirty="0">
                <a:solidFill>
                  <a:srgbClr val="292929"/>
                </a:solidFill>
                <a:latin typeface="Arial"/>
              </a:rPr>
              <a:t>pulse: </a:t>
            </a:r>
            <a:r>
              <a:rPr lang="en-US" dirty="0">
                <a:solidFill>
                  <a:srgbClr val="C00000"/>
                </a:solidFill>
                <a:latin typeface="Arial"/>
              </a:rPr>
              <a:t>Saturation</a:t>
            </a:r>
          </a:p>
          <a:p>
            <a:endParaRPr lang="en-US" dirty="0">
              <a:solidFill>
                <a:srgbClr val="292929"/>
              </a:solidFill>
              <a:latin typeface="Arial"/>
            </a:endParaRPr>
          </a:p>
          <a:p>
            <a:r>
              <a:rPr lang="en-US" dirty="0">
                <a:solidFill>
                  <a:srgbClr val="292929"/>
                </a:solidFill>
                <a:latin typeface="Arial"/>
              </a:rPr>
              <a:t>180</a:t>
            </a:r>
            <a:r>
              <a:rPr lang="en-US" dirty="0">
                <a:solidFill>
                  <a:srgbClr val="292929"/>
                </a:solidFill>
                <a:latin typeface="Symbol"/>
              </a:rPr>
              <a:t></a:t>
            </a:r>
            <a:r>
              <a:rPr lang="en-US" dirty="0">
                <a:solidFill>
                  <a:srgbClr val="292929"/>
                </a:solidFill>
                <a:latin typeface="Arial"/>
              </a:rPr>
              <a:t> pulse: </a:t>
            </a:r>
            <a:r>
              <a:rPr lang="en-US" dirty="0">
                <a:solidFill>
                  <a:srgbClr val="C00000"/>
                </a:solidFill>
                <a:latin typeface="Arial"/>
              </a:rPr>
              <a:t>Inversion</a:t>
            </a:r>
          </a:p>
          <a:p>
            <a:endParaRPr lang="en-US" dirty="0">
              <a:solidFill>
                <a:srgbClr val="292929"/>
              </a:solidFill>
              <a:latin typeface="Arial"/>
            </a:endParaRPr>
          </a:p>
          <a:p>
            <a:r>
              <a:rPr lang="en-US" dirty="0">
                <a:solidFill>
                  <a:srgbClr val="292929"/>
                </a:solidFill>
                <a:latin typeface="Arial"/>
              </a:rPr>
              <a:t>&lt;90</a:t>
            </a:r>
            <a:r>
              <a:rPr lang="en-US" dirty="0">
                <a:solidFill>
                  <a:srgbClr val="292929"/>
                </a:solidFill>
                <a:latin typeface="Symbol"/>
              </a:rPr>
              <a:t> </a:t>
            </a:r>
            <a:r>
              <a:rPr lang="en-US" dirty="0">
                <a:solidFill>
                  <a:srgbClr val="292929"/>
                </a:solidFill>
                <a:latin typeface="Arial"/>
              </a:rPr>
              <a:t>pulse: </a:t>
            </a:r>
            <a:r>
              <a:rPr lang="en-US" dirty="0">
                <a:solidFill>
                  <a:srgbClr val="C00000"/>
                </a:solidFill>
                <a:latin typeface="Arial"/>
              </a:rPr>
              <a:t>Partial Saturation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1339" y="3553461"/>
            <a:ext cx="4598209" cy="2542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68374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Saturation</a:t>
            </a:r>
          </a:p>
        </p:txBody>
      </p:sp>
      <p:sp>
        <p:nvSpPr>
          <p:cNvPr id="3" name="Content Placeholder 2"/>
          <p:cNvSpPr>
            <a:spLocks noGrp="1"/>
          </p:cNvSpPr>
          <p:nvPr>
            <p:ph sz="quarter" idx="1"/>
          </p:nvPr>
        </p:nvSpPr>
        <p:spPr/>
        <p:txBody>
          <a:bodyPr>
            <a:normAutofit/>
          </a:bodyPr>
          <a:lstStyle/>
          <a:p>
            <a:r>
              <a:rPr lang="en-US" dirty="0"/>
              <a:t>Immediately after longitudinal magnetization has been flipped into x-y plane by 90° pulse, system is said to be saturated</a:t>
            </a:r>
          </a:p>
          <a:p>
            <a:pPr lvl="1"/>
            <a:r>
              <a:rPr lang="en-US" dirty="0"/>
              <a:t>Application of second 90° pulse at this moment will elicit no signal (like beating a dead horse) </a:t>
            </a:r>
          </a:p>
          <a:p>
            <a:r>
              <a:rPr lang="en-US" dirty="0"/>
              <a:t>A few moments later, after some T1 recovery, system is </a:t>
            </a:r>
            <a:r>
              <a:rPr lang="en-US" dirty="0">
                <a:solidFill>
                  <a:srgbClr val="C00000"/>
                </a:solidFill>
              </a:rPr>
              <a:t>partially saturated</a:t>
            </a:r>
            <a:endParaRPr lang="en-US" dirty="0"/>
          </a:p>
          <a:p>
            <a:r>
              <a:rPr lang="en-US" dirty="0"/>
              <a:t>With complete T1 recovery to plateau value, system is </a:t>
            </a:r>
            <a:r>
              <a:rPr lang="en-US" dirty="0">
                <a:solidFill>
                  <a:srgbClr val="C00000"/>
                </a:solidFill>
              </a:rPr>
              <a:t>unsaturated</a:t>
            </a:r>
            <a:r>
              <a:rPr lang="en-US" dirty="0"/>
              <a:t> or </a:t>
            </a:r>
            <a:r>
              <a:rPr lang="en-US" dirty="0">
                <a:solidFill>
                  <a:srgbClr val="C00000"/>
                </a:solidFill>
              </a:rPr>
              <a:t>fully magnetized </a:t>
            </a:r>
          </a:p>
          <a:p>
            <a:r>
              <a:rPr lang="en-US" dirty="0"/>
              <a:t>If longitudinal magnetization only partially flipped into x-y plane (flip angles &lt; 90°) then there is still component of magnetization along z axis</a:t>
            </a:r>
          </a:p>
          <a:p>
            <a:pPr lvl="1"/>
            <a:r>
              <a:rPr lang="en-US" dirty="0"/>
              <a:t>Spins in this state are also </a:t>
            </a:r>
            <a:r>
              <a:rPr lang="en-US" dirty="0">
                <a:solidFill>
                  <a:srgbClr val="C00000"/>
                </a:solidFill>
              </a:rPr>
              <a:t>partially saturated</a:t>
            </a:r>
            <a:endParaRPr lang="en-US" dirty="0"/>
          </a:p>
          <a:p>
            <a:endParaRPr lang="en-US" dirty="0"/>
          </a:p>
        </p:txBody>
      </p:sp>
    </p:spTree>
    <p:extLst>
      <p:ext uri="{BB962C8B-B14F-4D97-AF65-F5344CB8AC3E}">
        <p14:creationId xmlns:p14="http://schemas.microsoft.com/office/powerpoint/2010/main" val="23198727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lang="en-US" dirty="0"/>
              <a:t>Why Protons?</a:t>
            </a:r>
          </a:p>
        </p:txBody>
      </p:sp>
      <p:sp>
        <p:nvSpPr>
          <p:cNvPr id="3" name="Content Placeholder 2"/>
          <p:cNvSpPr>
            <a:spLocks noGrp="1"/>
          </p:cNvSpPr>
          <p:nvPr>
            <p:ph sz="quarter" idx="1"/>
          </p:nvPr>
        </p:nvSpPr>
        <p:spPr>
          <a:xfrm>
            <a:off x="816864" y="1600200"/>
            <a:ext cx="10871200" cy="4495800"/>
          </a:xfrm>
        </p:spPr>
        <p:txBody>
          <a:bodyPr>
            <a:normAutofit/>
          </a:bodyPr>
          <a:lstStyle/>
          <a:p>
            <a:r>
              <a:rPr lang="en-US" dirty="0"/>
              <a:t>Natural abundance and tissue abundance</a:t>
            </a:r>
            <a:endParaRPr lang="ar-SA" dirty="0"/>
          </a:p>
          <a:p>
            <a:r>
              <a:rPr lang="en-US" dirty="0"/>
              <a:t>Essential part of all organic compounds</a:t>
            </a:r>
          </a:p>
          <a:p>
            <a:pPr lvl="1"/>
            <a:r>
              <a:rPr lang="en-US" dirty="0"/>
              <a:t>Variations unique to different tissue types</a:t>
            </a:r>
            <a:endParaRPr lang="ar-SA" dirty="0"/>
          </a:p>
          <a:p>
            <a:endParaRPr lang="ar-SA" dirty="0"/>
          </a:p>
        </p:txBody>
      </p:sp>
      <p:pic>
        <p:nvPicPr>
          <p:cNvPr id="4" name="Picture 2" descr="C:\Users\Yasser\Desktop\211_boh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21241" y="1612595"/>
            <a:ext cx="1162237" cy="123416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p:cNvGraphicFramePr>
            <a:graphicFrameLocks noGrp="1"/>
          </p:cNvGraphicFramePr>
          <p:nvPr>
            <p:extLst>
              <p:ext uri="{D42A27DB-BD31-4B8C-83A1-F6EECF244321}">
                <p14:modId xmlns:p14="http://schemas.microsoft.com/office/powerpoint/2010/main" val="3911484926"/>
              </p:ext>
            </p:extLst>
          </p:nvPr>
        </p:nvGraphicFramePr>
        <p:xfrm>
          <a:off x="93890" y="3366162"/>
          <a:ext cx="3680636" cy="3339894"/>
        </p:xfrm>
        <a:graphic>
          <a:graphicData uri="http://schemas.openxmlformats.org/drawingml/2006/table">
            <a:tbl>
              <a:tblPr>
                <a:effectLst>
                  <a:outerShdw blurRad="50800" dist="38100" dir="5400000" algn="t" rotWithShape="0">
                    <a:prstClr val="black">
                      <a:alpha val="40000"/>
                    </a:prstClr>
                  </a:outerShdw>
                </a:effectLst>
                <a:tableStyleId>{16D9F66E-5EB9-4882-86FB-DCBF35E3C3E4}</a:tableStyleId>
              </a:tblPr>
              <a:tblGrid>
                <a:gridCol w="2037496">
                  <a:extLst>
                    <a:ext uri="{9D8B030D-6E8A-4147-A177-3AD203B41FA5}">
                      <a16:colId xmlns:a16="http://schemas.microsoft.com/office/drawing/2014/main" val="20000"/>
                    </a:ext>
                  </a:extLst>
                </a:gridCol>
                <a:gridCol w="1643140">
                  <a:extLst>
                    <a:ext uri="{9D8B030D-6E8A-4147-A177-3AD203B41FA5}">
                      <a16:colId xmlns:a16="http://schemas.microsoft.com/office/drawing/2014/main" val="20001"/>
                    </a:ext>
                  </a:extLst>
                </a:gridCol>
              </a:tblGrid>
              <a:tr h="634212">
                <a:tc>
                  <a:txBody>
                    <a:bodyPr/>
                    <a:lstStyle/>
                    <a:p>
                      <a:r>
                        <a:rPr lang="en-US" sz="1600" b="1" dirty="0"/>
                        <a:t>Element</a:t>
                      </a:r>
                    </a:p>
                  </a:txBody>
                  <a:tcPr marL="111055" marR="111055" marT="55528" marB="55528" anchor="ctr">
                    <a:solidFill>
                      <a:schemeClr val="accent2">
                        <a:lumMod val="40000"/>
                        <a:lumOff val="60000"/>
                      </a:schemeClr>
                    </a:solidFill>
                  </a:tcPr>
                </a:tc>
                <a:tc>
                  <a:txBody>
                    <a:bodyPr/>
                    <a:lstStyle/>
                    <a:p>
                      <a:r>
                        <a:rPr lang="en-US" sz="1600" b="1" dirty="0"/>
                        <a:t>Biological</a:t>
                      </a:r>
                      <a:br>
                        <a:rPr lang="en-US" sz="1600" b="1" dirty="0"/>
                      </a:br>
                      <a:r>
                        <a:rPr lang="en-US" sz="1600" b="1" dirty="0"/>
                        <a:t>Abundance </a:t>
                      </a:r>
                    </a:p>
                  </a:txBody>
                  <a:tcPr marL="111055" marR="111055" marT="55528" marB="55528" anchor="ctr">
                    <a:solidFill>
                      <a:schemeClr val="accent2">
                        <a:lumMod val="40000"/>
                        <a:lumOff val="60000"/>
                      </a:schemeClr>
                    </a:solidFill>
                  </a:tcPr>
                </a:tc>
                <a:extLst>
                  <a:ext uri="{0D108BD9-81ED-4DB2-BD59-A6C34878D82A}">
                    <a16:rowId xmlns:a16="http://schemas.microsoft.com/office/drawing/2014/main" val="10000"/>
                  </a:ext>
                </a:extLst>
              </a:tr>
              <a:tr h="386526">
                <a:tc>
                  <a:txBody>
                    <a:bodyPr/>
                    <a:lstStyle/>
                    <a:p>
                      <a:r>
                        <a:rPr lang="en-US" sz="1600" dirty="0"/>
                        <a:t>Hydrogen (H)</a:t>
                      </a:r>
                    </a:p>
                  </a:txBody>
                  <a:tcPr marL="111055" marR="111055" marT="55528" marB="55528" anchor="ctr">
                    <a:solidFill>
                      <a:schemeClr val="accent2">
                        <a:lumMod val="40000"/>
                        <a:lumOff val="60000"/>
                      </a:schemeClr>
                    </a:solidFill>
                  </a:tcPr>
                </a:tc>
                <a:tc>
                  <a:txBody>
                    <a:bodyPr/>
                    <a:lstStyle/>
                    <a:p>
                      <a:pPr algn="ctr"/>
                      <a:r>
                        <a:rPr lang="en-US" sz="1600" dirty="0"/>
                        <a:t>0.63</a:t>
                      </a:r>
                    </a:p>
                  </a:txBody>
                  <a:tcPr marL="111055" marR="111055" marT="55528" marB="55528" anchor="ctr">
                    <a:solidFill>
                      <a:schemeClr val="accent2">
                        <a:lumMod val="40000"/>
                        <a:lumOff val="60000"/>
                      </a:schemeClr>
                    </a:solidFill>
                  </a:tcPr>
                </a:tc>
                <a:extLst>
                  <a:ext uri="{0D108BD9-81ED-4DB2-BD59-A6C34878D82A}">
                    <a16:rowId xmlns:a16="http://schemas.microsoft.com/office/drawing/2014/main" val="10001"/>
                  </a:ext>
                </a:extLst>
              </a:tr>
              <a:tr h="386526">
                <a:tc>
                  <a:txBody>
                    <a:bodyPr/>
                    <a:lstStyle/>
                    <a:p>
                      <a:r>
                        <a:rPr lang="en-US" sz="1600" dirty="0"/>
                        <a:t>Sodium (Na)</a:t>
                      </a:r>
                    </a:p>
                  </a:txBody>
                  <a:tcPr marL="111055" marR="111055" marT="55528" marB="55528" anchor="ctr">
                    <a:solidFill>
                      <a:schemeClr val="accent2">
                        <a:lumMod val="40000"/>
                        <a:lumOff val="60000"/>
                      </a:schemeClr>
                    </a:solidFill>
                  </a:tcPr>
                </a:tc>
                <a:tc>
                  <a:txBody>
                    <a:bodyPr/>
                    <a:lstStyle/>
                    <a:p>
                      <a:pPr algn="ctr"/>
                      <a:r>
                        <a:rPr lang="en-US" sz="1600" dirty="0"/>
                        <a:t>0.00041</a:t>
                      </a:r>
                    </a:p>
                  </a:txBody>
                  <a:tcPr marL="111055" marR="111055" marT="55528" marB="55528" anchor="ctr">
                    <a:solidFill>
                      <a:schemeClr val="accent2">
                        <a:lumMod val="40000"/>
                        <a:lumOff val="60000"/>
                      </a:schemeClr>
                    </a:solidFill>
                  </a:tcPr>
                </a:tc>
                <a:extLst>
                  <a:ext uri="{0D108BD9-81ED-4DB2-BD59-A6C34878D82A}">
                    <a16:rowId xmlns:a16="http://schemas.microsoft.com/office/drawing/2014/main" val="10002"/>
                  </a:ext>
                </a:extLst>
              </a:tr>
              <a:tr h="386526">
                <a:tc>
                  <a:txBody>
                    <a:bodyPr/>
                    <a:lstStyle/>
                    <a:p>
                      <a:r>
                        <a:rPr lang="en-US" sz="1600" dirty="0"/>
                        <a:t>Phosphorus (P)</a:t>
                      </a:r>
                    </a:p>
                  </a:txBody>
                  <a:tcPr marL="111055" marR="111055" marT="55528" marB="55528" anchor="ctr">
                    <a:solidFill>
                      <a:schemeClr val="accent2">
                        <a:lumMod val="40000"/>
                        <a:lumOff val="60000"/>
                      </a:schemeClr>
                    </a:solidFill>
                  </a:tcPr>
                </a:tc>
                <a:tc>
                  <a:txBody>
                    <a:bodyPr/>
                    <a:lstStyle/>
                    <a:p>
                      <a:pPr algn="ctr"/>
                      <a:r>
                        <a:rPr lang="en-US" sz="1600" dirty="0"/>
                        <a:t>0.0024</a:t>
                      </a:r>
                    </a:p>
                  </a:txBody>
                  <a:tcPr marL="111055" marR="111055" marT="55528" marB="55528" anchor="ctr">
                    <a:solidFill>
                      <a:schemeClr val="accent2">
                        <a:lumMod val="40000"/>
                        <a:lumOff val="60000"/>
                      </a:schemeClr>
                    </a:solidFill>
                  </a:tcPr>
                </a:tc>
                <a:extLst>
                  <a:ext uri="{0D108BD9-81ED-4DB2-BD59-A6C34878D82A}">
                    <a16:rowId xmlns:a16="http://schemas.microsoft.com/office/drawing/2014/main" val="10003"/>
                  </a:ext>
                </a:extLst>
              </a:tr>
              <a:tr h="386526">
                <a:tc>
                  <a:txBody>
                    <a:bodyPr/>
                    <a:lstStyle/>
                    <a:p>
                      <a:r>
                        <a:rPr lang="en-US" sz="1600" dirty="0"/>
                        <a:t>Carbon (C)</a:t>
                      </a:r>
                    </a:p>
                  </a:txBody>
                  <a:tcPr marL="111055" marR="111055" marT="55528" marB="55528" anchor="ctr">
                    <a:solidFill>
                      <a:schemeClr val="accent2">
                        <a:lumMod val="40000"/>
                        <a:lumOff val="60000"/>
                      </a:schemeClr>
                    </a:solidFill>
                  </a:tcPr>
                </a:tc>
                <a:tc>
                  <a:txBody>
                    <a:bodyPr/>
                    <a:lstStyle/>
                    <a:p>
                      <a:pPr algn="ctr"/>
                      <a:r>
                        <a:rPr lang="en-US" sz="1600" dirty="0"/>
                        <a:t>0.094</a:t>
                      </a:r>
                    </a:p>
                  </a:txBody>
                  <a:tcPr marL="111055" marR="111055" marT="55528" marB="55528" anchor="ctr">
                    <a:solidFill>
                      <a:schemeClr val="accent2">
                        <a:lumMod val="40000"/>
                        <a:lumOff val="60000"/>
                      </a:schemeClr>
                    </a:solidFill>
                  </a:tcPr>
                </a:tc>
                <a:extLst>
                  <a:ext uri="{0D108BD9-81ED-4DB2-BD59-A6C34878D82A}">
                    <a16:rowId xmlns:a16="http://schemas.microsoft.com/office/drawing/2014/main" val="10004"/>
                  </a:ext>
                </a:extLst>
              </a:tr>
              <a:tr h="386526">
                <a:tc>
                  <a:txBody>
                    <a:bodyPr/>
                    <a:lstStyle/>
                    <a:p>
                      <a:r>
                        <a:rPr lang="en-US" sz="1600"/>
                        <a:t>Oxygen (O)</a:t>
                      </a:r>
                    </a:p>
                  </a:txBody>
                  <a:tcPr marL="111055" marR="111055" marT="55528" marB="55528" anchor="ctr">
                    <a:solidFill>
                      <a:schemeClr val="accent2">
                        <a:lumMod val="40000"/>
                        <a:lumOff val="60000"/>
                      </a:schemeClr>
                    </a:solidFill>
                  </a:tcPr>
                </a:tc>
                <a:tc>
                  <a:txBody>
                    <a:bodyPr/>
                    <a:lstStyle/>
                    <a:p>
                      <a:pPr algn="ctr"/>
                      <a:r>
                        <a:rPr lang="en-US" sz="1600" dirty="0"/>
                        <a:t>0.26</a:t>
                      </a:r>
                    </a:p>
                  </a:txBody>
                  <a:tcPr marL="111055" marR="111055" marT="55528" marB="55528" anchor="ctr">
                    <a:solidFill>
                      <a:schemeClr val="accent2">
                        <a:lumMod val="40000"/>
                        <a:lumOff val="60000"/>
                      </a:schemeClr>
                    </a:solidFill>
                  </a:tcPr>
                </a:tc>
                <a:extLst>
                  <a:ext uri="{0D108BD9-81ED-4DB2-BD59-A6C34878D82A}">
                    <a16:rowId xmlns:a16="http://schemas.microsoft.com/office/drawing/2014/main" val="10005"/>
                  </a:ext>
                </a:extLst>
              </a:tr>
              <a:tr h="386526">
                <a:tc>
                  <a:txBody>
                    <a:bodyPr/>
                    <a:lstStyle/>
                    <a:p>
                      <a:r>
                        <a:rPr lang="en-US" sz="1600" dirty="0"/>
                        <a:t>Calcium (Ca)</a:t>
                      </a:r>
                    </a:p>
                  </a:txBody>
                  <a:tcPr marL="111055" marR="111055" marT="55528" marB="55528" anchor="ctr">
                    <a:solidFill>
                      <a:schemeClr val="accent2">
                        <a:lumMod val="40000"/>
                        <a:lumOff val="60000"/>
                      </a:schemeClr>
                    </a:solidFill>
                  </a:tcPr>
                </a:tc>
                <a:tc>
                  <a:txBody>
                    <a:bodyPr/>
                    <a:lstStyle/>
                    <a:p>
                      <a:pPr algn="ctr"/>
                      <a:r>
                        <a:rPr lang="en-US" sz="1600" dirty="0"/>
                        <a:t>0.0022</a:t>
                      </a:r>
                    </a:p>
                  </a:txBody>
                  <a:tcPr marL="111055" marR="111055" marT="55528" marB="55528" anchor="ctr">
                    <a:solidFill>
                      <a:schemeClr val="accent2">
                        <a:lumMod val="40000"/>
                        <a:lumOff val="60000"/>
                      </a:schemeClr>
                    </a:solidFill>
                  </a:tcPr>
                </a:tc>
                <a:extLst>
                  <a:ext uri="{0D108BD9-81ED-4DB2-BD59-A6C34878D82A}">
                    <a16:rowId xmlns:a16="http://schemas.microsoft.com/office/drawing/2014/main" val="10006"/>
                  </a:ext>
                </a:extLst>
              </a:tr>
              <a:tr h="386526">
                <a:tc>
                  <a:txBody>
                    <a:bodyPr/>
                    <a:lstStyle/>
                    <a:p>
                      <a:r>
                        <a:rPr lang="en-US" sz="1600" dirty="0"/>
                        <a:t>Nitrogen (N)</a:t>
                      </a:r>
                    </a:p>
                  </a:txBody>
                  <a:tcPr marL="111055" marR="111055" marT="55528" marB="55528" anchor="ctr">
                    <a:solidFill>
                      <a:schemeClr val="accent2">
                        <a:lumMod val="40000"/>
                        <a:lumOff val="60000"/>
                      </a:schemeClr>
                    </a:solidFill>
                  </a:tcPr>
                </a:tc>
                <a:tc>
                  <a:txBody>
                    <a:bodyPr/>
                    <a:lstStyle/>
                    <a:p>
                      <a:pPr algn="ctr"/>
                      <a:r>
                        <a:rPr lang="en-US" sz="1600" dirty="0"/>
                        <a:t>0.015</a:t>
                      </a:r>
                    </a:p>
                  </a:txBody>
                  <a:tcPr marL="111055" marR="111055" marT="55528" marB="55528" anchor="ctr">
                    <a:solidFill>
                      <a:schemeClr val="accent2">
                        <a:lumMod val="40000"/>
                        <a:lumOff val="60000"/>
                      </a:schemeClr>
                    </a:solidFill>
                  </a:tcPr>
                </a:tc>
                <a:extLst>
                  <a:ext uri="{0D108BD9-81ED-4DB2-BD59-A6C34878D82A}">
                    <a16:rowId xmlns:a16="http://schemas.microsoft.com/office/drawing/2014/main" val="10007"/>
                  </a:ext>
                </a:extLst>
              </a:tr>
            </a:tbl>
          </a:graphicData>
        </a:graphic>
      </p:graphicFrame>
      <p:sp>
        <p:nvSpPr>
          <p:cNvPr id="7" name="Rectangle 6"/>
          <p:cNvSpPr/>
          <p:nvPr/>
        </p:nvSpPr>
        <p:spPr>
          <a:xfrm>
            <a:off x="94370" y="3964405"/>
            <a:ext cx="3219307" cy="423943"/>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9" name="Group 8"/>
          <p:cNvGrpSpPr/>
          <p:nvPr/>
        </p:nvGrpSpPr>
        <p:grpSpPr>
          <a:xfrm>
            <a:off x="4036870" y="3366161"/>
            <a:ext cx="4120704" cy="3339893"/>
            <a:chOff x="610691" y="2347584"/>
            <a:chExt cx="2266532" cy="1956983"/>
          </a:xfrm>
        </p:grpSpPr>
        <p:graphicFrame>
          <p:nvGraphicFramePr>
            <p:cNvPr id="5" name="Content Placeholder 3"/>
            <p:cNvGraphicFramePr>
              <a:graphicFrameLocks/>
            </p:cNvGraphicFramePr>
            <p:nvPr>
              <p:extLst>
                <p:ext uri="{D42A27DB-BD31-4B8C-83A1-F6EECF244321}">
                  <p14:modId xmlns:p14="http://schemas.microsoft.com/office/powerpoint/2010/main" val="3810979039"/>
                </p:ext>
              </p:extLst>
            </p:nvPr>
          </p:nvGraphicFramePr>
          <p:xfrm>
            <a:off x="610691" y="2347584"/>
            <a:ext cx="2266532" cy="1956983"/>
          </p:xfrm>
          <a:graphic>
            <a:graphicData uri="http://schemas.openxmlformats.org/drawingml/2006/table">
              <a:tbl>
                <a:tblPr>
                  <a:tableStyleId>{08FB837D-C827-4EFA-A057-4D05807E0F7C}</a:tableStyleId>
                </a:tblPr>
                <a:tblGrid>
                  <a:gridCol w="1550710">
                    <a:extLst>
                      <a:ext uri="{9D8B030D-6E8A-4147-A177-3AD203B41FA5}">
                        <a16:colId xmlns:a16="http://schemas.microsoft.com/office/drawing/2014/main" val="20000"/>
                      </a:ext>
                    </a:extLst>
                  </a:gridCol>
                  <a:gridCol w="1091886">
                    <a:extLst>
                      <a:ext uri="{9D8B030D-6E8A-4147-A177-3AD203B41FA5}">
                        <a16:colId xmlns:a16="http://schemas.microsoft.com/office/drawing/2014/main" val="20001"/>
                      </a:ext>
                    </a:extLst>
                  </a:gridCol>
                  <a:gridCol w="1478109">
                    <a:extLst>
                      <a:ext uri="{9D8B030D-6E8A-4147-A177-3AD203B41FA5}">
                        <a16:colId xmlns:a16="http://schemas.microsoft.com/office/drawing/2014/main" val="20002"/>
                      </a:ext>
                    </a:extLst>
                  </a:gridCol>
                </a:tblGrid>
                <a:tr h="657984">
                  <a:tc>
                    <a:txBody>
                      <a:bodyPr/>
                      <a:lstStyle/>
                      <a:p>
                        <a:r>
                          <a:rPr lang="en-US" sz="1600" b="1" dirty="0"/>
                          <a:t>Element</a:t>
                        </a:r>
                      </a:p>
                    </a:txBody>
                    <a:tcPr marL="66040" marR="66040" marT="33020" marB="33020" anchor="ctr">
                      <a:solidFill>
                        <a:schemeClr val="accent1">
                          <a:lumMod val="40000"/>
                          <a:lumOff val="60000"/>
                        </a:schemeClr>
                      </a:solidFill>
                    </a:tcPr>
                  </a:tc>
                  <a:tc>
                    <a:txBody>
                      <a:bodyPr/>
                      <a:lstStyle/>
                      <a:p>
                        <a:r>
                          <a:rPr lang="en-US" sz="1600" b="1" dirty="0"/>
                          <a:t>Symbol</a:t>
                        </a:r>
                      </a:p>
                    </a:txBody>
                    <a:tcPr marL="66040" marR="66040" marT="33020" marB="33020" anchor="ctr">
                      <a:solidFill>
                        <a:schemeClr val="accent1">
                          <a:lumMod val="40000"/>
                          <a:lumOff val="60000"/>
                        </a:schemeClr>
                      </a:solidFill>
                    </a:tcPr>
                  </a:tc>
                  <a:tc>
                    <a:txBody>
                      <a:bodyPr/>
                      <a:lstStyle/>
                      <a:p>
                        <a:r>
                          <a:rPr lang="en-US" sz="1600" b="1" dirty="0"/>
                          <a:t>Natural</a:t>
                        </a:r>
                        <a:br>
                          <a:rPr lang="en-US" sz="1600" b="1" dirty="0"/>
                        </a:br>
                        <a:r>
                          <a:rPr lang="en-US" sz="1600" b="1" dirty="0"/>
                          <a:t>Abundance </a:t>
                        </a:r>
                      </a:p>
                    </a:txBody>
                    <a:tcPr marL="66040" marR="66040" marT="33020" marB="33020" anchor="ctr">
                      <a:solidFill>
                        <a:schemeClr val="accent1">
                          <a:lumMod val="40000"/>
                          <a:lumOff val="60000"/>
                        </a:schemeClr>
                      </a:solidFill>
                    </a:tcPr>
                  </a:tc>
                  <a:extLst>
                    <a:ext uri="{0D108BD9-81ED-4DB2-BD59-A6C34878D82A}">
                      <a16:rowId xmlns:a16="http://schemas.microsoft.com/office/drawing/2014/main" val="10000"/>
                    </a:ext>
                  </a:extLst>
                </a:tr>
                <a:tr h="383130">
                  <a:tc rowSpan="2">
                    <a:txBody>
                      <a:bodyPr/>
                      <a:lstStyle/>
                      <a:p>
                        <a:r>
                          <a:rPr lang="en-US" sz="1600" dirty="0"/>
                          <a:t>Hydrogen</a:t>
                        </a:r>
                      </a:p>
                    </a:txBody>
                    <a:tcPr marL="66040" marR="66040" marT="33020" marB="33020" anchor="ctr">
                      <a:solidFill>
                        <a:schemeClr val="accent1">
                          <a:lumMod val="40000"/>
                          <a:lumOff val="60000"/>
                        </a:schemeClr>
                      </a:solidFill>
                    </a:tcPr>
                  </a:tc>
                  <a:tc>
                    <a:txBody>
                      <a:bodyPr/>
                      <a:lstStyle/>
                      <a:p>
                        <a:r>
                          <a:rPr lang="en-US" sz="1600" baseline="30000" dirty="0"/>
                          <a:t>1</a:t>
                        </a:r>
                        <a:r>
                          <a:rPr lang="en-US" sz="1600" dirty="0"/>
                          <a:t>H</a:t>
                        </a:r>
                      </a:p>
                    </a:txBody>
                    <a:tcPr marL="66040" marR="66040" marT="33020" marB="33020" anchor="ctr">
                      <a:solidFill>
                        <a:schemeClr val="accent1">
                          <a:lumMod val="40000"/>
                          <a:lumOff val="60000"/>
                        </a:schemeClr>
                      </a:solidFill>
                    </a:tcPr>
                  </a:tc>
                  <a:tc>
                    <a:txBody>
                      <a:bodyPr/>
                      <a:lstStyle/>
                      <a:p>
                        <a:r>
                          <a:rPr lang="en-US" sz="1600"/>
                          <a:t>99.985</a:t>
                        </a:r>
                      </a:p>
                    </a:txBody>
                    <a:tcPr marL="66040" marR="66040" marT="33020" marB="33020" anchor="ctr">
                      <a:solidFill>
                        <a:schemeClr val="accent1">
                          <a:lumMod val="40000"/>
                          <a:lumOff val="60000"/>
                        </a:schemeClr>
                      </a:solidFill>
                    </a:tcPr>
                  </a:tc>
                  <a:extLst>
                    <a:ext uri="{0D108BD9-81ED-4DB2-BD59-A6C34878D82A}">
                      <a16:rowId xmlns:a16="http://schemas.microsoft.com/office/drawing/2014/main" val="10001"/>
                    </a:ext>
                  </a:extLst>
                </a:tr>
                <a:tr h="383130">
                  <a:tc vMerge="1">
                    <a:txBody>
                      <a:bodyPr/>
                      <a:lstStyle/>
                      <a:p>
                        <a:endParaRPr lang="en-US"/>
                      </a:p>
                    </a:txBody>
                    <a:tcPr/>
                  </a:tc>
                  <a:tc>
                    <a:txBody>
                      <a:bodyPr/>
                      <a:lstStyle/>
                      <a:p>
                        <a:r>
                          <a:rPr lang="en-US" sz="1600" baseline="30000"/>
                          <a:t>2</a:t>
                        </a:r>
                        <a:r>
                          <a:rPr lang="en-US" sz="1600"/>
                          <a:t>H</a:t>
                        </a:r>
                      </a:p>
                    </a:txBody>
                    <a:tcPr marL="66040" marR="66040" marT="33020" marB="33020" anchor="ctr">
                      <a:solidFill>
                        <a:schemeClr val="accent1">
                          <a:lumMod val="40000"/>
                          <a:lumOff val="60000"/>
                        </a:schemeClr>
                      </a:solidFill>
                    </a:tcPr>
                  </a:tc>
                  <a:tc>
                    <a:txBody>
                      <a:bodyPr/>
                      <a:lstStyle/>
                      <a:p>
                        <a:r>
                          <a:rPr lang="en-US" sz="1600"/>
                          <a:t>0.015</a:t>
                        </a:r>
                      </a:p>
                    </a:txBody>
                    <a:tcPr marL="66040" marR="66040" marT="33020" marB="33020" anchor="ctr">
                      <a:solidFill>
                        <a:schemeClr val="accent1">
                          <a:lumMod val="40000"/>
                          <a:lumOff val="60000"/>
                        </a:schemeClr>
                      </a:solidFill>
                    </a:tcPr>
                  </a:tc>
                  <a:extLst>
                    <a:ext uri="{0D108BD9-81ED-4DB2-BD59-A6C34878D82A}">
                      <a16:rowId xmlns:a16="http://schemas.microsoft.com/office/drawing/2014/main" val="10002"/>
                    </a:ext>
                  </a:extLst>
                </a:tr>
                <a:tr h="383130">
                  <a:tc>
                    <a:txBody>
                      <a:bodyPr/>
                      <a:lstStyle/>
                      <a:p>
                        <a:r>
                          <a:rPr lang="en-US" sz="1600"/>
                          <a:t>Carbon</a:t>
                        </a:r>
                      </a:p>
                    </a:txBody>
                    <a:tcPr marL="66040" marR="66040" marT="33020" marB="33020" anchor="ctr">
                      <a:solidFill>
                        <a:schemeClr val="accent1">
                          <a:lumMod val="40000"/>
                          <a:lumOff val="60000"/>
                        </a:schemeClr>
                      </a:solidFill>
                    </a:tcPr>
                  </a:tc>
                  <a:tc>
                    <a:txBody>
                      <a:bodyPr/>
                      <a:lstStyle/>
                      <a:p>
                        <a:r>
                          <a:rPr lang="en-US" sz="1600" baseline="30000"/>
                          <a:t>13</a:t>
                        </a:r>
                        <a:r>
                          <a:rPr lang="en-US" sz="1600"/>
                          <a:t>C</a:t>
                        </a:r>
                      </a:p>
                    </a:txBody>
                    <a:tcPr marL="66040" marR="66040" marT="33020" marB="33020" anchor="ctr">
                      <a:solidFill>
                        <a:schemeClr val="accent1">
                          <a:lumMod val="40000"/>
                          <a:lumOff val="60000"/>
                        </a:schemeClr>
                      </a:solidFill>
                    </a:tcPr>
                  </a:tc>
                  <a:tc>
                    <a:txBody>
                      <a:bodyPr/>
                      <a:lstStyle/>
                      <a:p>
                        <a:r>
                          <a:rPr lang="en-US" sz="1600"/>
                          <a:t>1.11</a:t>
                        </a:r>
                      </a:p>
                    </a:txBody>
                    <a:tcPr marL="66040" marR="66040" marT="33020" marB="33020" anchor="ctr">
                      <a:solidFill>
                        <a:schemeClr val="accent1">
                          <a:lumMod val="40000"/>
                          <a:lumOff val="60000"/>
                        </a:schemeClr>
                      </a:solidFill>
                    </a:tcPr>
                  </a:tc>
                  <a:extLst>
                    <a:ext uri="{0D108BD9-81ED-4DB2-BD59-A6C34878D82A}">
                      <a16:rowId xmlns:a16="http://schemas.microsoft.com/office/drawing/2014/main" val="10003"/>
                    </a:ext>
                  </a:extLst>
                </a:tr>
                <a:tr h="383130">
                  <a:tc rowSpan="2">
                    <a:txBody>
                      <a:bodyPr/>
                      <a:lstStyle/>
                      <a:p>
                        <a:r>
                          <a:rPr lang="en-US" sz="1600"/>
                          <a:t>Nitrogen</a:t>
                        </a:r>
                      </a:p>
                    </a:txBody>
                    <a:tcPr marL="66040" marR="66040" marT="33020" marB="33020" anchor="ctr">
                      <a:solidFill>
                        <a:schemeClr val="accent1">
                          <a:lumMod val="40000"/>
                          <a:lumOff val="60000"/>
                        </a:schemeClr>
                      </a:solidFill>
                    </a:tcPr>
                  </a:tc>
                  <a:tc>
                    <a:txBody>
                      <a:bodyPr/>
                      <a:lstStyle/>
                      <a:p>
                        <a:r>
                          <a:rPr lang="en-US" sz="1600" baseline="30000"/>
                          <a:t>14</a:t>
                        </a:r>
                        <a:r>
                          <a:rPr lang="en-US" sz="1600"/>
                          <a:t>N</a:t>
                        </a:r>
                      </a:p>
                    </a:txBody>
                    <a:tcPr marL="66040" marR="66040" marT="33020" marB="33020" anchor="ctr">
                      <a:solidFill>
                        <a:schemeClr val="accent1">
                          <a:lumMod val="40000"/>
                          <a:lumOff val="60000"/>
                        </a:schemeClr>
                      </a:solidFill>
                    </a:tcPr>
                  </a:tc>
                  <a:tc>
                    <a:txBody>
                      <a:bodyPr/>
                      <a:lstStyle/>
                      <a:p>
                        <a:r>
                          <a:rPr lang="en-US" sz="1600"/>
                          <a:t>99.63</a:t>
                        </a:r>
                      </a:p>
                    </a:txBody>
                    <a:tcPr marL="66040" marR="66040" marT="33020" marB="33020" anchor="ctr">
                      <a:solidFill>
                        <a:schemeClr val="accent1">
                          <a:lumMod val="40000"/>
                          <a:lumOff val="60000"/>
                        </a:schemeClr>
                      </a:solidFill>
                    </a:tcPr>
                  </a:tc>
                  <a:extLst>
                    <a:ext uri="{0D108BD9-81ED-4DB2-BD59-A6C34878D82A}">
                      <a16:rowId xmlns:a16="http://schemas.microsoft.com/office/drawing/2014/main" val="10004"/>
                    </a:ext>
                  </a:extLst>
                </a:tr>
                <a:tr h="383130">
                  <a:tc vMerge="1">
                    <a:txBody>
                      <a:bodyPr/>
                      <a:lstStyle/>
                      <a:p>
                        <a:endParaRPr lang="en-US"/>
                      </a:p>
                    </a:txBody>
                    <a:tcPr/>
                  </a:tc>
                  <a:tc>
                    <a:txBody>
                      <a:bodyPr/>
                      <a:lstStyle/>
                      <a:p>
                        <a:r>
                          <a:rPr lang="en-US" sz="1600" baseline="30000"/>
                          <a:t>15</a:t>
                        </a:r>
                        <a:r>
                          <a:rPr lang="en-US" sz="1600"/>
                          <a:t>N</a:t>
                        </a:r>
                      </a:p>
                    </a:txBody>
                    <a:tcPr marL="66040" marR="66040" marT="33020" marB="33020" anchor="ctr">
                      <a:solidFill>
                        <a:schemeClr val="accent1">
                          <a:lumMod val="40000"/>
                          <a:lumOff val="60000"/>
                        </a:schemeClr>
                      </a:solidFill>
                    </a:tcPr>
                  </a:tc>
                  <a:tc>
                    <a:txBody>
                      <a:bodyPr/>
                      <a:lstStyle/>
                      <a:p>
                        <a:r>
                          <a:rPr lang="en-US" sz="1600"/>
                          <a:t>0.37</a:t>
                        </a:r>
                      </a:p>
                    </a:txBody>
                    <a:tcPr marL="66040" marR="66040" marT="33020" marB="33020" anchor="ctr">
                      <a:solidFill>
                        <a:schemeClr val="accent1">
                          <a:lumMod val="40000"/>
                          <a:lumOff val="60000"/>
                        </a:schemeClr>
                      </a:solidFill>
                    </a:tcPr>
                  </a:tc>
                  <a:extLst>
                    <a:ext uri="{0D108BD9-81ED-4DB2-BD59-A6C34878D82A}">
                      <a16:rowId xmlns:a16="http://schemas.microsoft.com/office/drawing/2014/main" val="10005"/>
                    </a:ext>
                  </a:extLst>
                </a:tr>
                <a:tr h="383130">
                  <a:tc>
                    <a:txBody>
                      <a:bodyPr/>
                      <a:lstStyle/>
                      <a:p>
                        <a:r>
                          <a:rPr lang="en-US" sz="1600"/>
                          <a:t>Sodium</a:t>
                        </a:r>
                      </a:p>
                    </a:txBody>
                    <a:tcPr marL="66040" marR="66040" marT="33020" marB="33020" anchor="ctr">
                      <a:solidFill>
                        <a:schemeClr val="accent1">
                          <a:lumMod val="40000"/>
                          <a:lumOff val="60000"/>
                        </a:schemeClr>
                      </a:solidFill>
                    </a:tcPr>
                  </a:tc>
                  <a:tc>
                    <a:txBody>
                      <a:bodyPr/>
                      <a:lstStyle/>
                      <a:p>
                        <a:r>
                          <a:rPr lang="en-US" sz="1600" baseline="30000"/>
                          <a:t>23</a:t>
                        </a:r>
                        <a:r>
                          <a:rPr lang="en-US" sz="1600"/>
                          <a:t>Na</a:t>
                        </a:r>
                      </a:p>
                    </a:txBody>
                    <a:tcPr marL="66040" marR="66040" marT="33020" marB="33020" anchor="ctr">
                      <a:solidFill>
                        <a:schemeClr val="accent1">
                          <a:lumMod val="40000"/>
                          <a:lumOff val="60000"/>
                        </a:schemeClr>
                      </a:solidFill>
                    </a:tcPr>
                  </a:tc>
                  <a:tc>
                    <a:txBody>
                      <a:bodyPr/>
                      <a:lstStyle/>
                      <a:p>
                        <a:r>
                          <a:rPr lang="en-US" sz="1600" dirty="0"/>
                          <a:t>100</a:t>
                        </a:r>
                      </a:p>
                    </a:txBody>
                    <a:tcPr marL="66040" marR="66040" marT="33020" marB="33020" anchor="ctr">
                      <a:solidFill>
                        <a:schemeClr val="accent1">
                          <a:lumMod val="40000"/>
                          <a:lumOff val="60000"/>
                        </a:schemeClr>
                      </a:solidFill>
                    </a:tcPr>
                  </a:tc>
                  <a:extLst>
                    <a:ext uri="{0D108BD9-81ED-4DB2-BD59-A6C34878D82A}">
                      <a16:rowId xmlns:a16="http://schemas.microsoft.com/office/drawing/2014/main" val="10006"/>
                    </a:ext>
                  </a:extLst>
                </a:tr>
                <a:tr h="383130">
                  <a:tc>
                    <a:txBody>
                      <a:bodyPr/>
                      <a:lstStyle/>
                      <a:p>
                        <a:r>
                          <a:rPr lang="en-US" sz="1600"/>
                          <a:t>Phosphorus</a:t>
                        </a:r>
                      </a:p>
                    </a:txBody>
                    <a:tcPr marL="66040" marR="66040" marT="33020" marB="33020" anchor="ctr">
                      <a:solidFill>
                        <a:schemeClr val="accent1">
                          <a:lumMod val="40000"/>
                          <a:lumOff val="60000"/>
                        </a:schemeClr>
                      </a:solidFill>
                    </a:tcPr>
                  </a:tc>
                  <a:tc>
                    <a:txBody>
                      <a:bodyPr/>
                      <a:lstStyle/>
                      <a:p>
                        <a:r>
                          <a:rPr lang="en-US" sz="1600" baseline="30000"/>
                          <a:t>31</a:t>
                        </a:r>
                        <a:r>
                          <a:rPr lang="en-US" sz="1600"/>
                          <a:t>P</a:t>
                        </a:r>
                      </a:p>
                    </a:txBody>
                    <a:tcPr marL="66040" marR="66040" marT="33020" marB="33020" anchor="ctr">
                      <a:solidFill>
                        <a:schemeClr val="accent1">
                          <a:lumMod val="40000"/>
                          <a:lumOff val="60000"/>
                        </a:schemeClr>
                      </a:solidFill>
                    </a:tcPr>
                  </a:tc>
                  <a:tc>
                    <a:txBody>
                      <a:bodyPr/>
                      <a:lstStyle/>
                      <a:p>
                        <a:r>
                          <a:rPr lang="en-US" sz="1600" dirty="0"/>
                          <a:t>100</a:t>
                        </a:r>
                      </a:p>
                    </a:txBody>
                    <a:tcPr marL="66040" marR="66040" marT="33020" marB="33020" anchor="ctr">
                      <a:solidFill>
                        <a:schemeClr val="accent1">
                          <a:lumMod val="40000"/>
                          <a:lumOff val="60000"/>
                        </a:schemeClr>
                      </a:solidFill>
                    </a:tcPr>
                  </a:tc>
                  <a:extLst>
                    <a:ext uri="{0D108BD9-81ED-4DB2-BD59-A6C34878D82A}">
                      <a16:rowId xmlns:a16="http://schemas.microsoft.com/office/drawing/2014/main" val="10007"/>
                    </a:ext>
                  </a:extLst>
                </a:tr>
              </a:tbl>
            </a:graphicData>
          </a:graphic>
        </p:graphicFrame>
        <p:sp>
          <p:nvSpPr>
            <p:cNvPr id="8" name="Rectangle 7"/>
            <p:cNvSpPr/>
            <p:nvPr/>
          </p:nvSpPr>
          <p:spPr>
            <a:xfrm>
              <a:off x="1462456" y="2723133"/>
              <a:ext cx="1016985" cy="245315"/>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grpSp>
      <p:pic>
        <p:nvPicPr>
          <p:cNvPr id="16" name="Picture 15">
            <a:extLst>
              <a:ext uri="{FF2B5EF4-FFF2-40B4-BE49-F238E27FC236}">
                <a16:creationId xmlns:a16="http://schemas.microsoft.com/office/drawing/2014/main" id="{7E73EDC9-D685-4FAF-BB3F-66BEC8652A86}"/>
              </a:ext>
            </a:extLst>
          </p:cNvPr>
          <p:cNvPicPr>
            <a:picLocks noChangeAspect="1"/>
          </p:cNvPicPr>
          <p:nvPr/>
        </p:nvPicPr>
        <p:blipFill>
          <a:blip r:embed="rId3"/>
          <a:stretch>
            <a:fillRect/>
          </a:stretch>
        </p:blipFill>
        <p:spPr>
          <a:xfrm>
            <a:off x="8407149" y="3366162"/>
            <a:ext cx="3784851" cy="3431508"/>
          </a:xfrm>
          <a:prstGeom prst="rect">
            <a:avLst/>
          </a:prstGeom>
        </p:spPr>
      </p:pic>
    </p:spTree>
    <p:extLst>
      <p:ext uri="{BB962C8B-B14F-4D97-AF65-F5344CB8AC3E}">
        <p14:creationId xmlns:p14="http://schemas.microsoft.com/office/powerpoint/2010/main" val="37520399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Partial Saturation Pulse Sequence</a:t>
            </a:r>
          </a:p>
        </p:txBody>
      </p:sp>
      <p:sp>
        <p:nvSpPr>
          <p:cNvPr id="3" name="Content Placeholder 2"/>
          <p:cNvSpPr>
            <a:spLocks noGrp="1"/>
          </p:cNvSpPr>
          <p:nvPr>
            <p:ph sz="quarter" idx="1"/>
          </p:nvPr>
        </p:nvSpPr>
        <p:spPr/>
        <p:txBody>
          <a:bodyPr/>
          <a:lstStyle/>
          <a:p>
            <a:r>
              <a:rPr lang="en-US" dirty="0"/>
              <a:t>Start with 90° pulse, wait for short TR, then apply next 90° pulse </a:t>
            </a:r>
          </a:p>
          <a:p>
            <a:pPr marL="0" indent="0">
              <a:buNone/>
            </a:pPr>
            <a:endParaRPr lang="en-US" dirty="0"/>
          </a:p>
        </p:txBody>
      </p:sp>
      <p:grpSp>
        <p:nvGrpSpPr>
          <p:cNvPr id="8" name="Group 7"/>
          <p:cNvGrpSpPr/>
          <p:nvPr/>
        </p:nvGrpSpPr>
        <p:grpSpPr>
          <a:xfrm>
            <a:off x="987142" y="2461281"/>
            <a:ext cx="5667375" cy="4086225"/>
            <a:chOff x="228294" y="2434511"/>
            <a:chExt cx="5667375" cy="4086225"/>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294" y="2434511"/>
              <a:ext cx="5667375" cy="408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981512" y="5008226"/>
              <a:ext cx="1905701" cy="722852"/>
              <a:chOff x="2466363" y="5079533"/>
              <a:chExt cx="1905701" cy="722852"/>
            </a:xfrm>
          </p:grpSpPr>
          <p:sp>
            <p:nvSpPr>
              <p:cNvPr id="4" name="Oval 3"/>
              <p:cNvSpPr/>
              <p:nvPr/>
            </p:nvSpPr>
            <p:spPr>
              <a:xfrm>
                <a:off x="2466363" y="5079533"/>
                <a:ext cx="251670" cy="22650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298271" y="5575882"/>
                <a:ext cx="251670" cy="22650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120394" y="5575882"/>
                <a:ext cx="251670" cy="22650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9011" y="2763423"/>
            <a:ext cx="4479331" cy="1331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6824795" y="5321430"/>
            <a:ext cx="2735044" cy="646331"/>
          </a:xfrm>
          <a:prstGeom prst="rect">
            <a:avLst/>
          </a:prstGeom>
          <a:noFill/>
        </p:spPr>
        <p:txBody>
          <a:bodyPr wrap="none" rtlCol="0">
            <a:spAutoFit/>
          </a:bodyPr>
          <a:lstStyle/>
          <a:p>
            <a:r>
              <a:rPr lang="en-US" dirty="0">
                <a:solidFill>
                  <a:srgbClr val="C00000"/>
                </a:solidFill>
              </a:rPr>
              <a:t>Longitudinal Magnetization </a:t>
            </a:r>
          </a:p>
          <a:p>
            <a:r>
              <a:rPr lang="en-US" dirty="0">
                <a:solidFill>
                  <a:srgbClr val="C00000"/>
                </a:solidFill>
              </a:rPr>
              <a:t>only partially recovered</a:t>
            </a:r>
          </a:p>
        </p:txBody>
      </p:sp>
    </p:spTree>
    <p:extLst>
      <p:ext uri="{BB962C8B-B14F-4D97-AF65-F5344CB8AC3E}">
        <p14:creationId xmlns:p14="http://schemas.microsoft.com/office/powerpoint/2010/main" val="29450428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Saturation Recovery Pulse Sequence</a:t>
            </a:r>
          </a:p>
        </p:txBody>
      </p:sp>
      <p:sp>
        <p:nvSpPr>
          <p:cNvPr id="3" name="Content Placeholder 2"/>
          <p:cNvSpPr>
            <a:spLocks noGrp="1"/>
          </p:cNvSpPr>
          <p:nvPr>
            <p:ph sz="quarter" idx="1"/>
          </p:nvPr>
        </p:nvSpPr>
        <p:spPr/>
        <p:txBody>
          <a:bodyPr/>
          <a:lstStyle/>
          <a:p>
            <a:r>
              <a:rPr lang="en-US" dirty="0"/>
              <a:t>Start with 90° pulse, wait for long TR, then apply next 90° pulse </a:t>
            </a:r>
          </a:p>
          <a:p>
            <a:pPr lvl="1"/>
            <a:r>
              <a:rPr lang="en-US" dirty="0"/>
              <a:t>Try to recover all the longitudinal magnetization before we applying another 90° RF pulse </a:t>
            </a:r>
          </a:p>
        </p:txBody>
      </p:sp>
      <p:grpSp>
        <p:nvGrpSpPr>
          <p:cNvPr id="4" name="Group 3"/>
          <p:cNvGrpSpPr/>
          <p:nvPr/>
        </p:nvGrpSpPr>
        <p:grpSpPr>
          <a:xfrm>
            <a:off x="585089" y="2771501"/>
            <a:ext cx="5667375" cy="3886200"/>
            <a:chOff x="563853" y="2817653"/>
            <a:chExt cx="5667375" cy="388620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53" y="2817653"/>
              <a:ext cx="5667375"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939567" y="5931016"/>
              <a:ext cx="251670" cy="22650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383872" y="6024693"/>
              <a:ext cx="251670" cy="22650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843559" y="6024693"/>
              <a:ext cx="251670" cy="22650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6722" y="2900364"/>
            <a:ext cx="3441278" cy="685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6723" y="3586148"/>
            <a:ext cx="3453861" cy="665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6396403" y="5730519"/>
            <a:ext cx="2834622" cy="646331"/>
          </a:xfrm>
          <a:prstGeom prst="rect">
            <a:avLst/>
          </a:prstGeom>
          <a:noFill/>
        </p:spPr>
        <p:txBody>
          <a:bodyPr wrap="none" rtlCol="0">
            <a:spAutoFit/>
          </a:bodyPr>
          <a:lstStyle/>
          <a:p>
            <a:r>
              <a:rPr lang="en-US" dirty="0">
                <a:solidFill>
                  <a:srgbClr val="C00000"/>
                </a:solidFill>
              </a:rPr>
              <a:t>Longitudinal Magnetization </a:t>
            </a:r>
          </a:p>
          <a:p>
            <a:r>
              <a:rPr lang="en-US" dirty="0">
                <a:solidFill>
                  <a:srgbClr val="C00000"/>
                </a:solidFill>
              </a:rPr>
              <a:t>almost completely recovered</a:t>
            </a:r>
          </a:p>
        </p:txBody>
      </p:sp>
    </p:spTree>
    <p:extLst>
      <p:ext uri="{BB962C8B-B14F-4D97-AF65-F5344CB8AC3E}">
        <p14:creationId xmlns:p14="http://schemas.microsoft.com/office/powerpoint/2010/main" val="12964433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Inversion Recovery Pulse Sequence</a:t>
            </a:r>
          </a:p>
        </p:txBody>
      </p:sp>
      <p:sp>
        <p:nvSpPr>
          <p:cNvPr id="3" name="Content Placeholder 2"/>
          <p:cNvSpPr>
            <a:spLocks noGrp="1"/>
          </p:cNvSpPr>
          <p:nvPr>
            <p:ph sz="quarter" idx="1"/>
          </p:nvPr>
        </p:nvSpPr>
        <p:spPr/>
        <p:txBody>
          <a:bodyPr/>
          <a:lstStyle/>
          <a:p>
            <a:r>
              <a:rPr lang="en-US" dirty="0"/>
              <a:t>First apply 180° RF pulse, wait for period of time called inversion time (TI) then apply 90° RF pulse</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2464" y="4720903"/>
            <a:ext cx="5667375" cy="77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936" y="3319053"/>
            <a:ext cx="5224550" cy="3433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96029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Inversion Recovery: Null Point </a:t>
            </a:r>
          </a:p>
        </p:txBody>
      </p:sp>
      <p:sp>
        <p:nvSpPr>
          <p:cNvPr id="3" name="Content Placeholder 2"/>
          <p:cNvSpPr>
            <a:spLocks noGrp="1"/>
          </p:cNvSpPr>
          <p:nvPr>
            <p:ph sz="quarter" idx="1"/>
          </p:nvPr>
        </p:nvSpPr>
        <p:spPr/>
        <p:txBody>
          <a:bodyPr/>
          <a:lstStyle/>
          <a:p>
            <a:r>
              <a:rPr lang="en-US" dirty="0"/>
              <a:t>Point at which signal crosses zero line (</a:t>
            </a:r>
            <a:r>
              <a:rPr lang="en-US" dirty="0" err="1"/>
              <a:t>M</a:t>
            </a:r>
            <a:r>
              <a:rPr lang="en-US" baseline="-25000" dirty="0" err="1"/>
              <a:t>z</a:t>
            </a:r>
            <a:r>
              <a:rPr lang="en-US" dirty="0"/>
              <a:t>=0) is called null point</a:t>
            </a:r>
          </a:p>
          <a:p>
            <a:pPr lvl="1"/>
            <a:r>
              <a:rPr lang="en-US" dirty="0"/>
              <a:t>Clinical application: Suppress a tissue</a:t>
            </a:r>
          </a:p>
          <a:p>
            <a:r>
              <a:rPr lang="en-US" dirty="0"/>
              <a:t>Example: Fat Suppression using STIR</a:t>
            </a:r>
          </a:p>
          <a:p>
            <a:pPr lvl="1"/>
            <a:r>
              <a:rPr lang="en-US" dirty="0"/>
              <a:t>STIR: </a:t>
            </a:r>
            <a:r>
              <a:rPr lang="en-US" b="1" dirty="0"/>
              <a:t>S</a:t>
            </a:r>
            <a:r>
              <a:rPr lang="en-US" dirty="0"/>
              <a:t>hort </a:t>
            </a:r>
            <a:r>
              <a:rPr lang="en-US" b="1" dirty="0"/>
              <a:t>T</a:t>
            </a:r>
            <a:r>
              <a:rPr lang="en-US" dirty="0"/>
              <a:t>I </a:t>
            </a:r>
            <a:r>
              <a:rPr lang="en-US" b="1" dirty="0"/>
              <a:t>I</a:t>
            </a:r>
            <a:r>
              <a:rPr lang="en-US" dirty="0"/>
              <a:t>nversion </a:t>
            </a:r>
            <a:r>
              <a:rPr lang="en-US" b="1" dirty="0"/>
              <a:t>R</a:t>
            </a:r>
            <a:r>
              <a:rPr lang="en-US" dirty="0"/>
              <a:t>ecovery</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1528" y="2369127"/>
            <a:ext cx="4283853" cy="239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9209" y="4974323"/>
            <a:ext cx="3892492" cy="45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4572" y="5737916"/>
            <a:ext cx="3443679" cy="572962"/>
          </a:xfrm>
          <a:prstGeom prst="rect">
            <a:avLst/>
          </a:prstGeom>
          <a:noFill/>
          <a:ln w="9525">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619" y="3450375"/>
            <a:ext cx="4318538" cy="317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92970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Pulse Sequences: Spin Echo</a:t>
            </a:r>
          </a:p>
        </p:txBody>
      </p:sp>
      <p:sp>
        <p:nvSpPr>
          <p:cNvPr id="3" name="Content Placeholder 2"/>
          <p:cNvSpPr>
            <a:spLocks noGrp="1"/>
          </p:cNvSpPr>
          <p:nvPr>
            <p:ph sz="quarter" idx="1"/>
          </p:nvPr>
        </p:nvSpPr>
        <p:spPr/>
        <p:txBody>
          <a:bodyPr/>
          <a:lstStyle/>
          <a:p>
            <a:r>
              <a:rPr lang="en-US" dirty="0"/>
              <a:t>Dephasing of spins has two mechanisms</a:t>
            </a:r>
          </a:p>
          <a:p>
            <a:pPr lvl="1"/>
            <a:r>
              <a:rPr lang="en-US" dirty="0"/>
              <a:t>Spin-spin interactions (inherent) </a:t>
            </a:r>
          </a:p>
          <a:p>
            <a:pPr lvl="1"/>
            <a:r>
              <a:rPr lang="en-US" dirty="0"/>
              <a:t>External magnetic field inhomogeneity</a:t>
            </a:r>
          </a:p>
          <a:p>
            <a:r>
              <a:rPr lang="en-US" dirty="0"/>
              <a:t>Spin echo sequence: contrast based only on T2</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65764" y="1744194"/>
            <a:ext cx="2631688"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flipH="1">
            <a:off x="5734586" y="2104245"/>
            <a:ext cx="2952925" cy="461665"/>
          </a:xfrm>
          <a:prstGeom prst="rect">
            <a:avLst/>
          </a:prstGeom>
          <a:noFill/>
          <a:ln>
            <a:solidFill>
              <a:srgbClr val="C00000"/>
            </a:solidFill>
          </a:ln>
        </p:spPr>
        <p:txBody>
          <a:bodyPr wrap="square" rtlCol="0">
            <a:spAutoFit/>
          </a:bodyPr>
          <a:lstStyle/>
          <a:p>
            <a:r>
              <a:rPr lang="en-US" sz="2400" dirty="0">
                <a:solidFill>
                  <a:schemeClr val="bg2">
                    <a:lumMod val="10000"/>
                  </a:schemeClr>
                </a:solidFill>
              </a:rPr>
              <a:t>1/T2*= 1/T2 + </a:t>
            </a:r>
            <a:r>
              <a:rPr lang="en-US" sz="2400" dirty="0">
                <a:solidFill>
                  <a:schemeClr val="bg2">
                    <a:lumMod val="10000"/>
                  </a:schemeClr>
                </a:solidFill>
                <a:sym typeface="Symbol"/>
              </a:rPr>
              <a:t>B</a:t>
            </a:r>
            <a:endParaRPr lang="en-US" sz="2400" dirty="0">
              <a:solidFill>
                <a:schemeClr val="bg2">
                  <a:lumMod val="10000"/>
                </a:schemeClr>
              </a:solidFill>
            </a:endParaRPr>
          </a:p>
        </p:txBody>
      </p:sp>
      <p:pic>
        <p:nvPicPr>
          <p:cNvPr id="6" name="Picture 3">
            <a:extLst>
              <a:ext uri="{FF2B5EF4-FFF2-40B4-BE49-F238E27FC236}">
                <a16:creationId xmlns:a16="http://schemas.microsoft.com/office/drawing/2014/main" id="{DBA26C88-76DF-4D43-B52D-B88CF6F553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49164"/>
            <a:ext cx="5667375"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2262FCE1-6B00-4394-AAFF-1EDFBAAF49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7375" y="3932285"/>
            <a:ext cx="3870523" cy="270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68818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lang="en-US" dirty="0"/>
              <a:t>Fourier Transform</a:t>
            </a:r>
          </a:p>
        </p:txBody>
      </p:sp>
      <p:sp>
        <p:nvSpPr>
          <p:cNvPr id="3" name="Content Placeholder 2"/>
          <p:cNvSpPr>
            <a:spLocks noGrp="1"/>
          </p:cNvSpPr>
          <p:nvPr>
            <p:ph sz="quarter" idx="1"/>
          </p:nvPr>
        </p:nvSpPr>
        <p:spPr>
          <a:xfrm>
            <a:off x="816864" y="1600200"/>
            <a:ext cx="10871200" cy="4495800"/>
          </a:xfrm>
        </p:spPr>
        <p:txBody>
          <a:bodyPr/>
          <a:lstStyle/>
          <a:p>
            <a:r>
              <a:rPr lang="en-US" dirty="0"/>
              <a:t>Fourier Transform (FT) provides frequency spectrum of signal </a:t>
            </a:r>
          </a:p>
          <a:p>
            <a:r>
              <a:rPr lang="en-US" dirty="0"/>
              <a:t>High frequencies represent details of signal</a:t>
            </a:r>
          </a:p>
          <a:p>
            <a:pPr lvl="1"/>
            <a:r>
              <a:rPr lang="en-US" dirty="0"/>
              <a:t>The more you acquire, the higher the resolution (details) will be</a:t>
            </a:r>
          </a:p>
          <a:p>
            <a:pPr lvl="1"/>
            <a:r>
              <a:rPr lang="en-US" dirty="0"/>
              <a:t>Bandwidth (BW) is range of frequencies present in signal </a:t>
            </a:r>
          </a:p>
          <a:p>
            <a:endParaRPr lang="en-US"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1335" y="3700949"/>
            <a:ext cx="4148459" cy="1017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141" y="4964455"/>
            <a:ext cx="4650902" cy="1664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05456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lang="en-US" dirty="0"/>
              <a:t>Image Reconstruction</a:t>
            </a:r>
          </a:p>
        </p:txBody>
      </p:sp>
      <p:sp>
        <p:nvSpPr>
          <p:cNvPr id="3" name="Content Placeholder 2"/>
          <p:cNvSpPr>
            <a:spLocks noGrp="1"/>
          </p:cNvSpPr>
          <p:nvPr>
            <p:ph sz="quarter" idx="1"/>
          </p:nvPr>
        </p:nvSpPr>
        <p:spPr>
          <a:xfrm>
            <a:off x="816864" y="1600200"/>
            <a:ext cx="10871200" cy="4495800"/>
          </a:xfrm>
        </p:spPr>
        <p:txBody>
          <a:bodyPr>
            <a:normAutofit/>
          </a:bodyPr>
          <a:lstStyle/>
          <a:p>
            <a:r>
              <a:rPr lang="en-US" dirty="0"/>
              <a:t>Signals received from patient contain information about entire part being imaged </a:t>
            </a:r>
          </a:p>
          <a:p>
            <a:pPr lvl="1"/>
            <a:r>
              <a:rPr lang="en-US" dirty="0"/>
              <a:t>They do not have any particular spatial information</a:t>
            </a:r>
          </a:p>
          <a:p>
            <a:pPr lvl="2"/>
            <a:r>
              <a:rPr lang="en-US" dirty="0"/>
              <a:t>That is, we cannot determine specific origin point of each component of signal </a:t>
            </a:r>
          </a:p>
          <a:p>
            <a:r>
              <a:rPr lang="en-US" dirty="0"/>
              <a:t>This is the function of gradients where one gradient is required in each of x, y, and z directions to obtain spatial information in that direction </a:t>
            </a:r>
          </a:p>
          <a:p>
            <a:pPr lvl="1"/>
            <a:r>
              <a:rPr lang="en-US" dirty="0"/>
              <a:t>Slice-select gradient</a:t>
            </a:r>
          </a:p>
          <a:p>
            <a:pPr lvl="1"/>
            <a:r>
              <a:rPr lang="en-US" dirty="0"/>
              <a:t>Readout or frequency-encoding gradient</a:t>
            </a:r>
          </a:p>
          <a:p>
            <a:pPr lvl="1"/>
            <a:r>
              <a:rPr lang="en-US" dirty="0"/>
              <a:t>Phase-encoding gradient</a:t>
            </a:r>
          </a:p>
          <a:p>
            <a:r>
              <a:rPr lang="en-US" dirty="0"/>
              <a:t>Depending on their orientation axis they are called Gx, </a:t>
            </a:r>
            <a:r>
              <a:rPr lang="en-US" dirty="0" err="1"/>
              <a:t>Gy</a:t>
            </a:r>
            <a:r>
              <a:rPr lang="en-US" dirty="0"/>
              <a:t>, and </a:t>
            </a:r>
            <a:r>
              <a:rPr lang="en-US" dirty="0" err="1"/>
              <a:t>Gz</a:t>
            </a:r>
            <a:r>
              <a:rPr lang="en-US" dirty="0"/>
              <a:t> </a:t>
            </a:r>
          </a:p>
          <a:p>
            <a:r>
              <a:rPr lang="en-US" dirty="0"/>
              <a:t>Depending on the slice orientation (axial, sagittal, or coronal), Gx, </a:t>
            </a:r>
            <a:r>
              <a:rPr lang="en-US" dirty="0" err="1"/>
              <a:t>Gy</a:t>
            </a:r>
            <a:r>
              <a:rPr lang="en-US" dirty="0"/>
              <a:t>, and </a:t>
            </a:r>
            <a:r>
              <a:rPr lang="en-US" dirty="0" err="1"/>
              <a:t>Gz</a:t>
            </a:r>
            <a:r>
              <a:rPr lang="en-US" dirty="0"/>
              <a:t> can be used for slice select, readout, or phase encode</a:t>
            </a:r>
          </a:p>
          <a:p>
            <a:endParaRPr lang="en-US" dirty="0"/>
          </a:p>
        </p:txBody>
      </p:sp>
    </p:spTree>
    <p:extLst>
      <p:ext uri="{BB962C8B-B14F-4D97-AF65-F5344CB8AC3E}">
        <p14:creationId xmlns:p14="http://schemas.microsoft.com/office/powerpoint/2010/main" val="17371222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BBBB37E5-FDFC-442D-9958-0A5A84FBD9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1180" y="3848100"/>
            <a:ext cx="3910820"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816864" y="228600"/>
            <a:ext cx="10871200" cy="990600"/>
          </a:xfrm>
        </p:spPr>
        <p:txBody>
          <a:bodyPr/>
          <a:lstStyle/>
          <a:p>
            <a:r>
              <a:rPr lang="en-US" dirty="0"/>
              <a:t>Slice Selection</a:t>
            </a:r>
          </a:p>
        </p:txBody>
      </p:sp>
      <p:sp>
        <p:nvSpPr>
          <p:cNvPr id="3" name="Content Placeholder 2"/>
          <p:cNvSpPr>
            <a:spLocks noGrp="1"/>
          </p:cNvSpPr>
          <p:nvPr>
            <p:ph sz="quarter" idx="1"/>
          </p:nvPr>
        </p:nvSpPr>
        <p:spPr>
          <a:xfrm>
            <a:off x="816864" y="1600200"/>
            <a:ext cx="10871200" cy="4495800"/>
          </a:xfrm>
        </p:spPr>
        <p:txBody>
          <a:bodyPr>
            <a:normAutofit/>
          </a:bodyPr>
          <a:lstStyle/>
          <a:p>
            <a:r>
              <a:rPr lang="en-US" dirty="0"/>
              <a:t>Signal is obtained only from particular slice from the body</a:t>
            </a:r>
          </a:p>
          <a:p>
            <a:pPr lvl="1"/>
            <a:r>
              <a:rPr lang="en-US" dirty="0"/>
              <a:t>Can be in any direction</a:t>
            </a:r>
          </a:p>
          <a:p>
            <a:endParaRPr lang="en-US" dirty="0"/>
          </a:p>
          <a:p>
            <a:r>
              <a:rPr lang="en-US" dirty="0"/>
              <a:t>Larmor equation with gradient </a:t>
            </a:r>
            <a:r>
              <a:rPr lang="en-US" dirty="0" err="1"/>
              <a:t>G</a:t>
            </a:r>
            <a:r>
              <a:rPr lang="en-US" baseline="-25000" dirty="0" err="1"/>
              <a:t>z</a:t>
            </a:r>
            <a:endParaRPr lang="en-US" baseline="-25000" dirty="0"/>
          </a:p>
          <a:p>
            <a:pPr marL="0" indent="0">
              <a:buNone/>
            </a:pPr>
            <a:endParaRPr lang="en-US" dirty="0"/>
          </a:p>
          <a:p>
            <a:endParaRPr lang="en-US" dirty="0"/>
          </a:p>
          <a:p>
            <a:endParaRPr lang="en-US" dirty="0"/>
          </a:p>
          <a:p>
            <a:pPr lvl="1"/>
            <a:r>
              <a:rPr lang="en-US" dirty="0"/>
              <a:t>Larmor frequency depends on location </a:t>
            </a:r>
          </a:p>
          <a:p>
            <a:pPr lvl="1"/>
            <a:r>
              <a:rPr lang="en-US" dirty="0"/>
              <a:t>Send RF pulse with desired frequency range to excite selected slice</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3460" y="3536481"/>
            <a:ext cx="4289703" cy="78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a:extLst>
              <a:ext uri="{FF2B5EF4-FFF2-40B4-BE49-F238E27FC236}">
                <a16:creationId xmlns:a16="http://schemas.microsoft.com/office/drawing/2014/main" id="{5FDB4E58-8A25-4067-A8B5-2E4A641CEA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7216" y="2118644"/>
            <a:ext cx="3862647" cy="1428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34688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Slice Selection</a:t>
            </a:r>
          </a:p>
        </p:txBody>
      </p:sp>
      <p:sp>
        <p:nvSpPr>
          <p:cNvPr id="3" name="Content Placeholder 2"/>
          <p:cNvSpPr>
            <a:spLocks noGrp="1"/>
          </p:cNvSpPr>
          <p:nvPr>
            <p:ph sz="quarter" idx="1"/>
          </p:nvPr>
        </p:nvSpPr>
        <p:spPr/>
        <p:txBody>
          <a:bodyPr/>
          <a:lstStyle/>
          <a:p>
            <a:r>
              <a:rPr lang="en-US" dirty="0"/>
              <a:t>Slice definition</a:t>
            </a:r>
          </a:p>
          <a:p>
            <a:pPr lvl="1"/>
            <a:r>
              <a:rPr lang="en-US" dirty="0"/>
              <a:t>Slice location (RF pulse modulation)</a:t>
            </a:r>
          </a:p>
          <a:p>
            <a:pPr lvl="1"/>
            <a:r>
              <a:rPr lang="en-US" dirty="0"/>
              <a:t>Slice thickness (RF pulse bandwidth)</a:t>
            </a:r>
          </a:p>
          <a:p>
            <a:pPr lvl="1"/>
            <a:r>
              <a:rPr lang="en-US" dirty="0"/>
              <a:t>Slice profile (RF pulse shape)</a:t>
            </a:r>
          </a:p>
          <a:p>
            <a:pPr lvl="1"/>
            <a:r>
              <a:rPr lang="en-US" dirty="0"/>
              <a:t>Flip angle (RF pulse amplitude)</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5597" y="2066259"/>
            <a:ext cx="5478463"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a:extLst>
              <a:ext uri="{FF2B5EF4-FFF2-40B4-BE49-F238E27FC236}">
                <a16:creationId xmlns:a16="http://schemas.microsoft.com/office/drawing/2014/main" id="{45ABC410-E353-49F0-8FA3-D6C7ADEA1242}"/>
              </a:ext>
            </a:extLst>
          </p:cNvPr>
          <p:cNvGrpSpPr/>
          <p:nvPr/>
        </p:nvGrpSpPr>
        <p:grpSpPr>
          <a:xfrm>
            <a:off x="1370001" y="3747363"/>
            <a:ext cx="4174965" cy="3020874"/>
            <a:chOff x="6189655" y="3601612"/>
            <a:chExt cx="4174965" cy="3020874"/>
          </a:xfrm>
        </p:grpSpPr>
        <p:pic>
          <p:nvPicPr>
            <p:cNvPr id="7" name="Picture 2">
              <a:extLst>
                <a:ext uri="{FF2B5EF4-FFF2-40B4-BE49-F238E27FC236}">
                  <a16:creationId xmlns:a16="http://schemas.microsoft.com/office/drawing/2014/main" id="{7B959A5E-4B7B-48DC-B248-7C7329790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9655" y="3786278"/>
              <a:ext cx="4174965" cy="1312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a:extLst>
                <a:ext uri="{FF2B5EF4-FFF2-40B4-BE49-F238E27FC236}">
                  <a16:creationId xmlns:a16="http://schemas.microsoft.com/office/drawing/2014/main" id="{43976588-9A95-442E-8E02-0F6F20346B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2792" y="5543154"/>
              <a:ext cx="3915868" cy="107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Down Arrow 3">
              <a:extLst>
                <a:ext uri="{FF2B5EF4-FFF2-40B4-BE49-F238E27FC236}">
                  <a16:creationId xmlns:a16="http://schemas.microsoft.com/office/drawing/2014/main" id="{DC686014-7ED7-42DF-84C6-7CBBB8C208F6}"/>
                </a:ext>
              </a:extLst>
            </p:cNvPr>
            <p:cNvSpPr/>
            <p:nvPr/>
          </p:nvSpPr>
          <p:spPr>
            <a:xfrm>
              <a:off x="8186232" y="5079953"/>
              <a:ext cx="369115" cy="6186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02107C3-3548-4C8E-B406-D357A3A9E1D6}"/>
                </a:ext>
              </a:extLst>
            </p:cNvPr>
            <p:cNvSpPr txBox="1"/>
            <p:nvPr/>
          </p:nvSpPr>
          <p:spPr>
            <a:xfrm>
              <a:off x="8042816" y="3601612"/>
              <a:ext cx="655949" cy="369332"/>
            </a:xfrm>
            <a:prstGeom prst="rect">
              <a:avLst/>
            </a:prstGeom>
            <a:noFill/>
          </p:spPr>
          <p:txBody>
            <a:bodyPr wrap="none" rtlCol="0">
              <a:spAutoFit/>
            </a:bodyPr>
            <a:lstStyle/>
            <a:p>
              <a:r>
                <a:rPr lang="en-US" dirty="0">
                  <a:solidFill>
                    <a:srgbClr val="FF0000"/>
                  </a:solidFill>
                </a:rPr>
                <a:t>Ideal</a:t>
              </a:r>
            </a:p>
          </p:txBody>
        </p:sp>
        <p:sp>
          <p:nvSpPr>
            <p:cNvPr id="11" name="TextBox 10">
              <a:extLst>
                <a:ext uri="{FF2B5EF4-FFF2-40B4-BE49-F238E27FC236}">
                  <a16:creationId xmlns:a16="http://schemas.microsoft.com/office/drawing/2014/main" id="{0EE0E49C-D9EA-4DCC-8160-51DE7D5F6D81}"/>
                </a:ext>
              </a:extLst>
            </p:cNvPr>
            <p:cNvSpPr txBox="1"/>
            <p:nvPr/>
          </p:nvSpPr>
          <p:spPr>
            <a:xfrm>
              <a:off x="7886041" y="6155442"/>
              <a:ext cx="969496" cy="369332"/>
            </a:xfrm>
            <a:prstGeom prst="rect">
              <a:avLst/>
            </a:prstGeom>
            <a:noFill/>
          </p:spPr>
          <p:txBody>
            <a:bodyPr wrap="none" rtlCol="0">
              <a:spAutoFit/>
            </a:bodyPr>
            <a:lstStyle/>
            <a:p>
              <a:r>
                <a:rPr lang="en-US" dirty="0">
                  <a:solidFill>
                    <a:srgbClr val="FF0000"/>
                  </a:solidFill>
                </a:rPr>
                <a:t>Practical</a:t>
              </a:r>
            </a:p>
          </p:txBody>
        </p:sp>
      </p:grpSp>
    </p:spTree>
    <p:extLst>
      <p:ext uri="{BB962C8B-B14F-4D97-AF65-F5344CB8AC3E}">
        <p14:creationId xmlns:p14="http://schemas.microsoft.com/office/powerpoint/2010/main" val="8254959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lang="en-US" dirty="0"/>
              <a:t>Slice Selection: Multi-Slice Scan</a:t>
            </a:r>
          </a:p>
        </p:txBody>
      </p:sp>
      <p:sp>
        <p:nvSpPr>
          <p:cNvPr id="10" name="Content Placeholder 9">
            <a:extLst>
              <a:ext uri="{FF2B5EF4-FFF2-40B4-BE49-F238E27FC236}">
                <a16:creationId xmlns:a16="http://schemas.microsoft.com/office/drawing/2014/main" id="{125FCCB0-4435-49BD-BBDE-6A312D74E663}"/>
              </a:ext>
            </a:extLst>
          </p:cNvPr>
          <p:cNvSpPr>
            <a:spLocks noGrp="1"/>
          </p:cNvSpPr>
          <p:nvPr>
            <p:ph sz="quarter" idx="1"/>
          </p:nvPr>
        </p:nvSpPr>
        <p:spPr/>
        <p:txBody>
          <a:bodyPr/>
          <a:lstStyle/>
          <a:p>
            <a:r>
              <a:rPr lang="en-US" dirty="0"/>
              <a:t>Cross-talk should be avoided</a:t>
            </a:r>
          </a:p>
          <a:p>
            <a:pPr lvl="1"/>
            <a:r>
              <a:rPr lang="en-US" dirty="0"/>
              <a:t>Increase slice separation</a:t>
            </a:r>
          </a:p>
        </p:txBody>
      </p:sp>
      <p:pic>
        <p:nvPicPr>
          <p:cNvPr id="922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7823" y="4940762"/>
            <a:ext cx="4789279" cy="1175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a:extLst>
              <a:ext uri="{FF2B5EF4-FFF2-40B4-BE49-F238E27FC236}">
                <a16:creationId xmlns:a16="http://schemas.microsoft.com/office/drawing/2014/main" id="{8CD03ED7-11E4-4E09-BF93-1A3675258441}"/>
              </a:ext>
            </a:extLst>
          </p:cNvPr>
          <p:cNvGrpSpPr/>
          <p:nvPr/>
        </p:nvGrpSpPr>
        <p:grpSpPr>
          <a:xfrm>
            <a:off x="1439027" y="2713212"/>
            <a:ext cx="4021622" cy="1692480"/>
            <a:chOff x="1680096" y="1736521"/>
            <a:chExt cx="4021622" cy="1692480"/>
          </a:xfrm>
        </p:grpSpPr>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096" y="2016364"/>
              <a:ext cx="4021622" cy="1412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589403" y="1736521"/>
              <a:ext cx="2273379" cy="369332"/>
            </a:xfrm>
            <a:prstGeom prst="rect">
              <a:avLst/>
            </a:prstGeom>
            <a:noFill/>
          </p:spPr>
          <p:txBody>
            <a:bodyPr wrap="none" rtlCol="0">
              <a:spAutoFit/>
            </a:bodyPr>
            <a:lstStyle/>
            <a:p>
              <a:r>
                <a:rPr lang="en-US" dirty="0">
                  <a:solidFill>
                    <a:srgbClr val="FF0000"/>
                  </a:solidFill>
                </a:rPr>
                <a:t>Ideal Contiguous Slices</a:t>
              </a:r>
            </a:p>
          </p:txBody>
        </p:sp>
      </p:grpSp>
      <p:sp>
        <p:nvSpPr>
          <p:cNvPr id="5" name="Down Arrow 4"/>
          <p:cNvSpPr/>
          <p:nvPr/>
        </p:nvSpPr>
        <p:spPr>
          <a:xfrm rot="16200000">
            <a:off x="2659109" y="4807422"/>
            <a:ext cx="812741" cy="9007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796192" y="4533444"/>
            <a:ext cx="2805768" cy="369332"/>
          </a:xfrm>
          <a:prstGeom prst="rect">
            <a:avLst/>
          </a:prstGeom>
          <a:noFill/>
        </p:spPr>
        <p:txBody>
          <a:bodyPr wrap="none" rtlCol="0">
            <a:spAutoFit/>
          </a:bodyPr>
          <a:lstStyle/>
          <a:p>
            <a:r>
              <a:rPr lang="en-US" dirty="0">
                <a:solidFill>
                  <a:srgbClr val="FF0000"/>
                </a:solidFill>
              </a:rPr>
              <a:t>More spacing between slices</a:t>
            </a:r>
          </a:p>
        </p:txBody>
      </p:sp>
      <p:grpSp>
        <p:nvGrpSpPr>
          <p:cNvPr id="7" name="Group 6">
            <a:extLst>
              <a:ext uri="{FF2B5EF4-FFF2-40B4-BE49-F238E27FC236}">
                <a16:creationId xmlns:a16="http://schemas.microsoft.com/office/drawing/2014/main" id="{3915B4F6-D1F4-47C4-AD94-B8DC26905CE8}"/>
              </a:ext>
            </a:extLst>
          </p:cNvPr>
          <p:cNvGrpSpPr/>
          <p:nvPr/>
        </p:nvGrpSpPr>
        <p:grpSpPr>
          <a:xfrm>
            <a:off x="6252463" y="2580383"/>
            <a:ext cx="5667375" cy="1697234"/>
            <a:chOff x="1541614" y="3524178"/>
            <a:chExt cx="5667375" cy="1697234"/>
          </a:xfrm>
        </p:grpSpPr>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1614" y="4021262"/>
              <a:ext cx="566737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a:extLst>
                <a:ext uri="{FF2B5EF4-FFF2-40B4-BE49-F238E27FC236}">
                  <a16:creationId xmlns:a16="http://schemas.microsoft.com/office/drawing/2014/main" id="{4E1FF943-C7AB-48FA-824C-BFF6D8D50871}"/>
                </a:ext>
              </a:extLst>
            </p:cNvPr>
            <p:cNvSpPr txBox="1"/>
            <p:nvPr/>
          </p:nvSpPr>
          <p:spPr>
            <a:xfrm>
              <a:off x="3039261" y="3524178"/>
              <a:ext cx="1532151" cy="369332"/>
            </a:xfrm>
            <a:prstGeom prst="rect">
              <a:avLst/>
            </a:prstGeom>
            <a:noFill/>
          </p:spPr>
          <p:txBody>
            <a:bodyPr wrap="none" rtlCol="0">
              <a:spAutoFit/>
            </a:bodyPr>
            <a:lstStyle/>
            <a:p>
              <a:r>
                <a:rPr lang="en-US" dirty="0">
                  <a:solidFill>
                    <a:srgbClr val="FF0000"/>
                  </a:solidFill>
                </a:rPr>
                <a:t>Practical Slices</a:t>
              </a:r>
            </a:p>
          </p:txBody>
        </p:sp>
      </p:grpSp>
    </p:spTree>
    <p:extLst>
      <p:ext uri="{BB962C8B-B14F-4D97-AF65-F5344CB8AC3E}">
        <p14:creationId xmlns:p14="http://schemas.microsoft.com/office/powerpoint/2010/main" val="3638713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lang="en-US" dirty="0"/>
              <a:t>Communication with Nuclei: Proton</a:t>
            </a:r>
          </a:p>
        </p:txBody>
      </p:sp>
      <p:sp>
        <p:nvSpPr>
          <p:cNvPr id="3" name="Content Placeholder 2"/>
          <p:cNvSpPr>
            <a:spLocks noGrp="1"/>
          </p:cNvSpPr>
          <p:nvPr>
            <p:ph sz="quarter" idx="1"/>
          </p:nvPr>
        </p:nvSpPr>
        <p:spPr>
          <a:xfrm>
            <a:off x="817563" y="1600199"/>
            <a:ext cx="10871200" cy="4792287"/>
          </a:xfrm>
        </p:spPr>
        <p:txBody>
          <a:bodyPr>
            <a:normAutofit/>
          </a:bodyPr>
          <a:lstStyle/>
          <a:p>
            <a:r>
              <a:rPr lang="en-US" dirty="0"/>
              <a:t>Step 1: Apply strong static magnetic field</a:t>
            </a:r>
          </a:p>
          <a:p>
            <a:pPr lvl="1"/>
            <a:r>
              <a:rPr lang="en-US" dirty="0"/>
              <a:t>Protons act as radio tuned to Larmor frequency</a:t>
            </a:r>
            <a:endParaRPr lang="ar-SA" dirty="0"/>
          </a:p>
          <a:p>
            <a:endParaRPr lang="en-US" dirty="0"/>
          </a:p>
          <a:p>
            <a:r>
              <a:rPr lang="en-US" dirty="0"/>
              <a:t>Step 2: Send radiofrequency pulse at Larmor frequency of proton</a:t>
            </a:r>
            <a:endParaRPr lang="ar-SA" dirty="0"/>
          </a:p>
          <a:p>
            <a:pPr lvl="1"/>
            <a:r>
              <a:rPr lang="en-US" dirty="0"/>
              <a:t>Protons only can listen to this frequency – other nuclei are not tuned to it</a:t>
            </a:r>
          </a:p>
          <a:p>
            <a:pPr lvl="1"/>
            <a:r>
              <a:rPr lang="en-US" dirty="0"/>
              <a:t>Energy in RF pulse is absorbed by protons raising their energy level</a:t>
            </a:r>
            <a:endParaRPr lang="ar-SA" dirty="0"/>
          </a:p>
          <a:p>
            <a:endParaRPr lang="en-US" dirty="0"/>
          </a:p>
          <a:p>
            <a:r>
              <a:rPr lang="en-US" dirty="0"/>
              <a:t>Step 3: Protons with high energy level return to their ground state</a:t>
            </a:r>
            <a:endParaRPr lang="ar-SA" dirty="0"/>
          </a:p>
          <a:p>
            <a:pPr lvl="1"/>
            <a:r>
              <a:rPr lang="en-US" dirty="0"/>
              <a:t>Protons act as radio station sending radiofrequency at </a:t>
            </a:r>
            <a:r>
              <a:rPr lang="en-US" dirty="0" err="1"/>
              <a:t>Larmor</a:t>
            </a:r>
            <a:r>
              <a:rPr lang="en-US" dirty="0"/>
              <a:t> frequency</a:t>
            </a:r>
            <a:endParaRPr lang="ar-SA" dirty="0"/>
          </a:p>
          <a:p>
            <a:pPr lvl="1"/>
            <a:r>
              <a:rPr lang="en-US" dirty="0"/>
              <a:t>All received RF energy at this </a:t>
            </a:r>
            <a:r>
              <a:rPr lang="en-US" dirty="0" err="1"/>
              <a:t>Larmor</a:t>
            </a:r>
            <a:r>
              <a:rPr lang="en-US" dirty="0"/>
              <a:t> frequency come only from protons</a:t>
            </a:r>
            <a:endParaRPr lang="ar-SA" dirty="0"/>
          </a:p>
          <a:p>
            <a:pPr lvl="1"/>
            <a:r>
              <a:rPr lang="en-US" dirty="0"/>
              <a:t>By measuring received energy, count of protons can be estimated</a:t>
            </a:r>
            <a:endParaRPr lang="ar-SA" dirty="0"/>
          </a:p>
        </p:txBody>
      </p:sp>
      <p:grpSp>
        <p:nvGrpSpPr>
          <p:cNvPr id="4" name="Group 3"/>
          <p:cNvGrpSpPr/>
          <p:nvPr/>
        </p:nvGrpSpPr>
        <p:grpSpPr>
          <a:xfrm>
            <a:off x="9732867" y="2507474"/>
            <a:ext cx="2136877" cy="1976468"/>
            <a:chOff x="7132068" y="2074725"/>
            <a:chExt cx="1938225" cy="1805125"/>
          </a:xfrm>
        </p:grpSpPr>
        <p:grpSp>
          <p:nvGrpSpPr>
            <p:cNvPr id="5" name="Group 4"/>
            <p:cNvGrpSpPr/>
            <p:nvPr/>
          </p:nvGrpSpPr>
          <p:grpSpPr>
            <a:xfrm>
              <a:off x="7132068" y="2084804"/>
              <a:ext cx="1938225" cy="1795046"/>
              <a:chOff x="-110324" y="603337"/>
              <a:chExt cx="1938225" cy="1795046"/>
            </a:xfrm>
          </p:grpSpPr>
          <p:pic>
            <p:nvPicPr>
              <p:cNvPr id="1026" name="Picture 2" descr="C:\Users\Yasser\Desktop\211_boh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2907" y="1789828"/>
                <a:ext cx="573087" cy="6085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Yasser\Desktop\Broadcast_Tow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324" y="603337"/>
                <a:ext cx="768302" cy="615627"/>
              </a:xfrm>
              <a:prstGeom prst="rect">
                <a:avLst/>
              </a:prstGeom>
              <a:noFill/>
              <a:extLst>
                <a:ext uri="{909E8E84-426E-40DD-AFC4-6F175D3DCCD1}">
                  <a14:hiddenFill xmlns:a14="http://schemas.microsoft.com/office/drawing/2010/main">
                    <a:solidFill>
                      <a:srgbClr val="FFFFFF"/>
                    </a:solidFill>
                  </a14:hiddenFill>
                </a:ext>
              </a:extLst>
            </p:spPr>
          </p:pic>
          <p:sp>
            <p:nvSpPr>
              <p:cNvPr id="7" name="Lightning Bolt 6"/>
              <p:cNvSpPr/>
              <p:nvPr/>
            </p:nvSpPr>
            <p:spPr>
              <a:xfrm>
                <a:off x="106742" y="1281828"/>
                <a:ext cx="482829" cy="565150"/>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3314" y="1825898"/>
                <a:ext cx="964587" cy="520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8" name="TextBox 17"/>
            <p:cNvSpPr txBox="1"/>
            <p:nvPr/>
          </p:nvSpPr>
          <p:spPr>
            <a:xfrm>
              <a:off x="7900371" y="3007772"/>
              <a:ext cx="647700" cy="339754"/>
            </a:xfrm>
            <a:prstGeom prst="rect">
              <a:avLst/>
            </a:prstGeom>
            <a:noFill/>
          </p:spPr>
          <p:txBody>
            <a:bodyPr wrap="square" rtlCol="0">
              <a:spAutoFit/>
            </a:bodyPr>
            <a:lstStyle/>
            <a:p>
              <a:r>
                <a:rPr lang="en-US" b="1" dirty="0">
                  <a:solidFill>
                    <a:srgbClr val="FF0000"/>
                  </a:solidFill>
                  <a:latin typeface="Sakkal Majalla" panose="02000000000000000000" pitchFamily="2" charset="-78"/>
                  <a:cs typeface="Sakkal Majalla" panose="02000000000000000000" pitchFamily="2" charset="-78"/>
                </a:rPr>
                <a:t>Proton</a:t>
              </a:r>
            </a:p>
          </p:txBody>
        </p:sp>
        <p:sp>
          <p:nvSpPr>
            <p:cNvPr id="19" name="TextBox 18"/>
            <p:cNvSpPr txBox="1"/>
            <p:nvPr/>
          </p:nvSpPr>
          <p:spPr>
            <a:xfrm>
              <a:off x="7900371" y="2074725"/>
              <a:ext cx="647700" cy="339754"/>
            </a:xfrm>
            <a:prstGeom prst="rect">
              <a:avLst/>
            </a:prstGeom>
            <a:noFill/>
          </p:spPr>
          <p:txBody>
            <a:bodyPr wrap="square" rtlCol="0">
              <a:spAutoFit/>
            </a:bodyPr>
            <a:lstStyle/>
            <a:p>
              <a:r>
                <a:rPr lang="en-US" b="1" dirty="0">
                  <a:solidFill>
                    <a:srgbClr val="FF0000"/>
                  </a:solidFill>
                  <a:latin typeface="Sakkal Majalla" panose="02000000000000000000" pitchFamily="2" charset="-78"/>
                  <a:cs typeface="Sakkal Majalla" panose="02000000000000000000" pitchFamily="2" charset="-78"/>
                </a:rPr>
                <a:t>MRI</a:t>
              </a:r>
            </a:p>
          </p:txBody>
        </p:sp>
        <p:sp>
          <p:nvSpPr>
            <p:cNvPr id="16" name="Right Arrow 15"/>
            <p:cNvSpPr/>
            <p:nvPr/>
          </p:nvSpPr>
          <p:spPr>
            <a:xfrm rot="3281107">
              <a:off x="7725771" y="2727187"/>
              <a:ext cx="489260" cy="275509"/>
            </a:xfrm>
            <a:prstGeom prst="right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8553323" y="2265741"/>
              <a:ext cx="425450" cy="386478"/>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2</a:t>
              </a:r>
            </a:p>
          </p:txBody>
        </p:sp>
      </p:grpSp>
      <p:grpSp>
        <p:nvGrpSpPr>
          <p:cNvPr id="8" name="Group 7"/>
          <p:cNvGrpSpPr/>
          <p:nvPr/>
        </p:nvGrpSpPr>
        <p:grpSpPr>
          <a:xfrm>
            <a:off x="9785746" y="4718995"/>
            <a:ext cx="2034071" cy="1933225"/>
            <a:chOff x="7323598" y="4814409"/>
            <a:chExt cx="1749319" cy="1662591"/>
          </a:xfrm>
        </p:grpSpPr>
        <p:pic>
          <p:nvPicPr>
            <p:cNvPr id="12" name="Picture 2" descr="C:\Users\Yasser\Desktop\211_boh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52985" y="5868445"/>
              <a:ext cx="573087" cy="6085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C:\Users\Yasser\Desktop\Broadcast_Tow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6071" y="5964253"/>
              <a:ext cx="639908" cy="512747"/>
            </a:xfrm>
            <a:prstGeom prst="rect">
              <a:avLst/>
            </a:prstGeom>
            <a:noFill/>
            <a:extLst>
              <a:ext uri="{909E8E84-426E-40DD-AFC4-6F175D3DCCD1}">
                <a14:hiddenFill xmlns:a14="http://schemas.microsoft.com/office/drawing/2010/main">
                  <a:solidFill>
                    <a:srgbClr val="FFFFFF"/>
                  </a:solidFill>
                </a14:hiddenFill>
              </a:ext>
            </a:extLst>
          </p:spPr>
        </p:pic>
        <p:sp>
          <p:nvSpPr>
            <p:cNvPr id="14" name="Lightning Bolt 13"/>
            <p:cNvSpPr/>
            <p:nvPr/>
          </p:nvSpPr>
          <p:spPr>
            <a:xfrm rot="11786827">
              <a:off x="7603526" y="5348805"/>
              <a:ext cx="482829" cy="565150"/>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23598" y="4814409"/>
              <a:ext cx="825693" cy="445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8118348" y="4876107"/>
              <a:ext cx="647700" cy="317629"/>
            </a:xfrm>
            <a:prstGeom prst="rect">
              <a:avLst/>
            </a:prstGeom>
            <a:noFill/>
          </p:spPr>
          <p:txBody>
            <a:bodyPr wrap="square" rtlCol="0">
              <a:spAutoFit/>
            </a:bodyPr>
            <a:lstStyle/>
            <a:p>
              <a:r>
                <a:rPr lang="en-US" b="1" dirty="0">
                  <a:solidFill>
                    <a:srgbClr val="FF0000"/>
                  </a:solidFill>
                  <a:latin typeface="Sakkal Majalla" panose="02000000000000000000" pitchFamily="2" charset="-78"/>
                  <a:cs typeface="Sakkal Majalla" panose="02000000000000000000" pitchFamily="2" charset="-78"/>
                </a:rPr>
                <a:t>MRI</a:t>
              </a:r>
            </a:p>
          </p:txBody>
        </p:sp>
        <p:sp>
          <p:nvSpPr>
            <p:cNvPr id="17" name="TextBox 16"/>
            <p:cNvSpPr txBox="1"/>
            <p:nvPr/>
          </p:nvSpPr>
          <p:spPr>
            <a:xfrm>
              <a:off x="8070866" y="5647989"/>
              <a:ext cx="789327" cy="317629"/>
            </a:xfrm>
            <a:prstGeom prst="rect">
              <a:avLst/>
            </a:prstGeom>
            <a:noFill/>
          </p:spPr>
          <p:txBody>
            <a:bodyPr wrap="square" rtlCol="0">
              <a:spAutoFit/>
            </a:bodyPr>
            <a:lstStyle/>
            <a:p>
              <a:r>
                <a:rPr lang="en-US" b="1" dirty="0">
                  <a:solidFill>
                    <a:srgbClr val="FF0000"/>
                  </a:solidFill>
                  <a:latin typeface="Sakkal Majalla" panose="02000000000000000000" pitchFamily="2" charset="-78"/>
                  <a:cs typeface="Sakkal Majalla" panose="02000000000000000000" pitchFamily="2" charset="-78"/>
                </a:rPr>
                <a:t>Proton </a:t>
              </a:r>
            </a:p>
          </p:txBody>
        </p:sp>
        <p:sp>
          <p:nvSpPr>
            <p:cNvPr id="21" name="Right Arrow 20"/>
            <p:cNvSpPr/>
            <p:nvPr/>
          </p:nvSpPr>
          <p:spPr>
            <a:xfrm rot="15634912">
              <a:off x="7283393" y="5493626"/>
              <a:ext cx="489260" cy="275509"/>
            </a:xfrm>
            <a:prstGeom prst="right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8647467" y="5005156"/>
              <a:ext cx="425450" cy="386478"/>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3</a:t>
              </a:r>
            </a:p>
          </p:txBody>
        </p:sp>
      </p:grpSp>
      <p:pic>
        <p:nvPicPr>
          <p:cNvPr id="25" name="Picture 4">
            <a:extLst>
              <a:ext uri="{FF2B5EF4-FFF2-40B4-BE49-F238E27FC236}">
                <a16:creationId xmlns:a16="http://schemas.microsoft.com/office/drawing/2014/main" id="{34C141B6-C345-4563-AAFD-C38E516F33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12733" y="1640879"/>
            <a:ext cx="1153311" cy="599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Oval 25">
            <a:extLst>
              <a:ext uri="{FF2B5EF4-FFF2-40B4-BE49-F238E27FC236}">
                <a16:creationId xmlns:a16="http://schemas.microsoft.com/office/drawing/2014/main" id="{03340FB0-0FB4-496D-848A-B76C91E73C18}"/>
              </a:ext>
            </a:extLst>
          </p:cNvPr>
          <p:cNvSpPr/>
          <p:nvPr/>
        </p:nvSpPr>
        <p:spPr>
          <a:xfrm>
            <a:off x="11293999" y="1657226"/>
            <a:ext cx="469055" cy="423163"/>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1</a:t>
            </a:r>
          </a:p>
        </p:txBody>
      </p:sp>
    </p:spTree>
    <p:extLst>
      <p:ext uri="{BB962C8B-B14F-4D97-AF65-F5344CB8AC3E}">
        <p14:creationId xmlns:p14="http://schemas.microsoft.com/office/powerpoint/2010/main" val="36973158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normAutofit/>
          </a:bodyPr>
          <a:lstStyle/>
          <a:p>
            <a:r>
              <a:rPr lang="en-US" dirty="0"/>
              <a:t>In-Plane Spatial Encoding: Fourier Imaging</a:t>
            </a:r>
          </a:p>
        </p:txBody>
      </p:sp>
      <p:sp>
        <p:nvSpPr>
          <p:cNvPr id="3" name="Content Placeholder 2"/>
          <p:cNvSpPr>
            <a:spLocks noGrp="1"/>
          </p:cNvSpPr>
          <p:nvPr>
            <p:ph sz="quarter" idx="1"/>
          </p:nvPr>
        </p:nvSpPr>
        <p:spPr>
          <a:xfrm>
            <a:off x="817563" y="1600199"/>
            <a:ext cx="10871200" cy="4700847"/>
          </a:xfrm>
        </p:spPr>
        <p:txBody>
          <a:bodyPr>
            <a:normAutofit/>
          </a:bodyPr>
          <a:lstStyle/>
          <a:p>
            <a:r>
              <a:rPr lang="en-US" dirty="0"/>
              <a:t>Basic idea: encode location by frequency</a:t>
            </a:r>
          </a:p>
          <a:p>
            <a:pPr lvl="1"/>
            <a:r>
              <a:rPr lang="en-US" dirty="0"/>
              <a:t>Magnetic field gradient is used during reception</a:t>
            </a:r>
          </a:p>
          <a:p>
            <a:pPr lvl="2"/>
            <a:r>
              <a:rPr lang="en-US" dirty="0"/>
              <a:t>Larmor frequency changes with location</a:t>
            </a:r>
          </a:p>
          <a:p>
            <a:pPr lvl="2"/>
            <a:r>
              <a:rPr lang="en-US" dirty="0"/>
              <a:t>Returned frequency from an area depends on its location</a:t>
            </a:r>
          </a:p>
          <a:p>
            <a:pPr lvl="2"/>
            <a:r>
              <a:rPr lang="en-US" dirty="0"/>
              <a:t>Easily decoded by Fourier transformation </a:t>
            </a:r>
          </a:p>
          <a:p>
            <a:r>
              <a:rPr lang="en-US" dirty="0"/>
              <a:t>Applied by 2 different methods</a:t>
            </a:r>
          </a:p>
          <a:p>
            <a:pPr lvl="1"/>
            <a:r>
              <a:rPr lang="en-US" dirty="0"/>
              <a:t>Frequency encoding</a:t>
            </a:r>
          </a:p>
          <a:p>
            <a:pPr lvl="2"/>
            <a:r>
              <a:rPr lang="en-US" dirty="0"/>
              <a:t>One direction only</a:t>
            </a:r>
          </a:p>
          <a:p>
            <a:pPr lvl="2"/>
            <a:r>
              <a:rPr lang="en-US" dirty="0"/>
              <a:t>No image acquisition time cost</a:t>
            </a:r>
          </a:p>
          <a:p>
            <a:pPr lvl="1"/>
            <a:r>
              <a:rPr lang="en-US" dirty="0"/>
              <a:t>Phase encoding</a:t>
            </a:r>
          </a:p>
          <a:p>
            <a:pPr lvl="2"/>
            <a:r>
              <a:rPr lang="en-US" dirty="0"/>
              <a:t>Any number of directions</a:t>
            </a:r>
          </a:p>
          <a:p>
            <a:pPr lvl="2"/>
            <a:r>
              <a:rPr lang="en-US" dirty="0"/>
              <a:t>Increases image acquisition time</a:t>
            </a:r>
          </a:p>
        </p:txBody>
      </p:sp>
      <p:pic>
        <p:nvPicPr>
          <p:cNvPr id="7" name="Picture 6" descr="A picture containing chart&#10;&#10;Description automatically generated">
            <a:extLst>
              <a:ext uri="{FF2B5EF4-FFF2-40B4-BE49-F238E27FC236}">
                <a16:creationId xmlns:a16="http://schemas.microsoft.com/office/drawing/2014/main" id="{07F9DB06-84AA-4C81-B79F-251EE321E2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3429000"/>
            <a:ext cx="6101542" cy="3337544"/>
          </a:xfrm>
          <a:prstGeom prst="rect">
            <a:avLst/>
          </a:prstGeom>
        </p:spPr>
      </p:pic>
    </p:spTree>
    <p:extLst>
      <p:ext uri="{BB962C8B-B14F-4D97-AF65-F5344CB8AC3E}">
        <p14:creationId xmlns:p14="http://schemas.microsoft.com/office/powerpoint/2010/main" val="7882075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3603" y="3429000"/>
            <a:ext cx="3806708" cy="3288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Frequency Encoding</a:t>
            </a:r>
          </a:p>
        </p:txBody>
      </p:sp>
      <p:sp>
        <p:nvSpPr>
          <p:cNvPr id="3" name="Content Placeholder 2"/>
          <p:cNvSpPr>
            <a:spLocks noGrp="1"/>
          </p:cNvSpPr>
          <p:nvPr>
            <p:ph sz="quarter" idx="1"/>
          </p:nvPr>
        </p:nvSpPr>
        <p:spPr/>
        <p:txBody>
          <a:bodyPr/>
          <a:lstStyle/>
          <a:p>
            <a:r>
              <a:rPr lang="en-US" dirty="0"/>
              <a:t>Read-out gradient</a:t>
            </a:r>
          </a:p>
          <a:p>
            <a:pPr lvl="1"/>
            <a:r>
              <a:rPr lang="en-US" dirty="0"/>
              <a:t>G</a:t>
            </a:r>
            <a:r>
              <a:rPr lang="en-US" baseline="-25000" dirty="0"/>
              <a:t>x</a:t>
            </a:r>
            <a:r>
              <a:rPr lang="en-US" dirty="0"/>
              <a:t> gradient is applied during time when echo is received (during readout)</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936" y="2706672"/>
            <a:ext cx="6301914" cy="3770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6962" y="2541315"/>
            <a:ext cx="3582755" cy="697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84202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Frequency Encoding Example</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90527" y="1744912"/>
            <a:ext cx="1456664" cy="1466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6303" y="3949600"/>
            <a:ext cx="3044544" cy="1847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8736" y="1572145"/>
            <a:ext cx="4133980" cy="5023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107810" y="2164360"/>
            <a:ext cx="1205523" cy="369332"/>
          </a:xfrm>
          <a:prstGeom prst="rect">
            <a:avLst/>
          </a:prstGeom>
          <a:noFill/>
        </p:spPr>
        <p:txBody>
          <a:bodyPr wrap="none" rtlCol="0">
            <a:spAutoFit/>
          </a:bodyPr>
          <a:lstStyle/>
          <a:p>
            <a:r>
              <a:rPr lang="en-US" dirty="0">
                <a:solidFill>
                  <a:srgbClr val="FF0000"/>
                </a:solidFill>
              </a:rPr>
              <a:t>True Image</a:t>
            </a:r>
          </a:p>
        </p:txBody>
      </p:sp>
      <p:sp>
        <p:nvSpPr>
          <p:cNvPr id="5" name="Down Arrow 4"/>
          <p:cNvSpPr/>
          <p:nvPr/>
        </p:nvSpPr>
        <p:spPr>
          <a:xfrm>
            <a:off x="3008851" y="3338818"/>
            <a:ext cx="469784" cy="5368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211898" y="5956183"/>
            <a:ext cx="2334293" cy="369332"/>
          </a:xfrm>
          <a:prstGeom prst="rect">
            <a:avLst/>
          </a:prstGeom>
          <a:noFill/>
        </p:spPr>
        <p:txBody>
          <a:bodyPr wrap="none" rtlCol="0">
            <a:spAutoFit/>
          </a:bodyPr>
          <a:lstStyle/>
          <a:p>
            <a:r>
              <a:rPr lang="en-US" dirty="0">
                <a:solidFill>
                  <a:srgbClr val="FF0000"/>
                </a:solidFill>
              </a:rPr>
              <a:t>No Frequency Encoding</a:t>
            </a:r>
          </a:p>
        </p:txBody>
      </p:sp>
      <p:sp>
        <p:nvSpPr>
          <p:cNvPr id="10" name="TextBox 9"/>
          <p:cNvSpPr txBox="1"/>
          <p:nvPr/>
        </p:nvSpPr>
        <p:spPr>
          <a:xfrm>
            <a:off x="7865630" y="3650608"/>
            <a:ext cx="2802370" cy="369332"/>
          </a:xfrm>
          <a:prstGeom prst="rect">
            <a:avLst/>
          </a:prstGeom>
          <a:noFill/>
        </p:spPr>
        <p:txBody>
          <a:bodyPr wrap="none" rtlCol="0">
            <a:spAutoFit/>
          </a:bodyPr>
          <a:lstStyle/>
          <a:p>
            <a:r>
              <a:rPr lang="en-US" dirty="0">
                <a:solidFill>
                  <a:srgbClr val="FF0000"/>
                </a:solidFill>
              </a:rPr>
              <a:t>Frequency Encoding Applied</a:t>
            </a:r>
          </a:p>
        </p:txBody>
      </p:sp>
      <p:sp>
        <p:nvSpPr>
          <p:cNvPr id="7" name="Rectangle 6"/>
          <p:cNvSpPr/>
          <p:nvPr/>
        </p:nvSpPr>
        <p:spPr>
          <a:xfrm>
            <a:off x="4678261" y="4597168"/>
            <a:ext cx="830510" cy="469783"/>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110757" y="5445855"/>
            <a:ext cx="2045515" cy="469783"/>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10109" y="4012282"/>
            <a:ext cx="1306891" cy="1317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Arrow Connector 8"/>
          <p:cNvCxnSpPr/>
          <p:nvPr/>
        </p:nvCxnSpPr>
        <p:spPr>
          <a:xfrm flipH="1">
            <a:off x="8872757" y="4681058"/>
            <a:ext cx="327171" cy="721453"/>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394584" y="4429388"/>
            <a:ext cx="910827" cy="646331"/>
          </a:xfrm>
          <a:prstGeom prst="rect">
            <a:avLst/>
          </a:prstGeom>
          <a:noFill/>
        </p:spPr>
        <p:txBody>
          <a:bodyPr wrap="none" rtlCol="0">
            <a:spAutoFit/>
          </a:bodyPr>
          <a:lstStyle/>
          <a:p>
            <a:r>
              <a:rPr lang="en-US" dirty="0">
                <a:solidFill>
                  <a:srgbClr val="C00000"/>
                </a:solidFill>
              </a:rPr>
              <a:t>Column </a:t>
            </a:r>
          </a:p>
          <a:p>
            <a:r>
              <a:rPr lang="en-US" dirty="0">
                <a:solidFill>
                  <a:srgbClr val="C00000"/>
                </a:solidFill>
              </a:rPr>
              <a:t>sum</a:t>
            </a:r>
          </a:p>
        </p:txBody>
      </p:sp>
      <p:sp>
        <p:nvSpPr>
          <p:cNvPr id="17" name="TextBox 16"/>
          <p:cNvSpPr txBox="1"/>
          <p:nvPr/>
        </p:nvSpPr>
        <p:spPr>
          <a:xfrm>
            <a:off x="4629324" y="3885502"/>
            <a:ext cx="818044" cy="646331"/>
          </a:xfrm>
          <a:prstGeom prst="rect">
            <a:avLst/>
          </a:prstGeom>
          <a:noFill/>
        </p:spPr>
        <p:txBody>
          <a:bodyPr wrap="none" rtlCol="0">
            <a:spAutoFit/>
          </a:bodyPr>
          <a:lstStyle/>
          <a:p>
            <a:r>
              <a:rPr lang="en-US" dirty="0">
                <a:solidFill>
                  <a:srgbClr val="C00000"/>
                </a:solidFill>
              </a:rPr>
              <a:t>Image </a:t>
            </a:r>
          </a:p>
          <a:p>
            <a:r>
              <a:rPr lang="en-US" dirty="0">
                <a:solidFill>
                  <a:srgbClr val="C00000"/>
                </a:solidFill>
              </a:rPr>
              <a:t>sum</a:t>
            </a:r>
          </a:p>
        </p:txBody>
      </p:sp>
    </p:spTree>
    <p:extLst>
      <p:ext uri="{BB962C8B-B14F-4D97-AF65-F5344CB8AC3E}">
        <p14:creationId xmlns:p14="http://schemas.microsoft.com/office/powerpoint/2010/main" val="16801267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lang="en-US" dirty="0"/>
              <a:t>Phase Encoding</a:t>
            </a:r>
          </a:p>
        </p:txBody>
      </p:sp>
      <p:sp>
        <p:nvSpPr>
          <p:cNvPr id="3" name="Content Placeholder 2"/>
          <p:cNvSpPr>
            <a:spLocks noGrp="1"/>
          </p:cNvSpPr>
          <p:nvPr>
            <p:ph sz="quarter" idx="1"/>
          </p:nvPr>
        </p:nvSpPr>
        <p:spPr>
          <a:xfrm>
            <a:off x="816864" y="1600200"/>
            <a:ext cx="10871200" cy="4495800"/>
          </a:xfrm>
        </p:spPr>
        <p:txBody>
          <a:bodyPr/>
          <a:lstStyle/>
          <a:p>
            <a:r>
              <a:rPr lang="en-US" dirty="0"/>
              <a:t>Can we apply frequency encoding in 2 directions simultaneously?</a:t>
            </a:r>
          </a:p>
          <a:p>
            <a:pPr lvl="1"/>
            <a:r>
              <a:rPr lang="en-US" dirty="0"/>
              <a:t>Answer is NO</a:t>
            </a:r>
          </a:p>
          <a:p>
            <a:r>
              <a:rPr lang="en-US" dirty="0"/>
              <a:t>Encoding second dimension using 2D Fourier transform: Phase Encoding</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25" y="3065914"/>
            <a:ext cx="8220075" cy="104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4" name="TextBox 3"/>
              <p:cNvSpPr txBox="1"/>
              <p:nvPr/>
            </p:nvSpPr>
            <p:spPr>
              <a:xfrm>
                <a:off x="2426636" y="4494664"/>
                <a:ext cx="7338729" cy="127143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solidFill>
                            <a:srgbClr val="FF0000"/>
                          </a:solidFill>
                          <a:latin typeface="Cambria Math"/>
                        </a:rPr>
                        <m:t>𝐹</m:t>
                      </m:r>
                      <m:d>
                        <m:dPr>
                          <m:ctrlPr>
                            <a:rPr lang="en-US" sz="2400" i="1">
                              <a:solidFill>
                                <a:srgbClr val="FF0000"/>
                              </a:solidFill>
                              <a:latin typeface="Cambria Math" panose="02040503050406030204" pitchFamily="18" charset="0"/>
                            </a:rPr>
                          </m:ctrlPr>
                        </m:dPr>
                        <m:e>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a:rPr>
                                <m:t>𝑘</m:t>
                              </m:r>
                            </m:e>
                            <m:sub>
                              <m:r>
                                <a:rPr lang="en-US" sz="2400" i="1">
                                  <a:solidFill>
                                    <a:srgbClr val="FF0000"/>
                                  </a:solidFill>
                                  <a:latin typeface="Cambria Math"/>
                                </a:rPr>
                                <m:t>𝑥</m:t>
                              </m:r>
                            </m:sub>
                          </m:sSub>
                          <m:r>
                            <a:rPr lang="en-US" sz="2400" i="1">
                              <a:solidFill>
                                <a:srgbClr val="FF0000"/>
                              </a:solidFill>
                              <a:latin typeface="Cambria Math"/>
                            </a:rPr>
                            <m:t>,</m:t>
                          </m:r>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a:rPr>
                                <m:t>𝑘</m:t>
                              </m:r>
                            </m:e>
                            <m:sub>
                              <m:r>
                                <a:rPr lang="en-US" sz="2400" i="1">
                                  <a:solidFill>
                                    <a:srgbClr val="FF0000"/>
                                  </a:solidFill>
                                  <a:latin typeface="Cambria Math"/>
                                </a:rPr>
                                <m:t>𝑦</m:t>
                              </m:r>
                            </m:sub>
                          </m:sSub>
                        </m:e>
                      </m:d>
                      <m:r>
                        <a:rPr lang="en-US" sz="2400" i="1">
                          <a:solidFill>
                            <a:srgbClr val="FF0000"/>
                          </a:solidFill>
                          <a:latin typeface="Cambria Math"/>
                        </a:rPr>
                        <m:t>=</m:t>
                      </m:r>
                      <m:nary>
                        <m:naryPr>
                          <m:limLoc m:val="undOvr"/>
                          <m:subHide m:val="on"/>
                          <m:supHide m:val="on"/>
                          <m:ctrlPr>
                            <a:rPr lang="en-US" sz="2400" i="1">
                              <a:solidFill>
                                <a:srgbClr val="FF0000"/>
                              </a:solidFill>
                              <a:latin typeface="Cambria Math" panose="02040503050406030204" pitchFamily="18" charset="0"/>
                            </a:rPr>
                          </m:ctrlPr>
                        </m:naryPr>
                        <m:sub/>
                        <m:sup/>
                        <m:e>
                          <m:sSup>
                            <m:sSupPr>
                              <m:ctrlPr>
                                <a:rPr lang="en-US" sz="2400" i="1">
                                  <a:solidFill>
                                    <a:srgbClr val="FF0000"/>
                                  </a:solidFill>
                                  <a:latin typeface="Cambria Math" panose="02040503050406030204" pitchFamily="18" charset="0"/>
                                </a:rPr>
                              </m:ctrlPr>
                            </m:sSupPr>
                            <m:e>
                              <m:r>
                                <a:rPr lang="en-US" sz="2400" i="1">
                                  <a:solidFill>
                                    <a:srgbClr val="FF0000"/>
                                  </a:solidFill>
                                  <a:latin typeface="Cambria Math"/>
                                </a:rPr>
                                <m:t>𝑒</m:t>
                              </m:r>
                            </m:e>
                            <m:sup>
                              <m:r>
                                <a:rPr lang="en-US" sz="2400" i="1">
                                  <a:solidFill>
                                    <a:srgbClr val="FF0000"/>
                                  </a:solidFill>
                                  <a:latin typeface="Cambria Math"/>
                                </a:rPr>
                                <m:t>−</m:t>
                              </m:r>
                              <m:r>
                                <a:rPr lang="en-US" sz="2400" i="1">
                                  <a:solidFill>
                                    <a:srgbClr val="FF0000"/>
                                  </a:solidFill>
                                  <a:latin typeface="Cambria Math"/>
                                </a:rPr>
                                <m:t>𝑗</m:t>
                              </m:r>
                              <m:r>
                                <a:rPr lang="en-US" sz="2400" i="1">
                                  <a:solidFill>
                                    <a:srgbClr val="FF0000"/>
                                  </a:solidFill>
                                  <a:latin typeface="Cambria Math"/>
                                </a:rPr>
                                <m:t>2</m:t>
                              </m:r>
                              <m:r>
                                <a:rPr lang="en-US" sz="2400" i="1">
                                  <a:solidFill>
                                    <a:srgbClr val="FF0000"/>
                                  </a:solidFill>
                                  <a:latin typeface="Cambria Math"/>
                                  <a:ea typeface="Cambria Math"/>
                                </a:rPr>
                                <m:t>𝜋</m:t>
                              </m:r>
                              <m:sSub>
                                <m:sSubPr>
                                  <m:ctrlPr>
                                    <a:rPr lang="en-US" sz="2400" i="1">
                                      <a:solidFill>
                                        <a:srgbClr val="FF0000"/>
                                      </a:solidFill>
                                      <a:latin typeface="Cambria Math" panose="02040503050406030204" pitchFamily="18" charset="0"/>
                                      <a:ea typeface="Cambria Math"/>
                                    </a:rPr>
                                  </m:ctrlPr>
                                </m:sSubPr>
                                <m:e>
                                  <m:r>
                                    <a:rPr lang="en-US" sz="2400" i="1">
                                      <a:solidFill>
                                        <a:srgbClr val="FF0000"/>
                                      </a:solidFill>
                                      <a:latin typeface="Cambria Math"/>
                                      <a:ea typeface="Cambria Math"/>
                                    </a:rPr>
                                    <m:t>𝑘</m:t>
                                  </m:r>
                                </m:e>
                                <m:sub>
                                  <m:r>
                                    <a:rPr lang="en-US" sz="2400" i="1">
                                      <a:solidFill>
                                        <a:srgbClr val="FF0000"/>
                                      </a:solidFill>
                                      <a:latin typeface="Cambria Math"/>
                                      <a:ea typeface="Cambria Math"/>
                                    </a:rPr>
                                    <m:t>𝑦</m:t>
                                  </m:r>
                                </m:sub>
                              </m:sSub>
                              <m:r>
                                <a:rPr lang="en-US" sz="2400" i="1">
                                  <a:solidFill>
                                    <a:srgbClr val="FF0000"/>
                                  </a:solidFill>
                                  <a:latin typeface="Cambria Math"/>
                                  <a:ea typeface="Cambria Math"/>
                                </a:rPr>
                                <m:t>𝑦</m:t>
                              </m:r>
                            </m:sup>
                          </m:sSup>
                          <m:d>
                            <m:dPr>
                              <m:begChr m:val="{"/>
                              <m:endChr m:val="}"/>
                              <m:ctrlPr>
                                <a:rPr lang="en-US" sz="2400" i="1">
                                  <a:solidFill>
                                    <a:srgbClr val="FF0000"/>
                                  </a:solidFill>
                                  <a:latin typeface="Cambria Math" panose="02040503050406030204" pitchFamily="18" charset="0"/>
                                </a:rPr>
                              </m:ctrlPr>
                            </m:dPr>
                            <m:e>
                              <m:nary>
                                <m:naryPr>
                                  <m:limLoc m:val="undOvr"/>
                                  <m:subHide m:val="on"/>
                                  <m:supHide m:val="on"/>
                                  <m:ctrlPr>
                                    <a:rPr lang="en-US" sz="2400" i="1">
                                      <a:solidFill>
                                        <a:srgbClr val="FF0000"/>
                                      </a:solidFill>
                                      <a:latin typeface="Cambria Math" panose="02040503050406030204" pitchFamily="18" charset="0"/>
                                    </a:rPr>
                                  </m:ctrlPr>
                                </m:naryPr>
                                <m:sub/>
                                <m:sup/>
                                <m:e>
                                  <m:r>
                                    <a:rPr lang="en-US" sz="2400" i="1">
                                      <a:solidFill>
                                        <a:srgbClr val="FF0000"/>
                                      </a:solidFill>
                                      <a:latin typeface="Cambria Math"/>
                                    </a:rPr>
                                    <m:t>𝑓</m:t>
                                  </m:r>
                                  <m:r>
                                    <a:rPr lang="en-US" sz="2400" i="1">
                                      <a:solidFill>
                                        <a:srgbClr val="FF0000"/>
                                      </a:solidFill>
                                      <a:latin typeface="Cambria Math"/>
                                    </a:rPr>
                                    <m:t>(</m:t>
                                  </m:r>
                                  <m:r>
                                    <a:rPr lang="en-US" sz="2400" i="1">
                                      <a:solidFill>
                                        <a:srgbClr val="FF0000"/>
                                      </a:solidFill>
                                      <a:latin typeface="Cambria Math"/>
                                    </a:rPr>
                                    <m:t>𝑥</m:t>
                                  </m:r>
                                  <m:r>
                                    <a:rPr lang="en-US" sz="2400" i="1">
                                      <a:solidFill>
                                        <a:srgbClr val="FF0000"/>
                                      </a:solidFill>
                                      <a:latin typeface="Cambria Math"/>
                                    </a:rPr>
                                    <m:t>,</m:t>
                                  </m:r>
                                  <m:r>
                                    <a:rPr lang="en-US" sz="2400" i="1">
                                      <a:solidFill>
                                        <a:srgbClr val="FF0000"/>
                                      </a:solidFill>
                                      <a:latin typeface="Cambria Math"/>
                                    </a:rPr>
                                    <m:t>𝑦</m:t>
                                  </m:r>
                                  <m:r>
                                    <a:rPr lang="en-US" sz="2400" i="1">
                                      <a:solidFill>
                                        <a:srgbClr val="FF0000"/>
                                      </a:solidFill>
                                      <a:latin typeface="Cambria Math"/>
                                    </a:rPr>
                                    <m:t>)∙</m:t>
                                  </m:r>
                                </m:e>
                              </m:nary>
                              <m:sSup>
                                <m:sSupPr>
                                  <m:ctrlPr>
                                    <a:rPr lang="en-US" sz="2400" i="1">
                                      <a:solidFill>
                                        <a:srgbClr val="FF0000"/>
                                      </a:solidFill>
                                      <a:latin typeface="Cambria Math" panose="02040503050406030204" pitchFamily="18" charset="0"/>
                                    </a:rPr>
                                  </m:ctrlPr>
                                </m:sSupPr>
                                <m:e>
                                  <m:r>
                                    <a:rPr lang="en-US" sz="2400" i="1">
                                      <a:solidFill>
                                        <a:srgbClr val="FF0000"/>
                                      </a:solidFill>
                                      <a:latin typeface="Cambria Math"/>
                                    </a:rPr>
                                    <m:t>𝑒</m:t>
                                  </m:r>
                                </m:e>
                                <m:sup>
                                  <m:r>
                                    <a:rPr lang="en-US" sz="2400" i="1">
                                      <a:solidFill>
                                        <a:srgbClr val="FF0000"/>
                                      </a:solidFill>
                                      <a:latin typeface="Cambria Math"/>
                                    </a:rPr>
                                    <m:t>−</m:t>
                                  </m:r>
                                  <m:r>
                                    <a:rPr lang="en-US" sz="2400" i="1">
                                      <a:solidFill>
                                        <a:srgbClr val="FF0000"/>
                                      </a:solidFill>
                                      <a:latin typeface="Cambria Math"/>
                                    </a:rPr>
                                    <m:t>𝑗</m:t>
                                  </m:r>
                                  <m:r>
                                    <a:rPr lang="en-US" sz="2400" i="1">
                                      <a:solidFill>
                                        <a:srgbClr val="FF0000"/>
                                      </a:solidFill>
                                      <a:latin typeface="Cambria Math"/>
                                    </a:rPr>
                                    <m:t>2</m:t>
                                  </m:r>
                                  <m:r>
                                    <a:rPr lang="en-US" sz="2400" i="1">
                                      <a:solidFill>
                                        <a:srgbClr val="FF0000"/>
                                      </a:solidFill>
                                      <a:latin typeface="Cambria Math"/>
                                      <a:ea typeface="Cambria Math"/>
                                    </a:rPr>
                                    <m:t>𝜋</m:t>
                                  </m:r>
                                  <m:sSub>
                                    <m:sSubPr>
                                      <m:ctrlPr>
                                        <a:rPr lang="en-US" sz="2400" i="1">
                                          <a:solidFill>
                                            <a:srgbClr val="FF0000"/>
                                          </a:solidFill>
                                          <a:latin typeface="Cambria Math" panose="02040503050406030204" pitchFamily="18" charset="0"/>
                                          <a:ea typeface="Cambria Math"/>
                                        </a:rPr>
                                      </m:ctrlPr>
                                    </m:sSubPr>
                                    <m:e>
                                      <m:r>
                                        <a:rPr lang="en-US" sz="2400" i="1">
                                          <a:solidFill>
                                            <a:srgbClr val="FF0000"/>
                                          </a:solidFill>
                                          <a:latin typeface="Cambria Math"/>
                                          <a:ea typeface="Cambria Math"/>
                                        </a:rPr>
                                        <m:t>𝑘</m:t>
                                      </m:r>
                                    </m:e>
                                    <m:sub>
                                      <m:r>
                                        <a:rPr lang="en-US" sz="2400" i="1">
                                          <a:solidFill>
                                            <a:srgbClr val="FF0000"/>
                                          </a:solidFill>
                                          <a:latin typeface="Cambria Math"/>
                                          <a:ea typeface="Cambria Math"/>
                                        </a:rPr>
                                        <m:t>𝑥</m:t>
                                      </m:r>
                                    </m:sub>
                                  </m:sSub>
                                  <m:r>
                                    <a:rPr lang="en-US" sz="2400" i="1">
                                      <a:solidFill>
                                        <a:srgbClr val="FF0000"/>
                                      </a:solidFill>
                                      <a:latin typeface="Cambria Math"/>
                                      <a:ea typeface="Cambria Math"/>
                                    </a:rPr>
                                    <m:t>𝑥</m:t>
                                  </m:r>
                                </m:sup>
                              </m:sSup>
                              <m:r>
                                <a:rPr lang="en-US" sz="2400" i="1">
                                  <a:solidFill>
                                    <a:srgbClr val="FF0000"/>
                                  </a:solidFill>
                                  <a:latin typeface="Cambria Math"/>
                                  <a:ea typeface="Cambria Math"/>
                                </a:rPr>
                                <m:t>𝑑𝑥</m:t>
                              </m:r>
                            </m:e>
                          </m:d>
                          <m:r>
                            <a:rPr lang="en-US" sz="2400" i="1">
                              <a:solidFill>
                                <a:srgbClr val="FF0000"/>
                              </a:solidFill>
                              <a:latin typeface="Cambria Math"/>
                              <a:ea typeface="Cambria Math"/>
                            </a:rPr>
                            <m:t>𝑑𝑦</m:t>
                          </m:r>
                        </m:e>
                      </m:nary>
                    </m:oMath>
                  </m:oMathPara>
                </a14:m>
                <a:endParaRPr lang="en-US" sz="2400" dirty="0">
                  <a:solidFill>
                    <a:srgbClr val="FF0000"/>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2426636" y="4494664"/>
                <a:ext cx="7338729" cy="1271438"/>
              </a:xfrm>
              <a:prstGeom prst="rect">
                <a:avLst/>
              </a:prstGeom>
              <a:blipFill>
                <a:blip r:embed="rId3"/>
                <a:stretch>
                  <a:fillRect/>
                </a:stretch>
              </a:blipFill>
            </p:spPr>
            <p:txBody>
              <a:bodyPr/>
              <a:lstStyle/>
              <a:p>
                <a:r>
                  <a:rPr lang="en-US">
                    <a:noFill/>
                  </a:rPr>
                  <a:t> </a:t>
                </a:r>
              </a:p>
            </p:txBody>
          </p:sp>
        </mc:Fallback>
      </mc:AlternateContent>
      <p:sp>
        <p:nvSpPr>
          <p:cNvPr id="5" name="Right Brace 4"/>
          <p:cNvSpPr/>
          <p:nvPr/>
        </p:nvSpPr>
        <p:spPr>
          <a:xfrm rot="5400000">
            <a:off x="7161400" y="4488115"/>
            <a:ext cx="595620" cy="2877423"/>
          </a:xfrm>
          <a:prstGeom prst="rightBrace">
            <a:avLst>
              <a:gd name="adj1" fmla="val 8333"/>
              <a:gd name="adj2" fmla="val 49125"/>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ight Brace 6"/>
          <p:cNvSpPr/>
          <p:nvPr/>
        </p:nvSpPr>
        <p:spPr>
          <a:xfrm rot="5400000">
            <a:off x="4918044" y="5315130"/>
            <a:ext cx="595620" cy="1293302"/>
          </a:xfrm>
          <a:prstGeom prst="rightBrace">
            <a:avLst>
              <a:gd name="adj1" fmla="val 8333"/>
              <a:gd name="adj2" fmla="val 49125"/>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6481894" y="6316910"/>
            <a:ext cx="2000869" cy="369332"/>
          </a:xfrm>
          <a:prstGeom prst="rect">
            <a:avLst/>
          </a:prstGeom>
          <a:noFill/>
        </p:spPr>
        <p:txBody>
          <a:bodyPr wrap="none" rtlCol="0">
            <a:spAutoFit/>
          </a:bodyPr>
          <a:lstStyle/>
          <a:p>
            <a:r>
              <a:rPr lang="en-US" dirty="0">
                <a:solidFill>
                  <a:srgbClr val="C00000"/>
                </a:solidFill>
              </a:rPr>
              <a:t>Frequency Encoding</a:t>
            </a:r>
          </a:p>
        </p:txBody>
      </p:sp>
      <p:sp>
        <p:nvSpPr>
          <p:cNvPr id="9" name="TextBox 8"/>
          <p:cNvSpPr txBox="1"/>
          <p:nvPr/>
        </p:nvSpPr>
        <p:spPr>
          <a:xfrm>
            <a:off x="4419600" y="6393809"/>
            <a:ext cx="1595309" cy="369332"/>
          </a:xfrm>
          <a:prstGeom prst="rect">
            <a:avLst/>
          </a:prstGeom>
          <a:noFill/>
        </p:spPr>
        <p:txBody>
          <a:bodyPr wrap="none" rtlCol="0">
            <a:spAutoFit/>
          </a:bodyPr>
          <a:lstStyle/>
          <a:p>
            <a:r>
              <a:rPr lang="en-US" dirty="0">
                <a:solidFill>
                  <a:srgbClr val="C00000"/>
                </a:solidFill>
              </a:rPr>
              <a:t>Phase Encoding</a:t>
            </a:r>
          </a:p>
        </p:txBody>
      </p:sp>
    </p:spTree>
    <p:extLst>
      <p:ext uri="{BB962C8B-B14F-4D97-AF65-F5344CB8AC3E}">
        <p14:creationId xmlns:p14="http://schemas.microsoft.com/office/powerpoint/2010/main" val="25151430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Phase Encoding</a:t>
            </a:r>
          </a:p>
        </p:txBody>
      </p:sp>
      <p:sp>
        <p:nvSpPr>
          <p:cNvPr id="3" name="Content Placeholder 2"/>
          <p:cNvSpPr>
            <a:spLocks noGrp="1"/>
          </p:cNvSpPr>
          <p:nvPr>
            <p:ph sz="quarter" idx="1"/>
          </p:nvPr>
        </p:nvSpPr>
        <p:spPr/>
        <p:txBody>
          <a:bodyPr/>
          <a:lstStyle/>
          <a:p>
            <a:r>
              <a:rPr lang="en-US" dirty="0" err="1"/>
              <a:t>G</a:t>
            </a:r>
            <a:r>
              <a:rPr lang="en-US" baseline="-25000" dirty="0" err="1"/>
              <a:t>y</a:t>
            </a:r>
            <a:r>
              <a:rPr lang="en-US" dirty="0"/>
              <a:t> is usually applied after the RF pulse (or pulses in Spin Echo or Inversion Recovery)</a:t>
            </a:r>
          </a:p>
          <a:p>
            <a:r>
              <a:rPr lang="en-US" dirty="0"/>
              <a:t>Each phase encoding setting requires one RF pulse</a:t>
            </a:r>
          </a:p>
          <a:p>
            <a:pPr lvl="1"/>
            <a:r>
              <a:rPr lang="en-US" dirty="0"/>
              <a:t>Acquisition time = number of phase encoding steps x TR</a:t>
            </a:r>
          </a:p>
          <a:p>
            <a:endParaRPr lang="en-US" dirty="0"/>
          </a:p>
        </p:txBody>
      </p:sp>
      <p:pic>
        <p:nvPicPr>
          <p:cNvPr id="5" name="Picture 5">
            <a:extLst>
              <a:ext uri="{FF2B5EF4-FFF2-40B4-BE49-F238E27FC236}">
                <a16:creationId xmlns:a16="http://schemas.microsoft.com/office/drawing/2014/main" id="{43E55F22-1721-42A7-88B5-DC2714C17F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504" y="3202053"/>
            <a:ext cx="5164081" cy="3141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11">
            <a:extLst>
              <a:ext uri="{FF2B5EF4-FFF2-40B4-BE49-F238E27FC236}">
                <a16:creationId xmlns:a16="http://schemas.microsoft.com/office/drawing/2014/main" id="{09CED3D7-D4FF-4684-B458-0DAF9A277368}"/>
              </a:ext>
            </a:extLst>
          </p:cNvPr>
          <p:cNvGrpSpPr/>
          <p:nvPr/>
        </p:nvGrpSpPr>
        <p:grpSpPr>
          <a:xfrm>
            <a:off x="5516608" y="2834640"/>
            <a:ext cx="6603349" cy="3949931"/>
            <a:chOff x="1867469" y="1606448"/>
            <a:chExt cx="8544517" cy="5111081"/>
          </a:xfrm>
        </p:grpSpPr>
        <p:pic>
          <p:nvPicPr>
            <p:cNvPr id="13" name="Picture 2">
              <a:extLst>
                <a:ext uri="{FF2B5EF4-FFF2-40B4-BE49-F238E27FC236}">
                  <a16:creationId xmlns:a16="http://schemas.microsoft.com/office/drawing/2014/main" id="{1A00219E-2E89-4C49-B4D5-8D6C081AD1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7469" y="1717340"/>
              <a:ext cx="4287255" cy="4750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a:extLst>
                <a:ext uri="{FF2B5EF4-FFF2-40B4-BE49-F238E27FC236}">
                  <a16:creationId xmlns:a16="http://schemas.microsoft.com/office/drawing/2014/main" id="{4655A0D7-A8B4-4D00-B784-1234DB0483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9557" y="1606448"/>
              <a:ext cx="4282429" cy="3049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a:extLst>
                <a:ext uri="{FF2B5EF4-FFF2-40B4-BE49-F238E27FC236}">
                  <a16:creationId xmlns:a16="http://schemas.microsoft.com/office/drawing/2014/main" id="{8A5A41F1-1EB6-44CB-AD40-C689FC11DDE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0583" y="4967755"/>
              <a:ext cx="2472959" cy="1749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Down Arrow 3">
              <a:extLst>
                <a:ext uri="{FF2B5EF4-FFF2-40B4-BE49-F238E27FC236}">
                  <a16:creationId xmlns:a16="http://schemas.microsoft.com/office/drawing/2014/main" id="{1C58E70A-0834-4331-85EE-375502EC7938}"/>
                </a:ext>
              </a:extLst>
            </p:cNvPr>
            <p:cNvSpPr/>
            <p:nvPr/>
          </p:nvSpPr>
          <p:spPr>
            <a:xfrm>
              <a:off x="8210026" y="4504889"/>
              <a:ext cx="327170" cy="3439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FDFBE65-0B94-4BD6-97C9-AC4E1E7CAD2C}"/>
                </a:ext>
              </a:extLst>
            </p:cNvPr>
            <p:cNvSpPr/>
            <p:nvPr/>
          </p:nvSpPr>
          <p:spPr>
            <a:xfrm>
              <a:off x="3445079" y="3429001"/>
              <a:ext cx="830510" cy="1520505"/>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9E9B550-0353-48CF-9DB8-C3DE504465E3}"/>
                </a:ext>
              </a:extLst>
            </p:cNvPr>
            <p:cNvSpPr/>
            <p:nvPr/>
          </p:nvSpPr>
          <p:spPr>
            <a:xfrm>
              <a:off x="7926198" y="2081869"/>
              <a:ext cx="830510" cy="787167"/>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92645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K-Space and Image Space</a:t>
            </a:r>
          </a:p>
        </p:txBody>
      </p:sp>
      <p:sp>
        <p:nvSpPr>
          <p:cNvPr id="3" name="Content Placeholder 2"/>
          <p:cNvSpPr>
            <a:spLocks noGrp="1"/>
          </p:cNvSpPr>
          <p:nvPr>
            <p:ph sz="quarter" idx="1"/>
          </p:nvPr>
        </p:nvSpPr>
        <p:spPr/>
        <p:txBody>
          <a:bodyPr/>
          <a:lstStyle/>
          <a:p>
            <a:r>
              <a:rPr lang="en-US" dirty="0"/>
              <a:t>K-space= Fourier domain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6464" y="1743075"/>
            <a:ext cx="5667375" cy="488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61" y="4018543"/>
            <a:ext cx="3860792" cy="2348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923106" y="3478768"/>
            <a:ext cx="3290901" cy="369332"/>
          </a:xfrm>
          <a:prstGeom prst="rect">
            <a:avLst/>
          </a:prstGeom>
          <a:noFill/>
        </p:spPr>
        <p:txBody>
          <a:bodyPr wrap="none" rtlCol="0">
            <a:spAutoFit/>
          </a:bodyPr>
          <a:lstStyle/>
          <a:p>
            <a:r>
              <a:rPr lang="en-US" dirty="0">
                <a:solidFill>
                  <a:srgbClr val="C00000"/>
                </a:solidFill>
              </a:rPr>
              <a:t>Sample Spin-Echo Pulse Sequence</a:t>
            </a:r>
          </a:p>
        </p:txBody>
      </p:sp>
    </p:spTree>
    <p:extLst>
      <p:ext uri="{BB962C8B-B14F-4D97-AF65-F5344CB8AC3E}">
        <p14:creationId xmlns:p14="http://schemas.microsoft.com/office/powerpoint/2010/main" val="25581434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K-Space and Image Space</a:t>
            </a:r>
          </a:p>
        </p:txBody>
      </p:sp>
      <mc:AlternateContent xmlns:mc="http://schemas.openxmlformats.org/markup-compatibility/2006">
        <mc:Choice xmlns:a14="http://schemas.microsoft.com/office/drawing/2010/main" Requires="a14">
          <p:sp>
            <p:nvSpPr>
              <p:cNvPr id="3" name="Content Placeholder 2"/>
              <p:cNvSpPr>
                <a:spLocks noGrp="1"/>
              </p:cNvSpPr>
              <p:nvPr>
                <p:ph sz="quarter" idx="1"/>
              </p:nvPr>
            </p:nvSpPr>
            <p:spPr>
              <a:xfrm>
                <a:off x="816863" y="1708494"/>
                <a:ext cx="4939345" cy="4495800"/>
              </a:xfrm>
            </p:spPr>
            <p:txBody>
              <a:bodyPr/>
              <a:lstStyle/>
              <a:p>
                <a:r>
                  <a:rPr lang="en-US" dirty="0"/>
                  <a:t>Spatial frequencies </a:t>
                </a:r>
                <a:r>
                  <a:rPr lang="en-US" dirty="0" err="1"/>
                  <a:t>k</a:t>
                </a:r>
                <a:r>
                  <a:rPr lang="en-US" baseline="-25000" dirty="0" err="1"/>
                  <a:t>x</a:t>
                </a:r>
                <a:r>
                  <a:rPr lang="en-US" dirty="0"/>
                  <a:t> and </a:t>
                </a:r>
                <a:r>
                  <a:rPr lang="en-US" dirty="0" err="1"/>
                  <a:t>k</a:t>
                </a:r>
                <a:r>
                  <a:rPr lang="en-US" baseline="-25000" dirty="0" err="1"/>
                  <a:t>y</a:t>
                </a:r>
                <a:endParaRPr lang="en-US" dirty="0"/>
              </a:p>
              <a:p>
                <a:pPr lvl="1"/>
                <a:r>
                  <a:rPr lang="en-US" dirty="0" err="1">
                    <a:latin typeface="Cambria" pitchFamily="18" charset="0"/>
                  </a:rPr>
                  <a:t>k</a:t>
                </a:r>
                <a:r>
                  <a:rPr lang="en-US" baseline="-25000" dirty="0" err="1">
                    <a:latin typeface="Cambria" pitchFamily="18" charset="0"/>
                  </a:rPr>
                  <a:t>x</a:t>
                </a:r>
                <a:r>
                  <a:rPr lang="en-US" dirty="0">
                    <a:latin typeface="Cambria" pitchFamily="18" charset="0"/>
                  </a:rPr>
                  <a:t> = </a:t>
                </a:r>
                <a14:m>
                  <m:oMath xmlns:m="http://schemas.openxmlformats.org/officeDocument/2006/math">
                    <m:r>
                      <m:rPr>
                        <m:sty m:val="p"/>
                      </m:rPr>
                      <a:rPr lang="el-GR" i="1" smtClean="0">
                        <a:latin typeface="Cambria Math"/>
                        <a:ea typeface="Cambria Math"/>
                      </a:rPr>
                      <m:t>γ</m:t>
                    </m:r>
                    <m:nary>
                      <m:naryPr>
                        <m:ctrlPr>
                          <a:rPr lang="en-US" i="1" smtClean="0">
                            <a:latin typeface="Cambria Math" panose="02040503050406030204" pitchFamily="18" charset="0"/>
                          </a:rPr>
                        </m:ctrlPr>
                      </m:naryPr>
                      <m:sub>
                        <m:r>
                          <m:rPr>
                            <m:brk m:alnAt="23"/>
                          </m:rPr>
                          <a:rPr lang="en-US" b="0" i="1" smtClean="0">
                            <a:latin typeface="Cambria Math"/>
                          </a:rPr>
                          <m:t>0</m:t>
                        </m:r>
                      </m:sub>
                      <m:sup>
                        <m:r>
                          <a:rPr lang="en-US" b="0" i="1" smtClean="0">
                            <a:latin typeface="Cambria Math"/>
                          </a:rPr>
                          <m:t>𝑡</m:t>
                        </m:r>
                      </m:sup>
                      <m:e>
                        <m:sSub>
                          <m:sSubPr>
                            <m:ctrlPr>
                              <a:rPr lang="en-US" i="1" smtClean="0">
                                <a:latin typeface="Cambria Math" panose="02040503050406030204" pitchFamily="18" charset="0"/>
                              </a:rPr>
                            </m:ctrlPr>
                          </m:sSubPr>
                          <m:e>
                            <m:r>
                              <a:rPr lang="en-US" b="0" i="1" smtClean="0">
                                <a:latin typeface="Cambria Math"/>
                              </a:rPr>
                              <m:t>𝐺</m:t>
                            </m:r>
                          </m:e>
                          <m:sub>
                            <m:r>
                              <a:rPr lang="en-US" b="0" i="1" smtClean="0">
                                <a:latin typeface="Cambria Math"/>
                              </a:rPr>
                              <m:t>𝑥</m:t>
                            </m:r>
                          </m:sub>
                        </m:sSub>
                        <m:d>
                          <m:dPr>
                            <m:ctrlPr>
                              <a:rPr lang="en-US" b="0" i="1" smtClean="0">
                                <a:latin typeface="Cambria Math" panose="02040503050406030204" pitchFamily="18" charset="0"/>
                              </a:rPr>
                            </m:ctrlPr>
                          </m:dPr>
                          <m:e>
                            <m:r>
                              <a:rPr lang="en-US" b="0" i="1" smtClean="0">
                                <a:latin typeface="Cambria Math"/>
                                <a:ea typeface="Cambria Math"/>
                              </a:rPr>
                              <m:t>𝜏</m:t>
                            </m:r>
                          </m:e>
                        </m:d>
                        <m:r>
                          <a:rPr lang="en-US" b="0" i="1" smtClean="0">
                            <a:latin typeface="Cambria Math"/>
                            <a:ea typeface="Cambria Math"/>
                          </a:rPr>
                          <m:t>𝑑</m:t>
                        </m:r>
                        <m:r>
                          <a:rPr lang="en-US" b="0" i="1" smtClean="0">
                            <a:latin typeface="Cambria Math"/>
                            <a:ea typeface="Cambria Math"/>
                          </a:rPr>
                          <m:t>𝜏</m:t>
                        </m:r>
                      </m:e>
                    </m:nary>
                  </m:oMath>
                </a14:m>
                <a:endParaRPr lang="en-US" dirty="0">
                  <a:latin typeface="Cambria" pitchFamily="18" charset="0"/>
                </a:endParaRPr>
              </a:p>
              <a:p>
                <a:pPr lvl="1"/>
                <a:r>
                  <a:rPr lang="en-US" dirty="0" err="1">
                    <a:latin typeface="Cambria" pitchFamily="18" charset="0"/>
                  </a:rPr>
                  <a:t>k</a:t>
                </a:r>
                <a:r>
                  <a:rPr lang="en-US" baseline="-25000" dirty="0" err="1">
                    <a:latin typeface="Cambria" pitchFamily="18" charset="0"/>
                  </a:rPr>
                  <a:t>y</a:t>
                </a:r>
                <a:r>
                  <a:rPr lang="en-US" dirty="0">
                    <a:latin typeface="Cambria" pitchFamily="18" charset="0"/>
                  </a:rPr>
                  <a:t> = </a:t>
                </a:r>
                <a14:m>
                  <m:oMath xmlns:m="http://schemas.openxmlformats.org/officeDocument/2006/math">
                    <m:r>
                      <m:rPr>
                        <m:sty m:val="p"/>
                      </m:rPr>
                      <a:rPr lang="el-GR" i="1">
                        <a:latin typeface="Cambria Math"/>
                        <a:ea typeface="Cambria Math"/>
                      </a:rPr>
                      <m:t>γ</m:t>
                    </m:r>
                    <m:nary>
                      <m:naryPr>
                        <m:ctrlPr>
                          <a:rPr lang="en-US" i="1">
                            <a:latin typeface="Cambria Math" panose="02040503050406030204" pitchFamily="18" charset="0"/>
                          </a:rPr>
                        </m:ctrlPr>
                      </m:naryPr>
                      <m:sub>
                        <m:r>
                          <m:rPr>
                            <m:brk m:alnAt="23"/>
                          </m:rPr>
                          <a:rPr lang="en-US" i="1">
                            <a:latin typeface="Cambria Math"/>
                          </a:rPr>
                          <m:t>0</m:t>
                        </m:r>
                      </m:sub>
                      <m:sup>
                        <m:r>
                          <a:rPr lang="en-US" i="1">
                            <a:latin typeface="Cambria Math"/>
                          </a:rPr>
                          <m:t>𝑡</m:t>
                        </m:r>
                      </m:sup>
                      <m:e>
                        <m:sSub>
                          <m:sSubPr>
                            <m:ctrlPr>
                              <a:rPr lang="en-US" i="1">
                                <a:latin typeface="Cambria Math" panose="02040503050406030204" pitchFamily="18" charset="0"/>
                              </a:rPr>
                            </m:ctrlPr>
                          </m:sSubPr>
                          <m:e>
                            <m:r>
                              <a:rPr lang="en-US" i="1">
                                <a:latin typeface="Cambria Math"/>
                              </a:rPr>
                              <m:t>𝐺</m:t>
                            </m:r>
                          </m:e>
                          <m:sub>
                            <m:r>
                              <a:rPr lang="en-US" b="0" i="1" smtClean="0">
                                <a:latin typeface="Cambria Math"/>
                              </a:rPr>
                              <m:t>𝑦</m:t>
                            </m:r>
                          </m:sub>
                        </m:sSub>
                        <m:d>
                          <m:dPr>
                            <m:ctrlPr>
                              <a:rPr lang="en-US" i="1">
                                <a:latin typeface="Cambria Math" panose="02040503050406030204" pitchFamily="18" charset="0"/>
                              </a:rPr>
                            </m:ctrlPr>
                          </m:dPr>
                          <m:e>
                            <m:r>
                              <a:rPr lang="en-US" i="1">
                                <a:latin typeface="Cambria Math"/>
                                <a:ea typeface="Cambria Math"/>
                              </a:rPr>
                              <m:t>𝜏</m:t>
                            </m:r>
                          </m:e>
                        </m:d>
                        <m:r>
                          <a:rPr lang="en-US" i="1">
                            <a:latin typeface="Cambria Math"/>
                            <a:ea typeface="Cambria Math"/>
                          </a:rPr>
                          <m:t>𝑑</m:t>
                        </m:r>
                        <m:r>
                          <a:rPr lang="en-US" i="1">
                            <a:latin typeface="Cambria Math"/>
                            <a:ea typeface="Cambria Math"/>
                          </a:rPr>
                          <m:t>𝜏</m:t>
                        </m:r>
                      </m:e>
                    </m:nary>
                  </m:oMath>
                </a14:m>
                <a:endParaRPr lang="en-US" dirty="0">
                  <a:latin typeface="Cambria" pitchFamily="18" charset="0"/>
                </a:endParaRPr>
              </a:p>
              <a:p>
                <a:pPr marL="365760" lvl="1" indent="0">
                  <a:buNone/>
                </a:pPr>
                <a:r>
                  <a:rPr lang="en-US" dirty="0"/>
                  <a:t>(units in cycles/cm)</a:t>
                </a:r>
              </a:p>
              <a:p>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sz="quarter" idx="1"/>
              </p:nvPr>
            </p:nvSpPr>
            <p:spPr>
              <a:xfrm>
                <a:off x="816863" y="1708494"/>
                <a:ext cx="4939345" cy="4495800"/>
              </a:xfrm>
              <a:blipFill>
                <a:blip r:embed="rId2"/>
                <a:stretch>
                  <a:fillRect l="-247" t="-1084"/>
                </a:stretch>
              </a:blipFill>
            </p:spPr>
            <p:txBody>
              <a:bodyPr/>
              <a:lstStyle/>
              <a:p>
                <a:r>
                  <a:rPr lang="en-US">
                    <a:noFill/>
                  </a:rPr>
                  <a:t> </a:t>
                </a:r>
              </a:p>
            </p:txBody>
          </p:sp>
        </mc:Fallback>
      </mc:AlternateContent>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316" y="3824108"/>
            <a:ext cx="7345640" cy="2975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7564" y="1708494"/>
            <a:ext cx="4293372" cy="2843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09603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MRI Scan Parameters</a:t>
            </a:r>
          </a:p>
        </p:txBody>
      </p:sp>
      <p:sp>
        <p:nvSpPr>
          <p:cNvPr id="3" name="Content Placeholder 2"/>
          <p:cNvSpPr>
            <a:spLocks noGrp="1"/>
          </p:cNvSpPr>
          <p:nvPr>
            <p:ph sz="quarter" idx="1"/>
          </p:nvPr>
        </p:nvSpPr>
        <p:spPr>
          <a:xfrm>
            <a:off x="7966745" y="1600200"/>
            <a:ext cx="2323303" cy="4495800"/>
          </a:xfrm>
        </p:spPr>
        <p:txBody>
          <a:bodyPr/>
          <a:lstStyle/>
          <a:p>
            <a:pPr marL="0" indent="0">
              <a:buNone/>
            </a:pPr>
            <a:r>
              <a:rPr lang="en-US" dirty="0">
                <a:solidFill>
                  <a:srgbClr val="C00000"/>
                </a:solidFill>
              </a:rPr>
              <a:t>Secondary</a:t>
            </a:r>
          </a:p>
          <a:p>
            <a:pPr lvl="1"/>
            <a:r>
              <a:rPr lang="en-US" dirty="0"/>
              <a:t>SNR</a:t>
            </a:r>
          </a:p>
          <a:p>
            <a:pPr lvl="1"/>
            <a:r>
              <a:rPr lang="en-US" dirty="0"/>
              <a:t>Scan time</a:t>
            </a:r>
          </a:p>
          <a:p>
            <a:pPr lvl="1"/>
            <a:r>
              <a:rPr lang="en-US" dirty="0"/>
              <a:t>Coverage</a:t>
            </a:r>
          </a:p>
          <a:p>
            <a:pPr lvl="1"/>
            <a:r>
              <a:rPr lang="en-US" dirty="0"/>
              <a:t>Resolution</a:t>
            </a:r>
          </a:p>
          <a:p>
            <a:pPr lvl="1"/>
            <a:r>
              <a:rPr lang="en-US" dirty="0"/>
              <a:t>Image contrast</a:t>
            </a:r>
          </a:p>
          <a:p>
            <a:pPr lvl="1"/>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7792" y="2053424"/>
            <a:ext cx="7071399"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11793" y="1591759"/>
            <a:ext cx="1442907" cy="461665"/>
          </a:xfrm>
          <a:prstGeom prst="rect">
            <a:avLst/>
          </a:prstGeom>
          <a:noFill/>
        </p:spPr>
        <p:txBody>
          <a:bodyPr wrap="square" rtlCol="0">
            <a:spAutoFit/>
          </a:bodyPr>
          <a:lstStyle/>
          <a:p>
            <a:r>
              <a:rPr lang="en-US" sz="2400" dirty="0">
                <a:solidFill>
                  <a:srgbClr val="C00000"/>
                </a:solidFill>
              </a:rPr>
              <a:t>Primary </a:t>
            </a:r>
          </a:p>
        </p:txBody>
      </p:sp>
    </p:spTree>
    <p:extLst>
      <p:ext uri="{BB962C8B-B14F-4D97-AF65-F5344CB8AC3E}">
        <p14:creationId xmlns:p14="http://schemas.microsoft.com/office/powerpoint/2010/main" val="11195091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lang="en-US" dirty="0"/>
              <a:t>Parameter Optimization</a:t>
            </a:r>
          </a:p>
        </p:txBody>
      </p:sp>
      <p:sp>
        <p:nvSpPr>
          <p:cNvPr id="3" name="Content Placeholder 2"/>
          <p:cNvSpPr>
            <a:spLocks noGrp="1"/>
          </p:cNvSpPr>
          <p:nvPr>
            <p:ph sz="quarter" idx="1"/>
          </p:nvPr>
        </p:nvSpPr>
        <p:spPr>
          <a:xfrm>
            <a:off x="817563" y="1600199"/>
            <a:ext cx="10871200" cy="5116485"/>
          </a:xfrm>
        </p:spPr>
        <p:txBody>
          <a:bodyPr>
            <a:normAutofit/>
          </a:bodyPr>
          <a:lstStyle/>
          <a:p>
            <a:r>
              <a:rPr lang="en-US" dirty="0"/>
              <a:t>SNR defines as ratio of signal magnitude to noise standard deviation</a:t>
            </a:r>
          </a:p>
          <a:p>
            <a:pPr lvl="1"/>
            <a:r>
              <a:rPr lang="en-US" dirty="0"/>
              <a:t>Voxel volume = </a:t>
            </a:r>
            <a:r>
              <a:rPr lang="en-US" dirty="0" err="1"/>
              <a:t>Δx</a:t>
            </a:r>
            <a:r>
              <a:rPr lang="en-US" dirty="0"/>
              <a:t> · </a:t>
            </a:r>
            <a:r>
              <a:rPr lang="en-US" dirty="0" err="1"/>
              <a:t>Δy</a:t>
            </a:r>
            <a:r>
              <a:rPr lang="en-US" dirty="0"/>
              <a:t> · </a:t>
            </a:r>
            <a:r>
              <a:rPr lang="en-US" dirty="0" err="1"/>
              <a:t>Δz</a:t>
            </a:r>
            <a:r>
              <a:rPr lang="en-US" dirty="0"/>
              <a:t>  </a:t>
            </a:r>
          </a:p>
          <a:p>
            <a:pPr lvl="1"/>
            <a:r>
              <a:rPr lang="en-US" dirty="0"/>
              <a:t>Number of excitations (NEX)</a:t>
            </a:r>
          </a:p>
          <a:p>
            <a:pPr lvl="1"/>
            <a:r>
              <a:rPr lang="en-US" dirty="0"/>
              <a:t>Number of phase-encoding steps (</a:t>
            </a:r>
            <a:r>
              <a:rPr lang="en-US" dirty="0" err="1"/>
              <a:t>Ny</a:t>
            </a:r>
            <a:r>
              <a:rPr lang="en-US" dirty="0"/>
              <a:t> and </a:t>
            </a:r>
            <a:r>
              <a:rPr lang="en-US" dirty="0" err="1"/>
              <a:t>Nz</a:t>
            </a:r>
            <a:r>
              <a:rPr lang="en-US" dirty="0"/>
              <a:t>)</a:t>
            </a:r>
          </a:p>
          <a:p>
            <a:pPr lvl="1"/>
            <a:r>
              <a:rPr lang="en-US" dirty="0"/>
              <a:t>Bandwidth (BW)</a:t>
            </a:r>
          </a:p>
          <a:p>
            <a:r>
              <a:rPr lang="en-US" dirty="0"/>
              <a:t>SNR can be increased by</a:t>
            </a:r>
          </a:p>
          <a:p>
            <a:pPr lvl="1"/>
            <a:r>
              <a:rPr lang="en-US" dirty="0"/>
              <a:t>Increasing TR</a:t>
            </a:r>
          </a:p>
          <a:p>
            <a:pPr lvl="1"/>
            <a:r>
              <a:rPr lang="en-US" dirty="0"/>
              <a:t>Decreasing TE</a:t>
            </a:r>
          </a:p>
          <a:p>
            <a:pPr lvl="1"/>
            <a:r>
              <a:rPr lang="en-US" dirty="0"/>
              <a:t>Using a lower BW</a:t>
            </a:r>
          </a:p>
          <a:p>
            <a:pPr lvl="1"/>
            <a:r>
              <a:rPr lang="en-US" dirty="0"/>
              <a:t>Using volume (3D) imaging</a:t>
            </a:r>
          </a:p>
          <a:p>
            <a:pPr lvl="1"/>
            <a:r>
              <a:rPr lang="en-US" dirty="0"/>
              <a:t>Increasing NEX</a:t>
            </a:r>
          </a:p>
          <a:p>
            <a:pPr lvl="1"/>
            <a:r>
              <a:rPr lang="en-US" dirty="0"/>
              <a:t>Increasing </a:t>
            </a:r>
            <a:r>
              <a:rPr lang="en-US" dirty="0" err="1"/>
              <a:t>Ny</a:t>
            </a:r>
            <a:endParaRPr lang="en-US" dirty="0"/>
          </a:p>
          <a:p>
            <a:pPr lvl="1"/>
            <a:r>
              <a:rPr lang="en-US" dirty="0"/>
              <a:t>Increasing voxel size</a:t>
            </a:r>
          </a:p>
          <a:p>
            <a:endParaRPr lang="en-US" dirty="0"/>
          </a:p>
          <a:p>
            <a:pPr lvl="1"/>
            <a:endParaRPr lang="en-US" dirty="0"/>
          </a:p>
        </p:txBody>
      </p:sp>
      <mc:AlternateContent xmlns:mc="http://schemas.openxmlformats.org/markup-compatibility/2006">
        <mc:Choice xmlns:a14="http://schemas.microsoft.com/office/drawing/2010/main" Requires="a14">
          <p:sp>
            <p:nvSpPr>
              <p:cNvPr id="4" name="TextBox 3"/>
              <p:cNvSpPr txBox="1"/>
              <p:nvPr/>
            </p:nvSpPr>
            <p:spPr>
              <a:xfrm>
                <a:off x="5438671" y="3547921"/>
                <a:ext cx="6368795" cy="843885"/>
              </a:xfrm>
              <a:prstGeom prst="rect">
                <a:avLst/>
              </a:prstGeom>
              <a:noFill/>
              <a:ln w="19050">
                <a:solidFill>
                  <a:srgbClr val="C0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a:solidFill>
                            <a:srgbClr val="002060"/>
                          </a:solidFill>
                          <a:latin typeface="Cambria Math"/>
                        </a:rPr>
                        <m:t>3</m:t>
                      </m:r>
                      <m:r>
                        <a:rPr lang="en-US" sz="2400" i="1">
                          <a:solidFill>
                            <a:srgbClr val="002060"/>
                          </a:solidFill>
                          <a:latin typeface="Cambria Math"/>
                        </a:rPr>
                        <m:t>𝐷</m:t>
                      </m:r>
                      <m:r>
                        <a:rPr lang="en-US" sz="2400" i="1">
                          <a:solidFill>
                            <a:srgbClr val="002060"/>
                          </a:solidFill>
                          <a:latin typeface="Cambria Math"/>
                        </a:rPr>
                        <m:t> </m:t>
                      </m:r>
                      <m:r>
                        <a:rPr lang="en-US" sz="2400" i="1">
                          <a:solidFill>
                            <a:srgbClr val="002060"/>
                          </a:solidFill>
                          <a:latin typeface="Cambria Math"/>
                        </a:rPr>
                        <m:t>𝑆𝑁𝑅</m:t>
                      </m:r>
                      <m:r>
                        <a:rPr lang="en-US" sz="2400" i="1">
                          <a:solidFill>
                            <a:srgbClr val="002060"/>
                          </a:solidFill>
                          <a:latin typeface="Cambria Math"/>
                        </a:rPr>
                        <m:t> ∝ ∆</m:t>
                      </m:r>
                      <m:r>
                        <a:rPr lang="en-US" sz="2400" i="1">
                          <a:solidFill>
                            <a:srgbClr val="002060"/>
                          </a:solidFill>
                          <a:latin typeface="Cambria Math"/>
                          <a:ea typeface="Cambria Math"/>
                        </a:rPr>
                        <m:t>𝑥</m:t>
                      </m:r>
                      <m:r>
                        <a:rPr lang="en-US" sz="2400" i="1">
                          <a:solidFill>
                            <a:srgbClr val="002060"/>
                          </a:solidFill>
                          <a:latin typeface="Cambria Math"/>
                          <a:ea typeface="Cambria Math"/>
                        </a:rPr>
                        <m:t>∙∆</m:t>
                      </m:r>
                      <m:r>
                        <a:rPr lang="en-US" sz="2400" i="1">
                          <a:solidFill>
                            <a:srgbClr val="002060"/>
                          </a:solidFill>
                          <a:latin typeface="Cambria Math"/>
                          <a:ea typeface="Cambria Math"/>
                        </a:rPr>
                        <m:t>𝑦</m:t>
                      </m:r>
                      <m:r>
                        <a:rPr lang="en-US" sz="2400" i="1">
                          <a:solidFill>
                            <a:srgbClr val="002060"/>
                          </a:solidFill>
                          <a:latin typeface="Cambria Math"/>
                          <a:ea typeface="Cambria Math"/>
                        </a:rPr>
                        <m:t>∙∆</m:t>
                      </m:r>
                      <m:r>
                        <a:rPr lang="en-US" sz="2400" i="1">
                          <a:solidFill>
                            <a:srgbClr val="002060"/>
                          </a:solidFill>
                          <a:latin typeface="Cambria Math"/>
                          <a:ea typeface="Cambria Math"/>
                        </a:rPr>
                        <m:t>𝑧</m:t>
                      </m:r>
                      <m:r>
                        <a:rPr lang="en-US" sz="2400" i="1">
                          <a:solidFill>
                            <a:srgbClr val="002060"/>
                          </a:solidFill>
                          <a:latin typeface="Cambria Math"/>
                        </a:rPr>
                        <m:t> </m:t>
                      </m:r>
                      <m:rad>
                        <m:radPr>
                          <m:degHide m:val="on"/>
                          <m:ctrlPr>
                            <a:rPr lang="en-US" sz="2400" i="1">
                              <a:solidFill>
                                <a:srgbClr val="002060"/>
                              </a:solidFill>
                              <a:latin typeface="Cambria Math" panose="02040503050406030204" pitchFamily="18" charset="0"/>
                            </a:rPr>
                          </m:ctrlPr>
                        </m:radPr>
                        <m:deg/>
                        <m:e>
                          <m:sSub>
                            <m:sSubPr>
                              <m:ctrlPr>
                                <a:rPr lang="en-US" sz="2400" i="1">
                                  <a:solidFill>
                                    <a:srgbClr val="002060"/>
                                  </a:solidFill>
                                  <a:latin typeface="Cambria Math" panose="02040503050406030204" pitchFamily="18" charset="0"/>
                                </a:rPr>
                              </m:ctrlPr>
                            </m:sSubPr>
                            <m:e>
                              <m:r>
                                <a:rPr lang="en-US" sz="2400" i="1">
                                  <a:solidFill>
                                    <a:srgbClr val="002060"/>
                                  </a:solidFill>
                                  <a:latin typeface="Cambria Math"/>
                                </a:rPr>
                                <m:t>(</m:t>
                              </m:r>
                              <m:r>
                                <a:rPr lang="en-US" sz="2400" i="1">
                                  <a:solidFill>
                                    <a:srgbClr val="002060"/>
                                  </a:solidFill>
                                  <a:latin typeface="Cambria Math"/>
                                </a:rPr>
                                <m:t>𝑁</m:t>
                              </m:r>
                            </m:e>
                            <m:sub>
                              <m:r>
                                <a:rPr lang="en-US" sz="2400" i="1">
                                  <a:solidFill>
                                    <a:srgbClr val="002060"/>
                                  </a:solidFill>
                                  <a:latin typeface="Cambria Math"/>
                                </a:rPr>
                                <m:t>𝑦</m:t>
                              </m:r>
                            </m:sub>
                          </m:sSub>
                          <m:r>
                            <a:rPr lang="en-US" sz="2400" i="1">
                              <a:solidFill>
                                <a:srgbClr val="002060"/>
                              </a:solidFill>
                              <a:latin typeface="Cambria Math"/>
                            </a:rPr>
                            <m:t>)</m:t>
                          </m:r>
                          <m:sSub>
                            <m:sSubPr>
                              <m:ctrlPr>
                                <a:rPr lang="en-US" sz="2400" i="1">
                                  <a:solidFill>
                                    <a:srgbClr val="002060"/>
                                  </a:solidFill>
                                  <a:latin typeface="Cambria Math" panose="02040503050406030204" pitchFamily="18" charset="0"/>
                                </a:rPr>
                              </m:ctrlPr>
                            </m:sSubPr>
                            <m:e>
                              <m:r>
                                <a:rPr lang="en-US" sz="2400" i="1">
                                  <a:solidFill>
                                    <a:srgbClr val="002060"/>
                                  </a:solidFill>
                                  <a:latin typeface="Cambria Math"/>
                                </a:rPr>
                                <m:t>(</m:t>
                              </m:r>
                              <m:r>
                                <a:rPr lang="en-US" sz="2400" i="1">
                                  <a:solidFill>
                                    <a:srgbClr val="002060"/>
                                  </a:solidFill>
                                  <a:latin typeface="Cambria Math"/>
                                </a:rPr>
                                <m:t>𝑁</m:t>
                              </m:r>
                            </m:e>
                            <m:sub>
                              <m:r>
                                <a:rPr lang="en-US" sz="2400" i="1">
                                  <a:solidFill>
                                    <a:srgbClr val="002060"/>
                                  </a:solidFill>
                                  <a:latin typeface="Cambria Math"/>
                                </a:rPr>
                                <m:t>𝑧</m:t>
                              </m:r>
                            </m:sub>
                          </m:sSub>
                          <m:r>
                            <a:rPr lang="en-US" sz="2400" i="1">
                              <a:solidFill>
                                <a:srgbClr val="002060"/>
                              </a:solidFill>
                              <a:latin typeface="Cambria Math"/>
                            </a:rPr>
                            <m:t>)(</m:t>
                          </m:r>
                          <m:r>
                            <a:rPr lang="en-US" sz="2400" i="1">
                              <a:solidFill>
                                <a:srgbClr val="002060"/>
                              </a:solidFill>
                              <a:latin typeface="Cambria Math"/>
                            </a:rPr>
                            <m:t>𝑁𝐸𝑋</m:t>
                          </m:r>
                          <m:r>
                            <a:rPr lang="en-US" sz="2400" i="1">
                              <a:solidFill>
                                <a:srgbClr val="002060"/>
                              </a:solidFill>
                              <a:latin typeface="Cambria Math"/>
                            </a:rPr>
                            <m:t>)/</m:t>
                          </m:r>
                          <m:r>
                            <a:rPr lang="en-US" sz="2400" i="1">
                              <a:solidFill>
                                <a:srgbClr val="002060"/>
                              </a:solidFill>
                              <a:latin typeface="Cambria Math"/>
                            </a:rPr>
                            <m:t>𝐵𝑊</m:t>
                          </m:r>
                        </m:e>
                      </m:rad>
                    </m:oMath>
                  </m:oMathPara>
                </a14:m>
                <a:endParaRPr lang="en-US" sz="2400" dirty="0">
                  <a:solidFill>
                    <a:srgbClr val="002060"/>
                  </a:solidFill>
                </a:endParaRPr>
              </a:p>
            </p:txBody>
          </p:sp>
        </mc:Choice>
        <mc:Fallback>
          <p:sp>
            <p:nvSpPr>
              <p:cNvPr id="4" name="TextBox 3"/>
              <p:cNvSpPr txBox="1">
                <a:spLocks noRot="1" noChangeAspect="1" noMove="1" noResize="1" noEditPoints="1" noAdjustHandles="1" noChangeArrowheads="1" noChangeShapeType="1" noTextEdit="1"/>
              </p:cNvSpPr>
              <p:nvPr/>
            </p:nvSpPr>
            <p:spPr>
              <a:xfrm>
                <a:off x="5438671" y="3547921"/>
                <a:ext cx="6368795" cy="843885"/>
              </a:xfrm>
              <a:prstGeom prst="rect">
                <a:avLst/>
              </a:prstGeom>
              <a:blipFill>
                <a:blip r:embed="rId2"/>
                <a:stretch>
                  <a:fillRect/>
                </a:stretch>
              </a:blipFill>
              <a:ln w="19050">
                <a:solidFill>
                  <a:srgbClr val="C00000"/>
                </a:solidFill>
              </a:ln>
            </p:spPr>
            <p:txBody>
              <a:bodyPr/>
              <a:lstStyle/>
              <a:p>
                <a:r>
                  <a:rPr lang="en-US">
                    <a:noFill/>
                  </a:rPr>
                  <a:t> </a:t>
                </a:r>
              </a:p>
            </p:txBody>
          </p:sp>
        </mc:Fallback>
      </mc:AlternateContent>
    </p:spTree>
    <p:extLst>
      <p:ext uri="{BB962C8B-B14F-4D97-AF65-F5344CB8AC3E}">
        <p14:creationId xmlns:p14="http://schemas.microsoft.com/office/powerpoint/2010/main" val="38928672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Parameter Optimization</a:t>
            </a:r>
            <a:endParaRPr lang="en-US" dirty="0"/>
          </a:p>
        </p:txBody>
      </p:sp>
      <p:sp>
        <p:nvSpPr>
          <p:cNvPr id="3" name="Content Placeholder 2"/>
          <p:cNvSpPr>
            <a:spLocks noGrp="1"/>
          </p:cNvSpPr>
          <p:nvPr>
            <p:ph sz="quarter" idx="1"/>
          </p:nvPr>
        </p:nvSpPr>
        <p:spPr>
          <a:xfrm>
            <a:off x="816864" y="1614352"/>
            <a:ext cx="10871200" cy="4941916"/>
          </a:xfrm>
        </p:spPr>
        <p:txBody>
          <a:bodyPr>
            <a:normAutofit/>
          </a:bodyPr>
          <a:lstStyle/>
          <a:p>
            <a:r>
              <a:rPr lang="en-US" dirty="0">
                <a:solidFill>
                  <a:srgbClr val="C00000"/>
                </a:solidFill>
              </a:rPr>
              <a:t>Spatial Resolution </a:t>
            </a:r>
            <a:r>
              <a:rPr lang="en-US" dirty="0"/>
              <a:t>is determined by pixel size = FOV/number of pixels</a:t>
            </a:r>
          </a:p>
          <a:p>
            <a:pPr lvl="1"/>
            <a:r>
              <a:rPr lang="en-US" dirty="0"/>
              <a:t>For example, pixel size in y = </a:t>
            </a:r>
            <a:r>
              <a:rPr lang="en-US" dirty="0" err="1"/>
              <a:t>Δy</a:t>
            </a:r>
            <a:r>
              <a:rPr lang="en-US" dirty="0"/>
              <a:t> = </a:t>
            </a:r>
            <a:r>
              <a:rPr lang="en-US" dirty="0" err="1"/>
              <a:t>FOV</a:t>
            </a:r>
            <a:r>
              <a:rPr lang="en-US" baseline="-25000" dirty="0" err="1"/>
              <a:t>y</a:t>
            </a:r>
            <a:r>
              <a:rPr lang="en-US" dirty="0"/>
              <a:t>/N</a:t>
            </a:r>
            <a:r>
              <a:rPr lang="en-US" baseline="-25000" dirty="0"/>
              <a:t>y</a:t>
            </a:r>
          </a:p>
          <a:p>
            <a:pPr lvl="1"/>
            <a:r>
              <a:rPr lang="en-US" dirty="0" err="1"/>
              <a:t>Nx</a:t>
            </a:r>
            <a:r>
              <a:rPr lang="en-US" dirty="0"/>
              <a:t>, Ny, </a:t>
            </a:r>
            <a:r>
              <a:rPr lang="en-US" dirty="0" err="1"/>
              <a:t>Nz</a:t>
            </a:r>
            <a:r>
              <a:rPr lang="en-US" dirty="0"/>
              <a:t> are called </a:t>
            </a:r>
            <a:r>
              <a:rPr lang="en-US" dirty="0">
                <a:solidFill>
                  <a:srgbClr val="C00000"/>
                </a:solidFill>
              </a:rPr>
              <a:t>Matrix Size</a:t>
            </a:r>
          </a:p>
          <a:p>
            <a:pPr lvl="1"/>
            <a:r>
              <a:rPr lang="en-US" dirty="0"/>
              <a:t>Trade-off between and SNR</a:t>
            </a:r>
          </a:p>
          <a:p>
            <a:r>
              <a:rPr lang="en-US" dirty="0">
                <a:solidFill>
                  <a:srgbClr val="C00000"/>
                </a:solidFill>
              </a:rPr>
              <a:t>Acquisition Time </a:t>
            </a:r>
            <a:r>
              <a:rPr lang="en-US" dirty="0"/>
              <a:t>or </a:t>
            </a:r>
            <a:r>
              <a:rPr lang="en-US" dirty="0">
                <a:solidFill>
                  <a:srgbClr val="C00000"/>
                </a:solidFill>
              </a:rPr>
              <a:t>Scan Time</a:t>
            </a:r>
            <a:r>
              <a:rPr lang="en-US" dirty="0"/>
              <a:t>, is given by </a:t>
            </a:r>
          </a:p>
          <a:p>
            <a:endParaRPr lang="en-US" dirty="0"/>
          </a:p>
          <a:p>
            <a:pPr lvl="1"/>
            <a:r>
              <a:rPr lang="en-US" dirty="0"/>
              <a:t>Ny, </a:t>
            </a:r>
            <a:r>
              <a:rPr lang="en-US" dirty="0" err="1"/>
              <a:t>Nz</a:t>
            </a:r>
            <a:r>
              <a:rPr lang="en-US" dirty="0"/>
              <a:t> are numbers of phase-encoding steps in y and z directions </a:t>
            </a:r>
          </a:p>
          <a:p>
            <a:r>
              <a:rPr lang="en-US" dirty="0"/>
              <a:t>For multi-slice sequence (no phase encoding in z direction), then we may be able to squeeze in each TR multiple slice acquisitions</a:t>
            </a:r>
          </a:p>
          <a:p>
            <a:pPr lvl="1"/>
            <a:r>
              <a:rPr lang="en-US" dirty="0"/>
              <a:t>Maximum of TR/TE slices </a:t>
            </a:r>
          </a:p>
          <a:p>
            <a:pPr lvl="1"/>
            <a:r>
              <a:rPr lang="en-US" dirty="0"/>
              <a:t>For example, if TR= 500 </a:t>
            </a:r>
            <a:r>
              <a:rPr lang="en-US" dirty="0" err="1"/>
              <a:t>ms</a:t>
            </a:r>
            <a:r>
              <a:rPr lang="en-US" dirty="0"/>
              <a:t> and TE= 30 </a:t>
            </a:r>
            <a:r>
              <a:rPr lang="en-US" dirty="0" err="1"/>
              <a:t>ms</a:t>
            </a:r>
            <a:r>
              <a:rPr lang="en-US" dirty="0"/>
              <a:t>, we can collect floor(500/30)= 16 slices within one TR</a:t>
            </a:r>
          </a:p>
          <a:p>
            <a:endParaRPr lang="en-US" dirty="0"/>
          </a:p>
        </p:txBody>
      </p:sp>
      <p:sp>
        <p:nvSpPr>
          <p:cNvPr id="6" name="TextBox 5">
            <a:extLst>
              <a:ext uri="{FF2B5EF4-FFF2-40B4-BE49-F238E27FC236}">
                <a16:creationId xmlns:a16="http://schemas.microsoft.com/office/drawing/2014/main" id="{27943757-91EA-464E-9522-845F7BCA7B5F}"/>
              </a:ext>
            </a:extLst>
          </p:cNvPr>
          <p:cNvSpPr txBox="1"/>
          <p:nvPr/>
        </p:nvSpPr>
        <p:spPr>
          <a:xfrm>
            <a:off x="4198527" y="3683598"/>
            <a:ext cx="4107873" cy="461665"/>
          </a:xfrm>
          <a:prstGeom prst="rect">
            <a:avLst/>
          </a:prstGeom>
          <a:noFill/>
          <a:ln>
            <a:solidFill>
              <a:schemeClr val="tx2">
                <a:lumMod val="60000"/>
                <a:lumOff val="40000"/>
              </a:schemeClr>
            </a:solidFill>
          </a:ln>
        </p:spPr>
        <p:txBody>
          <a:bodyPr wrap="square" rtlCol="0">
            <a:spAutoFit/>
          </a:bodyPr>
          <a:lstStyle/>
          <a:p>
            <a:pPr algn="ctr"/>
            <a:r>
              <a:rPr lang="en-US" sz="2400" dirty="0">
                <a:solidFill>
                  <a:schemeClr val="tx2">
                    <a:lumMod val="50000"/>
                  </a:schemeClr>
                </a:solidFill>
              </a:rPr>
              <a:t>Scan time = TR · Ny · </a:t>
            </a:r>
            <a:r>
              <a:rPr lang="en-US" sz="2400" dirty="0" err="1">
                <a:solidFill>
                  <a:schemeClr val="tx2">
                    <a:lumMod val="50000"/>
                  </a:schemeClr>
                </a:solidFill>
              </a:rPr>
              <a:t>Nz</a:t>
            </a:r>
            <a:r>
              <a:rPr lang="en-US" sz="2400" dirty="0">
                <a:solidFill>
                  <a:schemeClr val="tx2">
                    <a:lumMod val="50000"/>
                  </a:schemeClr>
                </a:solidFill>
              </a:rPr>
              <a:t> · NEX</a:t>
            </a:r>
          </a:p>
        </p:txBody>
      </p:sp>
      <p:pic>
        <p:nvPicPr>
          <p:cNvPr id="8" name="Picture 2">
            <a:extLst>
              <a:ext uri="{FF2B5EF4-FFF2-40B4-BE49-F238E27FC236}">
                <a16:creationId xmlns:a16="http://schemas.microsoft.com/office/drawing/2014/main" id="{3DF411E6-47FB-426E-8287-5F72CF97CF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8806" y="2338869"/>
            <a:ext cx="2796330" cy="786468"/>
          </a:xfrm>
          <a:prstGeom prst="rect">
            <a:avLst/>
          </a:prstGeom>
          <a:noFill/>
          <a:ln w="9525">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6866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to Perform MR Imaging</a:t>
            </a:r>
          </a:p>
        </p:txBody>
      </p:sp>
      <p:sp>
        <p:nvSpPr>
          <p:cNvPr id="3" name="Content Placeholder 2"/>
          <p:cNvSpPr>
            <a:spLocks noGrp="1"/>
          </p:cNvSpPr>
          <p:nvPr>
            <p:ph sz="quarter" idx="1"/>
          </p:nvPr>
        </p:nvSpPr>
        <p:spPr>
          <a:xfrm>
            <a:off x="886170" y="1687340"/>
            <a:ext cx="5578584" cy="4495800"/>
          </a:xfrm>
        </p:spPr>
        <p:txBody>
          <a:bodyPr/>
          <a:lstStyle/>
          <a:p>
            <a:r>
              <a:rPr lang="en-US" sz="2800" b="1" dirty="0">
                <a:solidFill>
                  <a:srgbClr val="C00000"/>
                </a:solidFill>
                <a:latin typeface="Arial"/>
              </a:rPr>
              <a:t>M</a:t>
            </a:r>
            <a:r>
              <a:rPr lang="en-US" sz="2800" dirty="0">
                <a:solidFill>
                  <a:srgbClr val="292929"/>
                </a:solidFill>
                <a:latin typeface="Arial"/>
              </a:rPr>
              <a:t>: Magnetic Field</a:t>
            </a:r>
          </a:p>
          <a:p>
            <a:pPr lvl="1"/>
            <a:r>
              <a:rPr lang="en-US" dirty="0">
                <a:solidFill>
                  <a:srgbClr val="C00000"/>
                </a:solidFill>
                <a:latin typeface="Arial"/>
              </a:rPr>
              <a:t>Patient is placed inside magnet</a:t>
            </a:r>
          </a:p>
          <a:p>
            <a:endParaRPr lang="en-US" sz="2800" b="1" dirty="0">
              <a:solidFill>
                <a:srgbClr val="FF0000"/>
              </a:solidFill>
              <a:latin typeface="Arial"/>
            </a:endParaRPr>
          </a:p>
          <a:p>
            <a:r>
              <a:rPr lang="en-US" sz="2800" b="1" dirty="0">
                <a:solidFill>
                  <a:srgbClr val="C00000"/>
                </a:solidFill>
                <a:latin typeface="Arial"/>
              </a:rPr>
              <a:t>R</a:t>
            </a:r>
            <a:r>
              <a:rPr lang="en-US" sz="2800" dirty="0">
                <a:solidFill>
                  <a:srgbClr val="292929"/>
                </a:solidFill>
                <a:latin typeface="Arial"/>
              </a:rPr>
              <a:t>: Radio-Frequency (RF) Pulse</a:t>
            </a:r>
          </a:p>
          <a:p>
            <a:pPr lvl="1"/>
            <a:r>
              <a:rPr lang="en-US" dirty="0">
                <a:solidFill>
                  <a:srgbClr val="C00000"/>
                </a:solidFill>
                <a:latin typeface="Arial"/>
              </a:rPr>
              <a:t>RF pulse is applied</a:t>
            </a:r>
          </a:p>
          <a:p>
            <a:endParaRPr lang="en-US" sz="2800" b="1" dirty="0">
              <a:solidFill>
                <a:srgbClr val="FF0000"/>
              </a:solidFill>
              <a:latin typeface="Arial"/>
            </a:endParaRPr>
          </a:p>
          <a:p>
            <a:r>
              <a:rPr lang="en-US" sz="2800" b="1" dirty="0">
                <a:solidFill>
                  <a:srgbClr val="C00000"/>
                </a:solidFill>
                <a:latin typeface="Arial"/>
              </a:rPr>
              <a:t>R</a:t>
            </a:r>
            <a:r>
              <a:rPr lang="en-US" sz="2800" dirty="0">
                <a:solidFill>
                  <a:srgbClr val="292929"/>
                </a:solidFill>
                <a:latin typeface="Arial"/>
              </a:rPr>
              <a:t>: Relaxation</a:t>
            </a:r>
          </a:p>
          <a:p>
            <a:pPr lvl="1"/>
            <a:r>
              <a:rPr lang="en-US" dirty="0">
                <a:solidFill>
                  <a:srgbClr val="C00000"/>
                </a:solidFill>
                <a:latin typeface="Arial"/>
              </a:rPr>
              <a:t>After RF application, signal is collected from relaxation</a:t>
            </a:r>
            <a:endParaRPr lang="en-US" dirty="0">
              <a:solidFill>
                <a:srgbClr val="C00000"/>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0174" y="1687340"/>
            <a:ext cx="2885656" cy="2934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0632" y="4796043"/>
            <a:ext cx="4545198" cy="1833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77350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lang="en-US" dirty="0"/>
              <a:t>Parameter Optimization: Examples </a:t>
            </a:r>
          </a:p>
        </p:txBody>
      </p:sp>
      <p:sp>
        <p:nvSpPr>
          <p:cNvPr id="3" name="Content Placeholder 2"/>
          <p:cNvSpPr>
            <a:spLocks noGrp="1"/>
          </p:cNvSpPr>
          <p:nvPr>
            <p:ph sz="quarter" idx="1"/>
          </p:nvPr>
        </p:nvSpPr>
        <p:spPr>
          <a:xfrm>
            <a:off x="816864" y="1600200"/>
            <a:ext cx="10871200" cy="4709160"/>
          </a:xfrm>
        </p:spPr>
        <p:txBody>
          <a:bodyPr>
            <a:normAutofit/>
          </a:bodyPr>
          <a:lstStyle/>
          <a:p>
            <a:r>
              <a:rPr lang="en-US" dirty="0"/>
              <a:t>Keep </a:t>
            </a:r>
            <a:r>
              <a:rPr lang="en-US" dirty="0" err="1"/>
              <a:t>FOV</a:t>
            </a:r>
            <a:r>
              <a:rPr lang="en-US" baseline="-25000" dirty="0" err="1"/>
              <a:t>y</a:t>
            </a:r>
            <a:r>
              <a:rPr lang="en-US" dirty="0"/>
              <a:t> constant and increase Ny</a:t>
            </a:r>
          </a:p>
          <a:p>
            <a:pPr lvl="1"/>
            <a:r>
              <a:rPr lang="en-US" dirty="0"/>
              <a:t>↑ Ny, </a:t>
            </a:r>
            <a:r>
              <a:rPr lang="en-US" dirty="0" err="1"/>
              <a:t>FOV</a:t>
            </a:r>
            <a:r>
              <a:rPr lang="en-US" baseline="-25000" dirty="0" err="1"/>
              <a:t>y</a:t>
            </a:r>
            <a:r>
              <a:rPr lang="en-US" dirty="0"/>
              <a:t> constant → ↑ Resolution, ↓ SNR, ↑ Scan time</a:t>
            </a:r>
          </a:p>
          <a:p>
            <a:r>
              <a:rPr lang="en-US" dirty="0"/>
              <a:t>Increase Ny and increase </a:t>
            </a:r>
            <a:r>
              <a:rPr lang="en-US" dirty="0" err="1"/>
              <a:t>FOV</a:t>
            </a:r>
            <a:r>
              <a:rPr lang="en-US" baseline="-25000" dirty="0" err="1"/>
              <a:t>y</a:t>
            </a:r>
            <a:r>
              <a:rPr lang="en-US" dirty="0"/>
              <a:t> (keeping pixel size constant) </a:t>
            </a:r>
          </a:p>
          <a:p>
            <a:pPr lvl="1"/>
            <a:r>
              <a:rPr lang="en-US" dirty="0"/>
              <a:t>↑ FOV, pixel size fixed → ↑ SNR, ↑ Scan time</a:t>
            </a:r>
          </a:p>
          <a:p>
            <a:r>
              <a:rPr lang="en-US" dirty="0"/>
              <a:t>Decrease </a:t>
            </a:r>
            <a:r>
              <a:rPr lang="en-US" dirty="0" err="1"/>
              <a:t>FOV</a:t>
            </a:r>
            <a:r>
              <a:rPr lang="en-US" baseline="-25000" dirty="0" err="1"/>
              <a:t>y</a:t>
            </a:r>
            <a:r>
              <a:rPr lang="en-US" dirty="0"/>
              <a:t> and keep number of pixels constant</a:t>
            </a:r>
          </a:p>
          <a:p>
            <a:pPr lvl="1"/>
            <a:r>
              <a:rPr lang="en-US" dirty="0"/>
              <a:t>↓ </a:t>
            </a:r>
            <a:r>
              <a:rPr lang="en-US" dirty="0" err="1"/>
              <a:t>FOV</a:t>
            </a:r>
            <a:r>
              <a:rPr lang="en-US" baseline="-25000" dirty="0" err="1"/>
              <a:t>y</a:t>
            </a:r>
            <a:r>
              <a:rPr lang="en-US" baseline="-25000" dirty="0"/>
              <a:t> </a:t>
            </a:r>
            <a:r>
              <a:rPr lang="en-US" dirty="0"/>
              <a:t>, Ny constant → ↑ Resolution, ↓ SNR, Scan time same</a:t>
            </a:r>
          </a:p>
          <a:p>
            <a:r>
              <a:rPr lang="en-US" dirty="0"/>
              <a:t>In x direction, there are two ways of increasing resolution (for given FOV)</a:t>
            </a:r>
          </a:p>
          <a:p>
            <a:pPr lvl="1"/>
            <a:r>
              <a:rPr lang="en-US" dirty="0"/>
              <a:t>Increase </a:t>
            </a:r>
            <a:r>
              <a:rPr lang="en-US" dirty="0" err="1"/>
              <a:t>N</a:t>
            </a:r>
            <a:r>
              <a:rPr lang="en-US" baseline="-25000" dirty="0" err="1"/>
              <a:t>x</a:t>
            </a:r>
            <a:r>
              <a:rPr lang="en-US" dirty="0"/>
              <a:t> by reducing sampling time ΔTs (increasing BW) and keeping total sampling time fixed</a:t>
            </a:r>
          </a:p>
          <a:p>
            <a:pPr lvl="2"/>
            <a:r>
              <a:rPr lang="en-US" dirty="0"/>
              <a:t>Same TE but with reduction in SNR (due to increased BW)</a:t>
            </a:r>
          </a:p>
          <a:p>
            <a:pPr lvl="1"/>
            <a:r>
              <a:rPr lang="en-US" dirty="0"/>
              <a:t>Increase </a:t>
            </a:r>
            <a:r>
              <a:rPr lang="en-US" dirty="0" err="1"/>
              <a:t>N</a:t>
            </a:r>
            <a:r>
              <a:rPr lang="en-US" baseline="-25000" dirty="0" err="1"/>
              <a:t>x</a:t>
            </a:r>
            <a:r>
              <a:rPr lang="en-US" dirty="0"/>
              <a:t> by lengthening Ts and keeping ΔTs (and thus BW) fixed </a:t>
            </a:r>
          </a:p>
          <a:p>
            <a:pPr lvl="2"/>
            <a:r>
              <a:rPr lang="en-US" dirty="0"/>
              <a:t>SNR does not change but with possibly increased TE (due to longer Ts)</a:t>
            </a:r>
          </a:p>
          <a:p>
            <a:endParaRPr lang="en-US" dirty="0"/>
          </a:p>
          <a:p>
            <a:endParaRPr lang="en-US" dirty="0"/>
          </a:p>
          <a:p>
            <a:endParaRPr lang="en-US" dirty="0"/>
          </a:p>
        </p:txBody>
      </p:sp>
      <p:pic>
        <p:nvPicPr>
          <p:cNvPr id="4" name="Picture 2">
            <a:extLst>
              <a:ext uri="{FF2B5EF4-FFF2-40B4-BE49-F238E27FC236}">
                <a16:creationId xmlns:a16="http://schemas.microsoft.com/office/drawing/2014/main" id="{8C50E4E2-CBA9-4A0D-8974-8971471C9A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5682" y="1675014"/>
            <a:ext cx="2796330" cy="786468"/>
          </a:xfrm>
          <a:prstGeom prst="rect">
            <a:avLst/>
          </a:prstGeom>
          <a:noFill/>
          <a:ln w="9525">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E623B1FE-2B0C-4336-BDC9-67928F06C3FE}"/>
              </a:ext>
            </a:extLst>
          </p:cNvPr>
          <p:cNvSpPr txBox="1"/>
          <p:nvPr/>
        </p:nvSpPr>
        <p:spPr>
          <a:xfrm>
            <a:off x="8004139" y="2967335"/>
            <a:ext cx="4107873" cy="461665"/>
          </a:xfrm>
          <a:prstGeom prst="rect">
            <a:avLst/>
          </a:prstGeom>
          <a:noFill/>
          <a:ln>
            <a:solidFill>
              <a:schemeClr val="tx2">
                <a:lumMod val="60000"/>
                <a:lumOff val="40000"/>
              </a:schemeClr>
            </a:solidFill>
          </a:ln>
        </p:spPr>
        <p:txBody>
          <a:bodyPr wrap="square" rtlCol="0">
            <a:spAutoFit/>
          </a:bodyPr>
          <a:lstStyle/>
          <a:p>
            <a:pPr algn="ctr"/>
            <a:r>
              <a:rPr lang="en-US" sz="2400" dirty="0">
                <a:solidFill>
                  <a:schemeClr val="tx2">
                    <a:lumMod val="50000"/>
                  </a:schemeClr>
                </a:solidFill>
              </a:rPr>
              <a:t>Scan time = TR · Ny · </a:t>
            </a:r>
            <a:r>
              <a:rPr lang="en-US" sz="2400" dirty="0" err="1">
                <a:solidFill>
                  <a:schemeClr val="tx2">
                    <a:lumMod val="50000"/>
                  </a:schemeClr>
                </a:solidFill>
              </a:rPr>
              <a:t>Nz</a:t>
            </a:r>
            <a:r>
              <a:rPr lang="en-US" sz="2400" dirty="0">
                <a:solidFill>
                  <a:schemeClr val="tx2">
                    <a:lumMod val="50000"/>
                  </a:schemeClr>
                </a:solidFill>
              </a:rPr>
              <a:t> · NEX</a:t>
            </a:r>
          </a:p>
        </p:txBody>
      </p:sp>
    </p:spTree>
    <p:extLst>
      <p:ext uri="{BB962C8B-B14F-4D97-AF65-F5344CB8AC3E}">
        <p14:creationId xmlns:p14="http://schemas.microsoft.com/office/powerpoint/2010/main" val="15857659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Components of MRI System</a:t>
            </a:r>
          </a:p>
        </p:txBody>
      </p:sp>
      <p:pic>
        <p:nvPicPr>
          <p:cNvPr id="5" name="Content Placeholder 4">
            <a:extLst>
              <a:ext uri="{FF2B5EF4-FFF2-40B4-BE49-F238E27FC236}">
                <a16:creationId xmlns:a16="http://schemas.microsoft.com/office/drawing/2014/main" id="{C563C736-5CD3-42AE-AF25-F77E0C608DDE}"/>
              </a:ext>
            </a:extLst>
          </p:cNvPr>
          <p:cNvPicPr>
            <a:picLocks noGrp="1" noChangeAspect="1"/>
          </p:cNvPicPr>
          <p:nvPr>
            <p:ph sz="quarter" idx="1"/>
          </p:nvPr>
        </p:nvPicPr>
        <p:blipFill>
          <a:blip r:embed="rId2"/>
          <a:stretch>
            <a:fillRect/>
          </a:stretch>
        </p:blipFill>
        <p:spPr>
          <a:xfrm>
            <a:off x="2704337" y="1575261"/>
            <a:ext cx="7096253" cy="5194457"/>
          </a:xfrm>
        </p:spPr>
      </p:pic>
    </p:spTree>
    <p:extLst>
      <p:ext uri="{BB962C8B-B14F-4D97-AF65-F5344CB8AC3E}">
        <p14:creationId xmlns:p14="http://schemas.microsoft.com/office/powerpoint/2010/main" val="2093397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Primary Magnetic Field (B0)</a:t>
            </a:r>
          </a:p>
        </p:txBody>
      </p:sp>
      <p:sp>
        <p:nvSpPr>
          <p:cNvPr id="3" name="Content Placeholder 2"/>
          <p:cNvSpPr>
            <a:spLocks noGrp="1"/>
          </p:cNvSpPr>
          <p:nvPr>
            <p:ph sz="quarter" idx="1"/>
          </p:nvPr>
        </p:nvSpPr>
        <p:spPr/>
        <p:txBody>
          <a:bodyPr/>
          <a:lstStyle/>
          <a:p>
            <a:r>
              <a:rPr lang="en-US" dirty="0"/>
              <a:t>Permanent magnet</a:t>
            </a:r>
          </a:p>
          <a:p>
            <a:r>
              <a:rPr lang="en-US" dirty="0"/>
              <a:t>Resistive magnet</a:t>
            </a:r>
          </a:p>
          <a:p>
            <a:r>
              <a:rPr lang="en-US" dirty="0"/>
              <a:t>Superconductive magnet</a:t>
            </a:r>
          </a:p>
        </p:txBody>
      </p:sp>
      <p:pic>
        <p:nvPicPr>
          <p:cNvPr id="5" name="Picture 4">
            <a:extLst>
              <a:ext uri="{FF2B5EF4-FFF2-40B4-BE49-F238E27FC236}">
                <a16:creationId xmlns:a16="http://schemas.microsoft.com/office/drawing/2014/main" id="{8FC96EE6-9813-4353-A914-4DBA54624EBF}"/>
              </a:ext>
            </a:extLst>
          </p:cNvPr>
          <p:cNvPicPr>
            <a:picLocks noChangeAspect="1"/>
          </p:cNvPicPr>
          <p:nvPr/>
        </p:nvPicPr>
        <p:blipFill>
          <a:blip r:embed="rId2"/>
          <a:stretch>
            <a:fillRect/>
          </a:stretch>
        </p:blipFill>
        <p:spPr>
          <a:xfrm>
            <a:off x="8313" y="3429000"/>
            <a:ext cx="12192000" cy="2856459"/>
          </a:xfrm>
          <a:prstGeom prst="rect">
            <a:avLst/>
          </a:prstGeom>
        </p:spPr>
      </p:pic>
    </p:spTree>
    <p:extLst>
      <p:ext uri="{BB962C8B-B14F-4D97-AF65-F5344CB8AC3E}">
        <p14:creationId xmlns:p14="http://schemas.microsoft.com/office/powerpoint/2010/main" val="23460933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C6EFBD-3CD6-45AE-9392-E0E8360F0340}"/>
              </a:ext>
            </a:extLst>
          </p:cNvPr>
          <p:cNvPicPr>
            <a:picLocks noChangeAspect="1"/>
          </p:cNvPicPr>
          <p:nvPr/>
        </p:nvPicPr>
        <p:blipFill>
          <a:blip r:embed="rId2"/>
          <a:stretch>
            <a:fillRect/>
          </a:stretch>
        </p:blipFill>
        <p:spPr>
          <a:xfrm>
            <a:off x="241736" y="2599830"/>
            <a:ext cx="4264429" cy="1848132"/>
          </a:xfrm>
          <a:prstGeom prst="rect">
            <a:avLst/>
          </a:prstGeom>
        </p:spPr>
      </p:pic>
      <p:sp>
        <p:nvSpPr>
          <p:cNvPr id="2" name="Title 1"/>
          <p:cNvSpPr>
            <a:spLocks noGrp="1"/>
          </p:cNvSpPr>
          <p:nvPr>
            <p:ph type="title"/>
          </p:nvPr>
        </p:nvSpPr>
        <p:spPr/>
        <p:txBody>
          <a:bodyPr/>
          <a:lstStyle/>
          <a:p>
            <a:r>
              <a:rPr lang="en-US" dirty="0"/>
              <a:t>Permanent Magnet</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3597" y="1586007"/>
            <a:ext cx="1647825"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6611FA3D-96D4-4593-AB98-DE9CE11EFB26}"/>
              </a:ext>
            </a:extLst>
          </p:cNvPr>
          <p:cNvPicPr>
            <a:picLocks noChangeAspect="1"/>
          </p:cNvPicPr>
          <p:nvPr/>
        </p:nvPicPr>
        <p:blipFill>
          <a:blip r:embed="rId4"/>
          <a:stretch>
            <a:fillRect/>
          </a:stretch>
        </p:blipFill>
        <p:spPr>
          <a:xfrm>
            <a:off x="4756600" y="1586007"/>
            <a:ext cx="7435400" cy="5271993"/>
          </a:xfrm>
          <a:prstGeom prst="rect">
            <a:avLst/>
          </a:prstGeom>
        </p:spPr>
      </p:pic>
      <p:pic>
        <p:nvPicPr>
          <p:cNvPr id="8" name="Picture 7" descr="A pool table in a room&#10;&#10;Description automatically generated">
            <a:extLst>
              <a:ext uri="{FF2B5EF4-FFF2-40B4-BE49-F238E27FC236}">
                <a16:creationId xmlns:a16="http://schemas.microsoft.com/office/drawing/2014/main" id="{D0730068-5851-48DC-9DAC-1D52DE4563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398" y="4528531"/>
            <a:ext cx="2919103" cy="2246341"/>
          </a:xfrm>
          <a:prstGeom prst="rect">
            <a:avLst/>
          </a:prstGeom>
        </p:spPr>
      </p:pic>
    </p:spTree>
    <p:extLst>
      <p:ext uri="{BB962C8B-B14F-4D97-AF65-F5344CB8AC3E}">
        <p14:creationId xmlns:p14="http://schemas.microsoft.com/office/powerpoint/2010/main" val="982918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Resistive Magnet</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702" y="3069752"/>
            <a:ext cx="4317583" cy="1518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379A6FE0-9254-4827-9694-7D4D2898C03F}"/>
              </a:ext>
            </a:extLst>
          </p:cNvPr>
          <p:cNvPicPr>
            <a:picLocks noChangeAspect="1"/>
          </p:cNvPicPr>
          <p:nvPr/>
        </p:nvPicPr>
        <p:blipFill>
          <a:blip r:embed="rId3"/>
          <a:stretch>
            <a:fillRect/>
          </a:stretch>
        </p:blipFill>
        <p:spPr>
          <a:xfrm>
            <a:off x="4631770" y="1540211"/>
            <a:ext cx="7560230" cy="5317789"/>
          </a:xfrm>
          <a:prstGeom prst="rect">
            <a:avLst/>
          </a:prstGeom>
        </p:spPr>
      </p:pic>
    </p:spTree>
    <p:extLst>
      <p:ext uri="{BB962C8B-B14F-4D97-AF65-F5344CB8AC3E}">
        <p14:creationId xmlns:p14="http://schemas.microsoft.com/office/powerpoint/2010/main" val="11261470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Superconductive Magnet</a:t>
            </a:r>
          </a:p>
        </p:txBody>
      </p:sp>
      <p:pic>
        <p:nvPicPr>
          <p:cNvPr id="4" name="Picture 3">
            <a:extLst>
              <a:ext uri="{FF2B5EF4-FFF2-40B4-BE49-F238E27FC236}">
                <a16:creationId xmlns:a16="http://schemas.microsoft.com/office/drawing/2014/main" id="{5BAEE7C3-D3B7-46E5-B89C-79423EB34D05}"/>
              </a:ext>
            </a:extLst>
          </p:cNvPr>
          <p:cNvPicPr>
            <a:picLocks noChangeAspect="1"/>
          </p:cNvPicPr>
          <p:nvPr/>
        </p:nvPicPr>
        <p:blipFill>
          <a:blip r:embed="rId2"/>
          <a:stretch>
            <a:fillRect/>
          </a:stretch>
        </p:blipFill>
        <p:spPr>
          <a:xfrm>
            <a:off x="5151330" y="1537720"/>
            <a:ext cx="7040670" cy="5320280"/>
          </a:xfrm>
          <a:prstGeom prst="rect">
            <a:avLst/>
          </a:prstGeom>
        </p:spPr>
      </p:pic>
      <p:pic>
        <p:nvPicPr>
          <p:cNvPr id="6" name="Picture 5">
            <a:extLst>
              <a:ext uri="{FF2B5EF4-FFF2-40B4-BE49-F238E27FC236}">
                <a16:creationId xmlns:a16="http://schemas.microsoft.com/office/drawing/2014/main" id="{6655FC71-35CA-4BA3-BB1A-73BFB68A7A33}"/>
              </a:ext>
            </a:extLst>
          </p:cNvPr>
          <p:cNvPicPr>
            <a:picLocks noChangeAspect="1"/>
          </p:cNvPicPr>
          <p:nvPr/>
        </p:nvPicPr>
        <p:blipFill>
          <a:blip r:embed="rId3"/>
          <a:stretch>
            <a:fillRect/>
          </a:stretch>
        </p:blipFill>
        <p:spPr>
          <a:xfrm>
            <a:off x="1185304" y="1537720"/>
            <a:ext cx="3061285" cy="2631855"/>
          </a:xfrm>
          <a:prstGeom prst="rect">
            <a:avLst/>
          </a:prstGeom>
        </p:spPr>
      </p:pic>
      <p:pic>
        <p:nvPicPr>
          <p:cNvPr id="8" name="Picture 7">
            <a:extLst>
              <a:ext uri="{FF2B5EF4-FFF2-40B4-BE49-F238E27FC236}">
                <a16:creationId xmlns:a16="http://schemas.microsoft.com/office/drawing/2014/main" id="{CBA0D7B7-5576-42A4-AA68-3BF5B0E2D069}"/>
              </a:ext>
            </a:extLst>
          </p:cNvPr>
          <p:cNvPicPr>
            <a:picLocks noChangeAspect="1"/>
          </p:cNvPicPr>
          <p:nvPr/>
        </p:nvPicPr>
        <p:blipFill>
          <a:blip r:embed="rId4"/>
          <a:stretch>
            <a:fillRect/>
          </a:stretch>
        </p:blipFill>
        <p:spPr>
          <a:xfrm>
            <a:off x="816864" y="4226144"/>
            <a:ext cx="3659379" cy="2631855"/>
          </a:xfrm>
          <a:prstGeom prst="rect">
            <a:avLst/>
          </a:prstGeom>
        </p:spPr>
      </p:pic>
    </p:spTree>
    <p:extLst>
      <p:ext uri="{BB962C8B-B14F-4D97-AF65-F5344CB8AC3E}">
        <p14:creationId xmlns:p14="http://schemas.microsoft.com/office/powerpoint/2010/main" val="1605408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Superconductive Magnet</a:t>
            </a:r>
          </a:p>
        </p:txBody>
      </p:sp>
      <p:sp>
        <p:nvSpPr>
          <p:cNvPr id="3" name="Content Placeholder 2"/>
          <p:cNvSpPr>
            <a:spLocks noGrp="1"/>
          </p:cNvSpPr>
          <p:nvPr>
            <p:ph sz="quarter" idx="1"/>
          </p:nvPr>
        </p:nvSpPr>
        <p:spPr>
          <a:xfrm>
            <a:off x="816864" y="1600199"/>
            <a:ext cx="10871200" cy="4900353"/>
          </a:xfrm>
        </p:spPr>
        <p:txBody>
          <a:bodyPr>
            <a:normAutofit/>
          </a:bodyPr>
          <a:lstStyle/>
          <a:p>
            <a:r>
              <a:rPr lang="en-US" dirty="0"/>
              <a:t>Magnetic field ramp-up</a:t>
            </a:r>
          </a:p>
          <a:p>
            <a:endParaRPr lang="en-US" dirty="0"/>
          </a:p>
          <a:p>
            <a:endParaRPr lang="en-US" dirty="0"/>
          </a:p>
          <a:p>
            <a:endParaRPr lang="en-US" dirty="0"/>
          </a:p>
          <a:p>
            <a:endParaRPr lang="en-US" dirty="0"/>
          </a:p>
          <a:p>
            <a:endParaRPr lang="en-US" dirty="0"/>
          </a:p>
          <a:p>
            <a:endParaRPr lang="en-US" dirty="0"/>
          </a:p>
          <a:p>
            <a:endParaRPr lang="en-US" dirty="0"/>
          </a:p>
          <a:p>
            <a:r>
              <a:rPr lang="en-US" dirty="0"/>
              <a:t>Ramp-down must be very slow, otherwise catastrophic quenching will occur</a:t>
            </a:r>
          </a:p>
          <a:p>
            <a:pPr lvl="1"/>
            <a:r>
              <a:rPr lang="en-US" dirty="0"/>
              <a:t>Heating up increases resistance, which in turn increases heating, causing positive feedback loop that can result in rapid vaporization of helium</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115" y="2115454"/>
            <a:ext cx="10702203" cy="3055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24859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Magnet Shielding</a:t>
            </a:r>
          </a:p>
        </p:txBody>
      </p:sp>
      <p:sp>
        <p:nvSpPr>
          <p:cNvPr id="3" name="Content Placeholder 2"/>
          <p:cNvSpPr>
            <a:spLocks noGrp="1"/>
          </p:cNvSpPr>
          <p:nvPr>
            <p:ph sz="quarter" idx="1"/>
          </p:nvPr>
        </p:nvSpPr>
        <p:spPr/>
        <p:txBody>
          <a:bodyPr/>
          <a:lstStyle/>
          <a:p>
            <a:r>
              <a:rPr lang="en-US" dirty="0"/>
              <a:t>None</a:t>
            </a:r>
          </a:p>
          <a:p>
            <a:r>
              <a:rPr lang="en-US" dirty="0"/>
              <a:t>Passive</a:t>
            </a:r>
          </a:p>
          <a:p>
            <a:r>
              <a:rPr lang="en-US" dirty="0"/>
              <a:t>Active</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582" y="1588014"/>
            <a:ext cx="6310137" cy="471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077673" y="5150840"/>
            <a:ext cx="2046914" cy="923330"/>
          </a:xfrm>
          <a:prstGeom prst="rect">
            <a:avLst/>
          </a:prstGeom>
          <a:noFill/>
        </p:spPr>
        <p:txBody>
          <a:bodyPr wrap="square" rtlCol="0">
            <a:spAutoFit/>
          </a:bodyPr>
          <a:lstStyle/>
          <a:p>
            <a:r>
              <a:rPr lang="en-US" dirty="0">
                <a:solidFill>
                  <a:srgbClr val="C00000"/>
                </a:solidFill>
              </a:rPr>
              <a:t>Distance to Safe 5G (0.5 </a:t>
            </a:r>
            <a:r>
              <a:rPr lang="en-US" dirty="0" err="1">
                <a:solidFill>
                  <a:srgbClr val="C00000"/>
                </a:solidFill>
              </a:rPr>
              <a:t>mT</a:t>
            </a:r>
            <a:r>
              <a:rPr lang="en-US" dirty="0">
                <a:solidFill>
                  <a:srgbClr val="C00000"/>
                </a:solidFill>
              </a:rPr>
              <a:t>) Line for different fields </a:t>
            </a:r>
          </a:p>
        </p:txBody>
      </p:sp>
    </p:spTree>
    <p:extLst>
      <p:ext uri="{BB962C8B-B14F-4D97-AF65-F5344CB8AC3E}">
        <p14:creationId xmlns:p14="http://schemas.microsoft.com/office/powerpoint/2010/main" val="40041514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Secondary Magnets: Shim Coils</a:t>
            </a:r>
          </a:p>
        </p:txBody>
      </p:sp>
      <p:sp>
        <p:nvSpPr>
          <p:cNvPr id="3" name="Content Placeholder 2"/>
          <p:cNvSpPr>
            <a:spLocks noGrp="1"/>
          </p:cNvSpPr>
          <p:nvPr>
            <p:ph sz="quarter" idx="1"/>
          </p:nvPr>
        </p:nvSpPr>
        <p:spPr/>
        <p:txBody>
          <a:bodyPr/>
          <a:lstStyle/>
          <a:p>
            <a:r>
              <a:rPr lang="en-US" dirty="0"/>
              <a:t>Make small adjustments to make B0 uniform throughout whole volume</a:t>
            </a:r>
          </a:p>
          <a:p>
            <a:pPr lvl="1"/>
            <a:r>
              <a:rPr lang="en-US" dirty="0"/>
              <a:t>Inhomogeneity measured in ppm units</a:t>
            </a:r>
          </a:p>
          <a:p>
            <a:pPr lvl="1"/>
            <a:r>
              <a:rPr lang="en-US" dirty="0"/>
              <a:t>Example: for 1T magnet, homogeneity of </a:t>
            </a:r>
            <a:r>
              <a:rPr lang="en-US" dirty="0">
                <a:sym typeface="Symbol"/>
              </a:rPr>
              <a:t>±</a:t>
            </a:r>
            <a:r>
              <a:rPr lang="en-US" dirty="0"/>
              <a:t>1ppm means that field has variation of up to </a:t>
            </a:r>
            <a:r>
              <a:rPr lang="en-US" dirty="0">
                <a:sym typeface="Symbol"/>
              </a:rPr>
              <a:t>±</a:t>
            </a:r>
            <a:r>
              <a:rPr lang="en-US" dirty="0"/>
              <a:t>1 </a:t>
            </a:r>
            <a:r>
              <a:rPr lang="en-US" dirty="0">
                <a:sym typeface="Symbol"/>
              </a:rPr>
              <a:t></a:t>
            </a:r>
            <a:r>
              <a:rPr lang="en-US" dirty="0"/>
              <a:t>T </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8892" y="3592511"/>
            <a:ext cx="4865877" cy="2644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Application&#10;&#10;Description automatically generated with medium confidence">
            <a:extLst>
              <a:ext uri="{FF2B5EF4-FFF2-40B4-BE49-F238E27FC236}">
                <a16:creationId xmlns:a16="http://schemas.microsoft.com/office/drawing/2014/main" id="{4FA96C36-D344-49B3-A3B4-20C568A4BE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7561" y="3381865"/>
            <a:ext cx="3819662" cy="2669504"/>
          </a:xfrm>
          <a:prstGeom prst="rect">
            <a:avLst/>
          </a:prstGeom>
        </p:spPr>
      </p:pic>
    </p:spTree>
    <p:extLst>
      <p:ext uri="{BB962C8B-B14F-4D97-AF65-F5344CB8AC3E}">
        <p14:creationId xmlns:p14="http://schemas.microsoft.com/office/powerpoint/2010/main" val="18085900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5541" y="2338833"/>
            <a:ext cx="8351520" cy="4426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816864" y="228600"/>
            <a:ext cx="10871200" cy="990600"/>
          </a:xfrm>
        </p:spPr>
        <p:txBody>
          <a:bodyPr/>
          <a:lstStyle/>
          <a:p>
            <a:r>
              <a:rPr lang="en-US" dirty="0"/>
              <a:t>Secondary Magnets: Gradient Coils</a:t>
            </a:r>
          </a:p>
        </p:txBody>
      </p:sp>
      <p:sp>
        <p:nvSpPr>
          <p:cNvPr id="5" name="Content Placeholder 4">
            <a:extLst>
              <a:ext uri="{FF2B5EF4-FFF2-40B4-BE49-F238E27FC236}">
                <a16:creationId xmlns:a16="http://schemas.microsoft.com/office/drawing/2014/main" id="{8140F3D5-C7F8-4DDD-8346-A2E888F47856}"/>
              </a:ext>
            </a:extLst>
          </p:cNvPr>
          <p:cNvSpPr>
            <a:spLocks noGrp="1"/>
          </p:cNvSpPr>
          <p:nvPr>
            <p:ph sz="quarter" idx="1"/>
          </p:nvPr>
        </p:nvSpPr>
        <p:spPr/>
        <p:txBody>
          <a:bodyPr/>
          <a:lstStyle/>
          <a:p>
            <a:r>
              <a:rPr lang="en-US" dirty="0"/>
              <a:t>Apply gradients in x, y, and z directions (Units of </a:t>
            </a:r>
            <a:r>
              <a:rPr lang="en-US" dirty="0" err="1"/>
              <a:t>mT</a:t>
            </a:r>
            <a:r>
              <a:rPr lang="en-US" dirty="0"/>
              <a:t>/m) </a:t>
            </a:r>
          </a:p>
          <a:p>
            <a:pPr lvl="1"/>
            <a:r>
              <a:rPr lang="en-US" dirty="0"/>
              <a:t>Slice selection</a:t>
            </a:r>
          </a:p>
          <a:p>
            <a:pPr lvl="1"/>
            <a:r>
              <a:rPr lang="en-US" dirty="0"/>
              <a:t>Frequency encoding </a:t>
            </a:r>
          </a:p>
          <a:p>
            <a:pPr lvl="1"/>
            <a:r>
              <a:rPr lang="en-US" dirty="0"/>
              <a:t>Phase encoding</a:t>
            </a:r>
          </a:p>
          <a:p>
            <a:pPr marL="0" indent="0">
              <a:buNone/>
            </a:pPr>
            <a:endParaRPr lang="en-US" dirty="0"/>
          </a:p>
          <a:p>
            <a:endParaRPr lang="en-US" dirty="0"/>
          </a:p>
        </p:txBody>
      </p:sp>
    </p:spTree>
    <p:extLst>
      <p:ext uri="{BB962C8B-B14F-4D97-AF65-F5344CB8AC3E}">
        <p14:creationId xmlns:p14="http://schemas.microsoft.com/office/powerpoint/2010/main" val="3487305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lang="en-US" dirty="0"/>
              <a:t>B0 Field</a:t>
            </a:r>
          </a:p>
        </p:txBody>
      </p:sp>
      <p:sp>
        <p:nvSpPr>
          <p:cNvPr id="3" name="Content Placeholder 2"/>
          <p:cNvSpPr>
            <a:spLocks noGrp="1"/>
          </p:cNvSpPr>
          <p:nvPr>
            <p:ph sz="quarter" idx="1"/>
          </p:nvPr>
        </p:nvSpPr>
        <p:spPr>
          <a:xfrm>
            <a:off x="816864" y="1600200"/>
            <a:ext cx="10871200" cy="4495800"/>
          </a:xfrm>
        </p:spPr>
        <p:txBody>
          <a:bodyPr/>
          <a:lstStyle/>
          <a:p>
            <a:r>
              <a:rPr lang="en-US" dirty="0"/>
              <a:t>External magnetic field is denoted B0 (read as “B-zero”) </a:t>
            </a:r>
          </a:p>
          <a:p>
            <a:r>
              <a:rPr lang="en-US" dirty="0"/>
              <a:t>In MRI, B0 is in Tesla (T) range </a:t>
            </a:r>
          </a:p>
          <a:p>
            <a:pPr lvl="1"/>
            <a:r>
              <a:rPr lang="en-US" dirty="0"/>
              <a:t>1 Tesla is equal to 10,000 Gauss </a:t>
            </a: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495" y="3061508"/>
            <a:ext cx="5667375"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495" y="4501258"/>
            <a:ext cx="5667375" cy="188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2954" y="3567317"/>
            <a:ext cx="3655809" cy="2101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69954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DD19CE-D615-4AC9-951F-E5C1F1041335}"/>
              </a:ext>
            </a:extLst>
          </p:cNvPr>
          <p:cNvPicPr>
            <a:picLocks noChangeAspect="1"/>
          </p:cNvPicPr>
          <p:nvPr/>
        </p:nvPicPr>
        <p:blipFill>
          <a:blip r:embed="rId2"/>
          <a:stretch>
            <a:fillRect/>
          </a:stretch>
        </p:blipFill>
        <p:spPr>
          <a:xfrm>
            <a:off x="6567054" y="1936870"/>
            <a:ext cx="5682013" cy="1993689"/>
          </a:xfrm>
          <a:prstGeom prst="rect">
            <a:avLst/>
          </a:prstGeom>
        </p:spPr>
      </p:pic>
      <p:sp>
        <p:nvSpPr>
          <p:cNvPr id="2" name="Title 1"/>
          <p:cNvSpPr>
            <a:spLocks noGrp="1"/>
          </p:cNvSpPr>
          <p:nvPr>
            <p:ph type="title"/>
          </p:nvPr>
        </p:nvSpPr>
        <p:spPr>
          <a:xfrm>
            <a:off x="816864" y="228600"/>
            <a:ext cx="10871200" cy="990600"/>
          </a:xfrm>
        </p:spPr>
        <p:txBody>
          <a:bodyPr/>
          <a:lstStyle/>
          <a:p>
            <a:r>
              <a:rPr lang="en-US" dirty="0"/>
              <a:t>Secondary Magnets: RF Coils</a:t>
            </a:r>
          </a:p>
        </p:txBody>
      </p:sp>
      <p:sp>
        <p:nvSpPr>
          <p:cNvPr id="9" name="Content Placeholder 8">
            <a:extLst>
              <a:ext uri="{FF2B5EF4-FFF2-40B4-BE49-F238E27FC236}">
                <a16:creationId xmlns:a16="http://schemas.microsoft.com/office/drawing/2014/main" id="{0918517B-8B04-403B-B9B9-EA295780647E}"/>
              </a:ext>
            </a:extLst>
          </p:cNvPr>
          <p:cNvSpPr>
            <a:spLocks noGrp="1"/>
          </p:cNvSpPr>
          <p:nvPr>
            <p:ph sz="quarter" idx="1"/>
          </p:nvPr>
        </p:nvSpPr>
        <p:spPr/>
        <p:txBody>
          <a:bodyPr/>
          <a:lstStyle/>
          <a:p>
            <a:r>
              <a:rPr lang="en-US" dirty="0"/>
              <a:t>Send RF pulses and receive signal from patient  </a:t>
            </a:r>
          </a:p>
          <a:p>
            <a:endParaRPr lang="en-US" dirty="0"/>
          </a:p>
        </p:txBody>
      </p:sp>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4005" y="4051949"/>
            <a:ext cx="8454574" cy="2745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42EF17B4-C371-4974-818E-3D37F6A2C6C7}"/>
              </a:ext>
            </a:extLst>
          </p:cNvPr>
          <p:cNvPicPr>
            <a:picLocks noChangeAspect="1"/>
          </p:cNvPicPr>
          <p:nvPr/>
        </p:nvPicPr>
        <p:blipFill>
          <a:blip r:embed="rId4"/>
          <a:stretch>
            <a:fillRect/>
          </a:stretch>
        </p:blipFill>
        <p:spPr>
          <a:xfrm>
            <a:off x="1163519" y="2100074"/>
            <a:ext cx="4461428" cy="1951875"/>
          </a:xfrm>
          <a:prstGeom prst="rect">
            <a:avLst/>
          </a:prstGeom>
        </p:spPr>
      </p:pic>
    </p:spTree>
    <p:extLst>
      <p:ext uri="{BB962C8B-B14F-4D97-AF65-F5344CB8AC3E}">
        <p14:creationId xmlns:p14="http://schemas.microsoft.com/office/powerpoint/2010/main" val="38974848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Choosing Magnet Type</a:t>
            </a:r>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247" y="4706402"/>
            <a:ext cx="5636722" cy="1291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64A28B21-6B00-4C8A-908B-E04972955407}"/>
              </a:ext>
            </a:extLst>
          </p:cNvPr>
          <p:cNvPicPr>
            <a:picLocks noChangeAspect="1"/>
          </p:cNvPicPr>
          <p:nvPr/>
        </p:nvPicPr>
        <p:blipFill>
          <a:blip r:embed="rId3"/>
          <a:stretch>
            <a:fillRect/>
          </a:stretch>
        </p:blipFill>
        <p:spPr>
          <a:xfrm>
            <a:off x="6802045" y="1644177"/>
            <a:ext cx="5389955" cy="4553447"/>
          </a:xfrm>
          <a:prstGeom prst="rect">
            <a:avLst/>
          </a:prstGeom>
        </p:spPr>
      </p:pic>
      <p:pic>
        <p:nvPicPr>
          <p:cNvPr id="7" name="Picture 6">
            <a:extLst>
              <a:ext uri="{FF2B5EF4-FFF2-40B4-BE49-F238E27FC236}">
                <a16:creationId xmlns:a16="http://schemas.microsoft.com/office/drawing/2014/main" id="{6AB732B4-E076-4418-B72C-90682A24F40C}"/>
              </a:ext>
            </a:extLst>
          </p:cNvPr>
          <p:cNvPicPr>
            <a:picLocks noChangeAspect="1"/>
          </p:cNvPicPr>
          <p:nvPr/>
        </p:nvPicPr>
        <p:blipFill>
          <a:blip r:embed="rId4"/>
          <a:stretch>
            <a:fillRect/>
          </a:stretch>
        </p:blipFill>
        <p:spPr>
          <a:xfrm>
            <a:off x="43797" y="2512990"/>
            <a:ext cx="6741622" cy="1741794"/>
          </a:xfrm>
          <a:prstGeom prst="rect">
            <a:avLst/>
          </a:prstGeom>
        </p:spPr>
      </p:pic>
    </p:spTree>
    <p:extLst>
      <p:ext uri="{BB962C8B-B14F-4D97-AF65-F5344CB8AC3E}">
        <p14:creationId xmlns:p14="http://schemas.microsoft.com/office/powerpoint/2010/main" val="21256316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Site Selection for MRI</a:t>
            </a:r>
          </a:p>
        </p:txBody>
      </p:sp>
      <p:pic>
        <p:nvPicPr>
          <p:cNvPr id="4" name="Picture 3">
            <a:extLst>
              <a:ext uri="{FF2B5EF4-FFF2-40B4-BE49-F238E27FC236}">
                <a16:creationId xmlns:a16="http://schemas.microsoft.com/office/drawing/2014/main" id="{D15D36A8-8492-4C79-A558-004DBF94617B}"/>
              </a:ext>
            </a:extLst>
          </p:cNvPr>
          <p:cNvPicPr>
            <a:picLocks noChangeAspect="1"/>
          </p:cNvPicPr>
          <p:nvPr/>
        </p:nvPicPr>
        <p:blipFill>
          <a:blip r:embed="rId2"/>
          <a:stretch>
            <a:fillRect/>
          </a:stretch>
        </p:blipFill>
        <p:spPr>
          <a:xfrm>
            <a:off x="2144683" y="1539413"/>
            <a:ext cx="8043516" cy="5240897"/>
          </a:xfrm>
          <a:prstGeom prst="rect">
            <a:avLst/>
          </a:prstGeom>
        </p:spPr>
      </p:pic>
    </p:spTree>
    <p:extLst>
      <p:ext uri="{BB962C8B-B14F-4D97-AF65-F5344CB8AC3E}">
        <p14:creationId xmlns:p14="http://schemas.microsoft.com/office/powerpoint/2010/main" val="40859157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Effects of MRI on Environment </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1" y="2187142"/>
            <a:ext cx="8229600" cy="3680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2DAE0F66-F627-4A80-8F3C-AD1C03690D8F}"/>
              </a:ext>
            </a:extLst>
          </p:cNvPr>
          <p:cNvPicPr>
            <a:picLocks noChangeAspect="1"/>
          </p:cNvPicPr>
          <p:nvPr/>
        </p:nvPicPr>
        <p:blipFill>
          <a:blip r:embed="rId3"/>
          <a:stretch>
            <a:fillRect/>
          </a:stretch>
        </p:blipFill>
        <p:spPr>
          <a:xfrm>
            <a:off x="8482569" y="1969296"/>
            <a:ext cx="3709431" cy="4422371"/>
          </a:xfrm>
          <a:prstGeom prst="rect">
            <a:avLst/>
          </a:prstGeom>
        </p:spPr>
      </p:pic>
    </p:spTree>
    <p:extLst>
      <p:ext uri="{BB962C8B-B14F-4D97-AF65-F5344CB8AC3E}">
        <p14:creationId xmlns:p14="http://schemas.microsoft.com/office/powerpoint/2010/main" val="28110343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Effects of Environment on MRI</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9249" y="1562793"/>
            <a:ext cx="9218815" cy="5186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A picture containing text, old&#10;&#10;Description automatically generated">
            <a:extLst>
              <a:ext uri="{FF2B5EF4-FFF2-40B4-BE49-F238E27FC236}">
                <a16:creationId xmlns:a16="http://schemas.microsoft.com/office/drawing/2014/main" id="{008DCF96-37CB-4C6D-8F33-E51DA2FCEC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56" y="3686695"/>
            <a:ext cx="4560297" cy="2333799"/>
          </a:xfrm>
          <a:prstGeom prst="rect">
            <a:avLst/>
          </a:prstGeom>
        </p:spPr>
      </p:pic>
    </p:spTree>
    <p:extLst>
      <p:ext uri="{BB962C8B-B14F-4D97-AF65-F5344CB8AC3E}">
        <p14:creationId xmlns:p14="http://schemas.microsoft.com/office/powerpoint/2010/main" val="21264048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Acoustic Noise During MRI Scanning</a:t>
            </a:r>
          </a:p>
        </p:txBody>
      </p:sp>
      <p:sp>
        <p:nvSpPr>
          <p:cNvPr id="3" name="Content Placeholder 2"/>
          <p:cNvSpPr>
            <a:spLocks noGrp="1"/>
          </p:cNvSpPr>
          <p:nvPr>
            <p:ph sz="quarter" idx="1"/>
          </p:nvPr>
        </p:nvSpPr>
        <p:spPr/>
        <p:txBody>
          <a:bodyPr/>
          <a:lstStyle/>
          <a:p>
            <a:r>
              <a:rPr lang="en-US" dirty="0"/>
              <a:t>Gradient switching causes vibration of the coils and/or their packaging that result in very loud noise that could be harmful to human ears (noise levels up to 95 dB)</a:t>
            </a:r>
          </a:p>
          <a:p>
            <a:pPr lvl="1"/>
            <a:r>
              <a:rPr lang="en-US" dirty="0"/>
              <a:t>Not far below threshold of pain of 120 dB</a:t>
            </a:r>
            <a:endParaRPr lang="ar-SA" dirty="0"/>
          </a:p>
          <a:p>
            <a:r>
              <a:rPr lang="en-US" dirty="0"/>
              <a:t>Patients should wear protective ear plugs or earphones during scan</a:t>
            </a:r>
          </a:p>
        </p:txBody>
      </p:sp>
      <p:pic>
        <p:nvPicPr>
          <p:cNvPr id="9219" name="Picture 3" descr="C:\Users\Yasser\Desktop\aboutus-earplug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868" y="3451385"/>
            <a:ext cx="1803400" cy="14138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4988896" y="5154463"/>
            <a:ext cx="2883223" cy="1230749"/>
          </a:xfrm>
          <a:prstGeom prst="rect">
            <a:avLst/>
          </a:prstGeom>
        </p:spPr>
      </p:pic>
      <p:pic>
        <p:nvPicPr>
          <p:cNvPr id="7" name="Picture 6">
            <a:extLst>
              <a:ext uri="{FF2B5EF4-FFF2-40B4-BE49-F238E27FC236}">
                <a16:creationId xmlns:a16="http://schemas.microsoft.com/office/drawing/2014/main" id="{BAB10EB3-2715-4462-A253-FECF1126DFA0}"/>
              </a:ext>
            </a:extLst>
          </p:cNvPr>
          <p:cNvPicPr>
            <a:picLocks noChangeAspect="1"/>
          </p:cNvPicPr>
          <p:nvPr/>
        </p:nvPicPr>
        <p:blipFill>
          <a:blip r:embed="rId4"/>
          <a:stretch>
            <a:fillRect/>
          </a:stretch>
        </p:blipFill>
        <p:spPr>
          <a:xfrm>
            <a:off x="8487294" y="3309575"/>
            <a:ext cx="3708955" cy="3513059"/>
          </a:xfrm>
          <a:prstGeom prst="rect">
            <a:avLst/>
          </a:prstGeom>
        </p:spPr>
      </p:pic>
      <p:pic>
        <p:nvPicPr>
          <p:cNvPr id="9" name="Picture 8" descr="Diagram&#10;&#10;Description automatically generated">
            <a:extLst>
              <a:ext uri="{FF2B5EF4-FFF2-40B4-BE49-F238E27FC236}">
                <a16:creationId xmlns:a16="http://schemas.microsoft.com/office/drawing/2014/main" id="{CA46EE30-EBA5-43ED-B134-D4E553BD9E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533" y="3509655"/>
            <a:ext cx="4303546" cy="3112898"/>
          </a:xfrm>
          <a:prstGeom prst="rect">
            <a:avLst/>
          </a:prstGeom>
        </p:spPr>
      </p:pic>
    </p:spTree>
    <p:extLst>
      <p:ext uri="{BB962C8B-B14F-4D97-AF65-F5344CB8AC3E}">
        <p14:creationId xmlns:p14="http://schemas.microsoft.com/office/powerpoint/2010/main" val="18689997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MRI Safety Incidents</a:t>
            </a:r>
          </a:p>
        </p:txBody>
      </p:sp>
      <p:sp>
        <p:nvSpPr>
          <p:cNvPr id="3" name="Content Placeholder 2"/>
          <p:cNvSpPr>
            <a:spLocks noGrp="1"/>
          </p:cNvSpPr>
          <p:nvPr>
            <p:ph sz="quarter" idx="1"/>
          </p:nvPr>
        </p:nvSpPr>
        <p:spPr>
          <a:xfrm>
            <a:off x="816864" y="1600200"/>
            <a:ext cx="8285572" cy="4495800"/>
          </a:xfrm>
        </p:spPr>
        <p:txBody>
          <a:bodyPr/>
          <a:lstStyle/>
          <a:p>
            <a:r>
              <a:rPr lang="en-US" dirty="0"/>
              <a:t>Must always keep in mind how strong MRI magnetic field is and never bring any ferromagnetic tools/accessories near magnet</a:t>
            </a:r>
            <a:endParaRPr lang="ar-EG" dirty="0"/>
          </a:p>
          <a:p>
            <a:endParaRPr lang="en-US" dirty="0"/>
          </a:p>
        </p:txBody>
      </p:sp>
      <p:grpSp>
        <p:nvGrpSpPr>
          <p:cNvPr id="5" name="Group 4">
            <a:extLst>
              <a:ext uri="{FF2B5EF4-FFF2-40B4-BE49-F238E27FC236}">
                <a16:creationId xmlns:a16="http://schemas.microsoft.com/office/drawing/2014/main" id="{E3FF459A-FFFA-46C9-B7AC-494C2EB07EB4}"/>
              </a:ext>
            </a:extLst>
          </p:cNvPr>
          <p:cNvGrpSpPr/>
          <p:nvPr/>
        </p:nvGrpSpPr>
        <p:grpSpPr>
          <a:xfrm>
            <a:off x="652395" y="2985424"/>
            <a:ext cx="8335476" cy="2925439"/>
            <a:chOff x="1778001" y="3035300"/>
            <a:chExt cx="8335476" cy="2925439"/>
          </a:xfrm>
        </p:grpSpPr>
        <p:pic>
          <p:nvPicPr>
            <p:cNvPr id="3074" name="Picture 2" descr="C:\Users\Yasser\Desktop\hqdefaul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08700" y="4524435"/>
              <a:ext cx="1902222" cy="1426667"/>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Yasser\Desktop\CT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4340" y="4642698"/>
              <a:ext cx="1784352" cy="131804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Yasser\Desktop\CT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8003" y="3120857"/>
              <a:ext cx="1521863" cy="1121592"/>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Yasser\Desktop\chair_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78001" y="4298710"/>
              <a:ext cx="1574800" cy="152587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Yasser\Desktop\mri_er_ep1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70302" y="3050781"/>
              <a:ext cx="2015669" cy="1511752"/>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Yasser\Desktop\mri accident 0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57901" y="3035302"/>
              <a:ext cx="1953023" cy="143058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33173" y="3035300"/>
              <a:ext cx="1880304" cy="1413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3" name="Picture 1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33173" y="4537527"/>
              <a:ext cx="1880304" cy="1404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own Arrow 3"/>
            <p:cNvSpPr/>
            <p:nvPr/>
          </p:nvSpPr>
          <p:spPr>
            <a:xfrm rot="1805610">
              <a:off x="5137151" y="3068025"/>
              <a:ext cx="285750" cy="247650"/>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3032558C-2BA0-435B-9CD1-A327755B2BCE}"/>
              </a:ext>
            </a:extLst>
          </p:cNvPr>
          <p:cNvPicPr>
            <a:picLocks noChangeAspect="1"/>
          </p:cNvPicPr>
          <p:nvPr/>
        </p:nvPicPr>
        <p:blipFill>
          <a:blip r:embed="rId10"/>
          <a:stretch>
            <a:fillRect/>
          </a:stretch>
        </p:blipFill>
        <p:spPr>
          <a:xfrm>
            <a:off x="9266905" y="1570055"/>
            <a:ext cx="2900156" cy="5257800"/>
          </a:xfrm>
          <a:prstGeom prst="rect">
            <a:avLst/>
          </a:prstGeom>
        </p:spPr>
      </p:pic>
    </p:spTree>
    <p:extLst>
      <p:ext uri="{BB962C8B-B14F-4D97-AF65-F5344CB8AC3E}">
        <p14:creationId xmlns:p14="http://schemas.microsoft.com/office/powerpoint/2010/main" val="23684355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30053-0EEB-474C-ACF7-FF4580085F57}"/>
              </a:ext>
            </a:extLst>
          </p:cNvPr>
          <p:cNvSpPr>
            <a:spLocks noGrp="1"/>
          </p:cNvSpPr>
          <p:nvPr>
            <p:ph type="title"/>
          </p:nvPr>
        </p:nvSpPr>
        <p:spPr/>
        <p:txBody>
          <a:bodyPr/>
          <a:lstStyle/>
          <a:p>
            <a:r>
              <a:rPr lang="en-US" dirty="0"/>
              <a:t>MRI Exposure Safety</a:t>
            </a:r>
          </a:p>
        </p:txBody>
      </p:sp>
      <p:sp>
        <p:nvSpPr>
          <p:cNvPr id="3" name="Content Placeholder 2">
            <a:extLst>
              <a:ext uri="{FF2B5EF4-FFF2-40B4-BE49-F238E27FC236}">
                <a16:creationId xmlns:a16="http://schemas.microsoft.com/office/drawing/2014/main" id="{84824CBA-55A6-4A9E-AFED-A5A903F4E183}"/>
              </a:ext>
            </a:extLst>
          </p:cNvPr>
          <p:cNvSpPr>
            <a:spLocks noGrp="1"/>
          </p:cNvSpPr>
          <p:nvPr>
            <p:ph sz="quarter" idx="1"/>
          </p:nvPr>
        </p:nvSpPr>
        <p:spPr>
          <a:xfrm>
            <a:off x="816864" y="1604140"/>
            <a:ext cx="10871200" cy="4495800"/>
          </a:xfrm>
        </p:spPr>
        <p:txBody>
          <a:bodyPr/>
          <a:lstStyle/>
          <a:p>
            <a:r>
              <a:rPr lang="en-US" dirty="0"/>
              <a:t>MRI energy field threshold intensity (IT), below which no response is elicited (safe) </a:t>
            </a:r>
          </a:p>
          <a:p>
            <a:pPr lvl="1"/>
            <a:r>
              <a:rPr lang="en-US" dirty="0"/>
              <a:t>Above IT, responses to MRI are deterministic</a:t>
            </a:r>
          </a:p>
          <a:p>
            <a:r>
              <a:rPr lang="en-US" dirty="0"/>
              <a:t>Occupational exposure to energy fields of MRI is safe</a:t>
            </a:r>
          </a:p>
        </p:txBody>
      </p:sp>
      <p:grpSp>
        <p:nvGrpSpPr>
          <p:cNvPr id="10" name="Group 9">
            <a:extLst>
              <a:ext uri="{FF2B5EF4-FFF2-40B4-BE49-F238E27FC236}">
                <a16:creationId xmlns:a16="http://schemas.microsoft.com/office/drawing/2014/main" id="{3D20D14A-3C36-4FD0-9EFC-D6FA50FE5BA9}"/>
              </a:ext>
            </a:extLst>
          </p:cNvPr>
          <p:cNvGrpSpPr/>
          <p:nvPr/>
        </p:nvGrpSpPr>
        <p:grpSpPr>
          <a:xfrm>
            <a:off x="255237" y="3272405"/>
            <a:ext cx="2736375" cy="3300107"/>
            <a:chOff x="65015" y="3075710"/>
            <a:chExt cx="3009347" cy="3629315"/>
          </a:xfrm>
        </p:grpSpPr>
        <p:pic>
          <p:nvPicPr>
            <p:cNvPr id="5" name="Picture 4">
              <a:extLst>
                <a:ext uri="{FF2B5EF4-FFF2-40B4-BE49-F238E27FC236}">
                  <a16:creationId xmlns:a16="http://schemas.microsoft.com/office/drawing/2014/main" id="{ED497AF0-21CA-4C2F-B825-F722509411EE}"/>
                </a:ext>
              </a:extLst>
            </p:cNvPr>
            <p:cNvPicPr>
              <a:picLocks noChangeAspect="1"/>
            </p:cNvPicPr>
            <p:nvPr/>
          </p:nvPicPr>
          <p:blipFill>
            <a:blip r:embed="rId2"/>
            <a:stretch>
              <a:fillRect/>
            </a:stretch>
          </p:blipFill>
          <p:spPr>
            <a:xfrm>
              <a:off x="65015" y="3075710"/>
              <a:ext cx="3009347" cy="1802239"/>
            </a:xfrm>
            <a:prstGeom prst="rect">
              <a:avLst/>
            </a:prstGeom>
          </p:spPr>
        </p:pic>
        <p:pic>
          <p:nvPicPr>
            <p:cNvPr id="7" name="Picture 6">
              <a:extLst>
                <a:ext uri="{FF2B5EF4-FFF2-40B4-BE49-F238E27FC236}">
                  <a16:creationId xmlns:a16="http://schemas.microsoft.com/office/drawing/2014/main" id="{6DDFA663-6EBC-4EB9-B81A-1ACCF4DFBE9E}"/>
                </a:ext>
              </a:extLst>
            </p:cNvPr>
            <p:cNvPicPr>
              <a:picLocks noChangeAspect="1"/>
            </p:cNvPicPr>
            <p:nvPr/>
          </p:nvPicPr>
          <p:blipFill>
            <a:blip r:embed="rId3"/>
            <a:stretch>
              <a:fillRect/>
            </a:stretch>
          </p:blipFill>
          <p:spPr>
            <a:xfrm>
              <a:off x="65015" y="4873248"/>
              <a:ext cx="3009347" cy="1831777"/>
            </a:xfrm>
            <a:prstGeom prst="rect">
              <a:avLst/>
            </a:prstGeom>
          </p:spPr>
        </p:pic>
        <p:sp>
          <p:nvSpPr>
            <p:cNvPr id="8" name="TextBox 7">
              <a:extLst>
                <a:ext uri="{FF2B5EF4-FFF2-40B4-BE49-F238E27FC236}">
                  <a16:creationId xmlns:a16="http://schemas.microsoft.com/office/drawing/2014/main" id="{CB89BE3E-A1D5-4A3C-9FCB-FD24F28729A7}"/>
                </a:ext>
              </a:extLst>
            </p:cNvPr>
            <p:cNvSpPr txBox="1"/>
            <p:nvPr/>
          </p:nvSpPr>
          <p:spPr>
            <a:xfrm>
              <a:off x="972589" y="3105835"/>
              <a:ext cx="1054363" cy="643110"/>
            </a:xfrm>
            <a:prstGeom prst="rect">
              <a:avLst/>
            </a:prstGeom>
            <a:noFill/>
          </p:spPr>
          <p:txBody>
            <a:bodyPr wrap="none" rtlCol="0">
              <a:spAutoFit/>
            </a:bodyPr>
            <a:lstStyle/>
            <a:p>
              <a:r>
                <a:rPr lang="en-US" sz="1600" dirty="0"/>
                <a:t>Ionizing </a:t>
              </a:r>
            </a:p>
            <a:p>
              <a:r>
                <a:rPr lang="en-US" sz="1600" dirty="0"/>
                <a:t>Radiation</a:t>
              </a:r>
            </a:p>
          </p:txBody>
        </p:sp>
        <p:sp>
          <p:nvSpPr>
            <p:cNvPr id="9" name="TextBox 8">
              <a:extLst>
                <a:ext uri="{FF2B5EF4-FFF2-40B4-BE49-F238E27FC236}">
                  <a16:creationId xmlns:a16="http://schemas.microsoft.com/office/drawing/2014/main" id="{4DEE4691-C7C9-45E5-9335-C2B18BAA9A90}"/>
                </a:ext>
              </a:extLst>
            </p:cNvPr>
            <p:cNvSpPr txBox="1"/>
            <p:nvPr/>
          </p:nvSpPr>
          <p:spPr>
            <a:xfrm>
              <a:off x="972589" y="4934634"/>
              <a:ext cx="1308435" cy="643110"/>
            </a:xfrm>
            <a:prstGeom prst="rect">
              <a:avLst/>
            </a:prstGeom>
            <a:noFill/>
          </p:spPr>
          <p:txBody>
            <a:bodyPr wrap="none" rtlCol="0">
              <a:spAutoFit/>
            </a:bodyPr>
            <a:lstStyle/>
            <a:p>
              <a:r>
                <a:rPr lang="en-US" sz="1600" dirty="0"/>
                <a:t>Nonionizing </a:t>
              </a:r>
            </a:p>
            <a:p>
              <a:r>
                <a:rPr lang="en-US" sz="1600" dirty="0"/>
                <a:t>Radiation</a:t>
              </a:r>
            </a:p>
          </p:txBody>
        </p:sp>
      </p:grpSp>
      <p:pic>
        <p:nvPicPr>
          <p:cNvPr id="12" name="Picture 11">
            <a:extLst>
              <a:ext uri="{FF2B5EF4-FFF2-40B4-BE49-F238E27FC236}">
                <a16:creationId xmlns:a16="http://schemas.microsoft.com/office/drawing/2014/main" id="{F9BDF779-EE73-44C1-AB76-A7CFB3BACC3E}"/>
              </a:ext>
            </a:extLst>
          </p:cNvPr>
          <p:cNvPicPr>
            <a:picLocks noChangeAspect="1"/>
          </p:cNvPicPr>
          <p:nvPr/>
        </p:nvPicPr>
        <p:blipFill>
          <a:blip r:embed="rId4"/>
          <a:stretch>
            <a:fillRect/>
          </a:stretch>
        </p:blipFill>
        <p:spPr>
          <a:xfrm>
            <a:off x="3392302" y="3200400"/>
            <a:ext cx="3986021" cy="3429000"/>
          </a:xfrm>
          <a:prstGeom prst="rect">
            <a:avLst/>
          </a:prstGeom>
        </p:spPr>
      </p:pic>
      <p:pic>
        <p:nvPicPr>
          <p:cNvPr id="14" name="Picture 13">
            <a:extLst>
              <a:ext uri="{FF2B5EF4-FFF2-40B4-BE49-F238E27FC236}">
                <a16:creationId xmlns:a16="http://schemas.microsoft.com/office/drawing/2014/main" id="{FD114F0B-B3F5-4297-9DBE-4DE1CDD28D29}"/>
              </a:ext>
            </a:extLst>
          </p:cNvPr>
          <p:cNvPicPr>
            <a:picLocks noChangeAspect="1"/>
          </p:cNvPicPr>
          <p:nvPr/>
        </p:nvPicPr>
        <p:blipFill>
          <a:blip r:embed="rId5"/>
          <a:stretch>
            <a:fillRect/>
          </a:stretch>
        </p:blipFill>
        <p:spPr>
          <a:xfrm>
            <a:off x="7902735" y="2925619"/>
            <a:ext cx="4157749" cy="1607502"/>
          </a:xfrm>
          <a:prstGeom prst="rect">
            <a:avLst/>
          </a:prstGeom>
        </p:spPr>
      </p:pic>
      <p:pic>
        <p:nvPicPr>
          <p:cNvPr id="15" name="Picture 14">
            <a:extLst>
              <a:ext uri="{FF2B5EF4-FFF2-40B4-BE49-F238E27FC236}">
                <a16:creationId xmlns:a16="http://schemas.microsoft.com/office/drawing/2014/main" id="{9545B654-8AA5-40E7-A44C-9568C6A0DC47}"/>
              </a:ext>
            </a:extLst>
          </p:cNvPr>
          <p:cNvPicPr>
            <a:picLocks noChangeAspect="1"/>
          </p:cNvPicPr>
          <p:nvPr/>
        </p:nvPicPr>
        <p:blipFill>
          <a:blip r:embed="rId6"/>
          <a:stretch>
            <a:fillRect/>
          </a:stretch>
        </p:blipFill>
        <p:spPr>
          <a:xfrm>
            <a:off x="7902735" y="4513633"/>
            <a:ext cx="4157749" cy="2344777"/>
          </a:xfrm>
          <a:prstGeom prst="rect">
            <a:avLst/>
          </a:prstGeom>
        </p:spPr>
      </p:pic>
    </p:spTree>
    <p:extLst>
      <p:ext uri="{BB962C8B-B14F-4D97-AF65-F5344CB8AC3E}">
        <p14:creationId xmlns:p14="http://schemas.microsoft.com/office/powerpoint/2010/main" val="3448480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2F68B-05F4-4EAD-A420-84493A83B954}"/>
              </a:ext>
            </a:extLst>
          </p:cNvPr>
          <p:cNvSpPr>
            <a:spLocks noGrp="1"/>
          </p:cNvSpPr>
          <p:nvPr>
            <p:ph type="title"/>
          </p:nvPr>
        </p:nvSpPr>
        <p:spPr/>
        <p:txBody>
          <a:bodyPr/>
          <a:lstStyle/>
          <a:p>
            <a:r>
              <a:rPr lang="en-US" dirty="0"/>
              <a:t>MRI Bioeffects</a:t>
            </a:r>
          </a:p>
        </p:txBody>
      </p:sp>
      <p:sp>
        <p:nvSpPr>
          <p:cNvPr id="3" name="Content Placeholder 2">
            <a:extLst>
              <a:ext uri="{FF2B5EF4-FFF2-40B4-BE49-F238E27FC236}">
                <a16:creationId xmlns:a16="http://schemas.microsoft.com/office/drawing/2014/main" id="{557E1921-319A-43DB-93D8-A9F9CA2527CE}"/>
              </a:ext>
            </a:extLst>
          </p:cNvPr>
          <p:cNvSpPr>
            <a:spLocks noGrp="1"/>
          </p:cNvSpPr>
          <p:nvPr>
            <p:ph sz="quarter" idx="1"/>
          </p:nvPr>
        </p:nvSpPr>
        <p:spPr/>
        <p:txBody>
          <a:bodyPr>
            <a:normAutofit/>
          </a:bodyPr>
          <a:lstStyle/>
          <a:p>
            <a:r>
              <a:rPr lang="en-US" dirty="0"/>
              <a:t>Static magnetic field B0 causes tissues to be rendered weakly magnetic, or polarized</a:t>
            </a:r>
          </a:p>
          <a:p>
            <a:pPr lvl="1"/>
            <a:r>
              <a:rPr lang="en-US" dirty="0"/>
              <a:t>Induced tissue magnetism cannot be sensed</a:t>
            </a:r>
          </a:p>
          <a:p>
            <a:pPr lvl="1"/>
            <a:r>
              <a:rPr lang="en-US" dirty="0"/>
              <a:t>No scientific evidence to show that intense static magnetic fields produce harmful effects in humans</a:t>
            </a:r>
          </a:p>
          <a:p>
            <a:r>
              <a:rPr lang="en-US" dirty="0"/>
              <a:t>Transient magnetic fields can induce electric currents</a:t>
            </a:r>
          </a:p>
          <a:p>
            <a:pPr lvl="1"/>
            <a:r>
              <a:rPr lang="en-US" dirty="0"/>
              <a:t>Can stimulate or impair electric impulses along neuronal pathways (neurologic response)</a:t>
            </a:r>
          </a:p>
          <a:p>
            <a:pPr lvl="1"/>
            <a:r>
              <a:rPr lang="en-US" dirty="0"/>
              <a:t>Main influence is time rate of change of magnetic field (dB/dt) measured in T/s</a:t>
            </a:r>
          </a:p>
          <a:p>
            <a:pPr lvl="2"/>
            <a:r>
              <a:rPr lang="en-US" dirty="0"/>
              <a:t>For example, transient magnetic field of 3 T/s results in an induced electric current density of approximately 3 </a:t>
            </a:r>
            <a:r>
              <a:rPr lang="en-US" dirty="0" err="1"/>
              <a:t>μA</a:t>
            </a:r>
            <a:r>
              <a:rPr lang="en-US" dirty="0"/>
              <a:t>/cm</a:t>
            </a:r>
            <a:r>
              <a:rPr lang="en-US" baseline="30000" dirty="0"/>
              <a:t>2</a:t>
            </a:r>
            <a:r>
              <a:rPr lang="en-US" dirty="0"/>
              <a:t> in tissue, capable of producing involuntary muscle contraction</a:t>
            </a:r>
          </a:p>
          <a:p>
            <a:r>
              <a:rPr lang="en-US" dirty="0"/>
              <a:t>Radiofrequency field (RF) induces eddy currents in conductive tissues resulting in heat</a:t>
            </a:r>
          </a:p>
          <a:p>
            <a:pPr lvl="1"/>
            <a:r>
              <a:rPr lang="en-US" dirty="0"/>
              <a:t>RF frequency, exposure time, and mass of exposed object determine amount of absorbed energy</a:t>
            </a:r>
          </a:p>
          <a:p>
            <a:pPr lvl="1"/>
            <a:r>
              <a:rPr lang="en-US" dirty="0"/>
              <a:t>Physiologic measure of intensity of RF energy is Specific Absorption Rate (SAR) with units of W/kg</a:t>
            </a:r>
          </a:p>
          <a:p>
            <a:endParaRPr lang="en-US" dirty="0"/>
          </a:p>
          <a:p>
            <a:endParaRPr lang="en-US" dirty="0"/>
          </a:p>
          <a:p>
            <a:pPr lvl="1"/>
            <a:endParaRPr lang="en-US" dirty="0"/>
          </a:p>
        </p:txBody>
      </p:sp>
    </p:spTree>
    <p:extLst>
      <p:ext uri="{BB962C8B-B14F-4D97-AF65-F5344CB8AC3E}">
        <p14:creationId xmlns:p14="http://schemas.microsoft.com/office/powerpoint/2010/main" val="38300075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Magnetic Resonance Imaging Applications</a:t>
            </a:r>
          </a:p>
        </p:txBody>
      </p:sp>
      <p:sp>
        <p:nvSpPr>
          <p:cNvPr id="3" name="Content Placeholder 2"/>
          <p:cNvSpPr>
            <a:spLocks noGrp="1"/>
          </p:cNvSpPr>
          <p:nvPr>
            <p:ph sz="quarter" idx="1"/>
          </p:nvPr>
        </p:nvSpPr>
        <p:spPr/>
        <p:txBody>
          <a:bodyPr/>
          <a:lstStyle/>
          <a:p>
            <a:r>
              <a:rPr lang="en-US" dirty="0"/>
              <a:t>Anatomy</a:t>
            </a:r>
          </a:p>
          <a:p>
            <a:r>
              <a:rPr lang="en-US" dirty="0"/>
              <a:t>Physiology (function)</a:t>
            </a:r>
          </a:p>
          <a:p>
            <a:r>
              <a:rPr lang="en-US" dirty="0"/>
              <a:t>Angiography </a:t>
            </a:r>
          </a:p>
          <a:p>
            <a:r>
              <a:rPr lang="en-US" dirty="0"/>
              <a:t>Diffusion</a:t>
            </a:r>
          </a:p>
          <a:p>
            <a:r>
              <a:rPr lang="en-US" dirty="0"/>
              <a:t>Perfusion</a:t>
            </a:r>
          </a:p>
          <a:p>
            <a:r>
              <a:rPr lang="en-US" dirty="0"/>
              <a:t>Spectroscopy</a:t>
            </a:r>
          </a:p>
          <a:p>
            <a:endParaRPr lang="en-US" dirty="0"/>
          </a:p>
        </p:txBody>
      </p:sp>
      <p:pic>
        <p:nvPicPr>
          <p:cNvPr id="4107"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7562" y="1524001"/>
            <a:ext cx="2133600"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8"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988" y="5406473"/>
            <a:ext cx="3305175" cy="138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9"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5800" y="3713940"/>
            <a:ext cx="2315362" cy="1645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1"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3731354"/>
            <a:ext cx="1648437" cy="1602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descr="C:\Documents and Settings\Yasser Kadah\Desktop\Alex\MR\if00925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5390406"/>
            <a:ext cx="5332602" cy="1391395"/>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199" y="1538681"/>
            <a:ext cx="1877944" cy="2108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956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Precession</a:t>
            </a:r>
          </a:p>
        </p:txBody>
      </p:sp>
      <p:sp>
        <p:nvSpPr>
          <p:cNvPr id="3" name="Content Placeholder 2"/>
          <p:cNvSpPr>
            <a:spLocks noGrp="1"/>
          </p:cNvSpPr>
          <p:nvPr>
            <p:ph sz="quarter" idx="1"/>
          </p:nvPr>
        </p:nvSpPr>
        <p:spPr/>
        <p:txBody>
          <a:bodyPr/>
          <a:lstStyle/>
          <a:p>
            <a:r>
              <a:rPr lang="en-US" dirty="0"/>
              <a:t>When proton is placed in strong magnetic field, it begins to wobble or </a:t>
            </a:r>
            <a:r>
              <a:rPr lang="en-US" dirty="0" err="1"/>
              <a:t>precess</a:t>
            </a:r>
            <a:r>
              <a:rPr lang="en-US" dirty="0"/>
              <a:t> </a:t>
            </a:r>
          </a:p>
          <a:p>
            <a:r>
              <a:rPr lang="en-US" dirty="0"/>
              <a:t>Rate of precession around external magnetic field is given by Larmor Equation</a:t>
            </a:r>
          </a:p>
          <a:p>
            <a:pPr marL="0" indent="0">
              <a:buNone/>
            </a:pPr>
            <a:r>
              <a:rPr lang="en-US" dirty="0"/>
              <a:t> </a:t>
            </a:r>
          </a:p>
        </p:txBody>
      </p:sp>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663" y="3848556"/>
            <a:ext cx="2770983" cy="289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4938" y="3680633"/>
            <a:ext cx="3380509" cy="3138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47E2B4D2-BC10-416B-B4E5-935E636AC9AF}"/>
                  </a:ext>
                </a:extLst>
              </p:cNvPr>
              <p:cNvSpPr txBox="1"/>
              <p:nvPr/>
            </p:nvSpPr>
            <p:spPr>
              <a:xfrm>
                <a:off x="5115755" y="2634257"/>
                <a:ext cx="2273417" cy="646331"/>
              </a:xfrm>
              <a:prstGeom prst="rect">
                <a:avLst/>
              </a:prstGeom>
              <a:noFill/>
              <a:ln>
                <a:solidFill>
                  <a:srgbClr val="C0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i="1">
                          <a:solidFill>
                            <a:schemeClr val="bg2">
                              <a:lumMod val="10000"/>
                            </a:schemeClr>
                          </a:solidFill>
                          <a:latin typeface="Cambria Math"/>
                          <a:ea typeface="Cambria Math"/>
                        </a:rPr>
                        <m:t>𝜔</m:t>
                      </m:r>
                      <m:r>
                        <a:rPr lang="en-US" sz="3600" i="1">
                          <a:solidFill>
                            <a:schemeClr val="bg2">
                              <a:lumMod val="10000"/>
                            </a:schemeClr>
                          </a:solidFill>
                          <a:latin typeface="Cambria Math"/>
                          <a:ea typeface="Cambria Math"/>
                        </a:rPr>
                        <m:t>=</m:t>
                      </m:r>
                      <m:r>
                        <a:rPr lang="en-US" sz="3600" i="1">
                          <a:solidFill>
                            <a:schemeClr val="bg2">
                              <a:lumMod val="10000"/>
                            </a:schemeClr>
                          </a:solidFill>
                          <a:latin typeface="Cambria Math"/>
                          <a:ea typeface="Cambria Math"/>
                        </a:rPr>
                        <m:t>𝛾</m:t>
                      </m:r>
                      <m:sSub>
                        <m:sSubPr>
                          <m:ctrlPr>
                            <a:rPr lang="en-US" sz="3600" i="1">
                              <a:solidFill>
                                <a:schemeClr val="bg2">
                                  <a:lumMod val="10000"/>
                                </a:schemeClr>
                              </a:solidFill>
                              <a:latin typeface="Cambria Math" panose="02040503050406030204" pitchFamily="18" charset="0"/>
                              <a:ea typeface="Cambria Math"/>
                            </a:rPr>
                          </m:ctrlPr>
                        </m:sSubPr>
                        <m:e>
                          <m:r>
                            <a:rPr lang="en-US" sz="3600" i="1">
                              <a:solidFill>
                                <a:schemeClr val="bg2">
                                  <a:lumMod val="10000"/>
                                </a:schemeClr>
                              </a:solidFill>
                              <a:latin typeface="Cambria Math"/>
                              <a:ea typeface="Cambria Math"/>
                            </a:rPr>
                            <m:t>𝐵</m:t>
                          </m:r>
                        </m:e>
                        <m:sub>
                          <m:r>
                            <a:rPr lang="en-US" sz="3600" i="1">
                              <a:solidFill>
                                <a:schemeClr val="bg2">
                                  <a:lumMod val="10000"/>
                                </a:schemeClr>
                              </a:solidFill>
                              <a:latin typeface="Cambria Math"/>
                              <a:ea typeface="Cambria Math"/>
                            </a:rPr>
                            <m:t>0</m:t>
                          </m:r>
                        </m:sub>
                      </m:sSub>
                    </m:oMath>
                  </m:oMathPara>
                </a14:m>
                <a:endParaRPr lang="en-US" sz="3600" dirty="0">
                  <a:solidFill>
                    <a:schemeClr val="bg2">
                      <a:lumMod val="10000"/>
                    </a:schemeClr>
                  </a:solidFill>
                </a:endParaRPr>
              </a:p>
            </p:txBody>
          </p:sp>
        </mc:Choice>
        <mc:Fallback>
          <p:sp>
            <p:nvSpPr>
              <p:cNvPr id="6" name="TextBox 5">
                <a:extLst>
                  <a:ext uri="{FF2B5EF4-FFF2-40B4-BE49-F238E27FC236}">
                    <a16:creationId xmlns:a16="http://schemas.microsoft.com/office/drawing/2014/main" id="{47E2B4D2-BC10-416B-B4E5-935E636AC9AF}"/>
                  </a:ext>
                </a:extLst>
              </p:cNvPr>
              <p:cNvSpPr txBox="1">
                <a:spLocks noRot="1" noChangeAspect="1" noMove="1" noResize="1" noEditPoints="1" noAdjustHandles="1" noChangeArrowheads="1" noChangeShapeType="1" noTextEdit="1"/>
              </p:cNvSpPr>
              <p:nvPr/>
            </p:nvSpPr>
            <p:spPr>
              <a:xfrm>
                <a:off x="5115755" y="2634257"/>
                <a:ext cx="2273417" cy="646331"/>
              </a:xfrm>
              <a:prstGeom prst="rect">
                <a:avLst/>
              </a:prstGeom>
              <a:blipFill>
                <a:blip r:embed="rId4"/>
                <a:stretch>
                  <a:fillRect/>
                </a:stretch>
              </a:blipFill>
              <a:ln>
                <a:solidFill>
                  <a:srgbClr val="C00000"/>
                </a:solidFill>
              </a:ln>
            </p:spPr>
            <p:txBody>
              <a:bodyPr/>
              <a:lstStyle/>
              <a:p>
                <a:r>
                  <a:rPr lang="en-US">
                    <a:noFill/>
                  </a:rPr>
                  <a:t> </a:t>
                </a:r>
              </a:p>
            </p:txBody>
          </p:sp>
        </mc:Fallback>
      </mc:AlternateContent>
      <p:pic>
        <p:nvPicPr>
          <p:cNvPr id="7" name="Picture 1">
            <a:extLst>
              <a:ext uri="{FF2B5EF4-FFF2-40B4-BE49-F238E27FC236}">
                <a16:creationId xmlns:a16="http://schemas.microsoft.com/office/drawing/2014/main" id="{419153B5-74BE-4B6B-B8CA-F23F80D5F4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6120" y="4099893"/>
            <a:ext cx="50292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08221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lang="en-US" dirty="0"/>
              <a:t>Recommended Readings</a:t>
            </a:r>
          </a:p>
        </p:txBody>
      </p:sp>
      <p:sp>
        <p:nvSpPr>
          <p:cNvPr id="3" name="Content Placeholder 2"/>
          <p:cNvSpPr>
            <a:spLocks noGrp="1"/>
          </p:cNvSpPr>
          <p:nvPr>
            <p:ph sz="quarter" idx="1"/>
          </p:nvPr>
        </p:nvSpPr>
        <p:spPr>
          <a:xfrm>
            <a:off x="816864" y="1600200"/>
            <a:ext cx="10871200" cy="4495800"/>
          </a:xfrm>
        </p:spPr>
        <p:txBody>
          <a:bodyPr>
            <a:normAutofit/>
          </a:bodyPr>
          <a:lstStyle/>
          <a:p>
            <a:r>
              <a:rPr lang="en-US" dirty="0"/>
              <a:t>MRI: The Basics, 3</a:t>
            </a:r>
            <a:r>
              <a:rPr lang="en-US" baseline="30000" dirty="0"/>
              <a:t>rd</a:t>
            </a:r>
            <a:r>
              <a:rPr lang="en-US" dirty="0"/>
              <a:t>  Edition, by Ray H. </a:t>
            </a:r>
            <a:r>
              <a:rPr lang="en-US" dirty="0" err="1"/>
              <a:t>Hashemi</a:t>
            </a:r>
            <a:r>
              <a:rPr lang="en-US" dirty="0"/>
              <a:t>, William G. Bradley, and Christopher J. </a:t>
            </a:r>
            <a:r>
              <a:rPr lang="en-US" dirty="0" err="1"/>
              <a:t>Lisanti</a:t>
            </a:r>
            <a:r>
              <a:rPr lang="en-US" dirty="0"/>
              <a:t>, Lippincott Williams &amp; Wilkins, 2010.</a:t>
            </a:r>
          </a:p>
          <a:p>
            <a:pPr lvl="1"/>
            <a:r>
              <a:rPr lang="en-US" dirty="0"/>
              <a:t>Chapters 2:17</a:t>
            </a:r>
          </a:p>
          <a:p>
            <a:r>
              <a:rPr lang="en-US" dirty="0"/>
              <a:t>Magnetic Resonance Imaging: Physical and Biological Principles, 4</a:t>
            </a:r>
            <a:r>
              <a:rPr lang="en-US" baseline="30000" dirty="0"/>
              <a:t>th</a:t>
            </a:r>
            <a:r>
              <a:rPr lang="en-US" dirty="0"/>
              <a:t> Edition, by Stewart C. </a:t>
            </a:r>
            <a:r>
              <a:rPr lang="en-US" dirty="0" err="1"/>
              <a:t>Bushong</a:t>
            </a:r>
            <a:r>
              <a:rPr lang="en-US" dirty="0"/>
              <a:t>, 2015.</a:t>
            </a:r>
          </a:p>
          <a:p>
            <a:pPr lvl="1"/>
            <a:r>
              <a:rPr lang="en-US" dirty="0"/>
              <a:t>Chapters 9:11, 29</a:t>
            </a:r>
          </a:p>
          <a:p>
            <a:endParaRPr lang="en-US" dirty="0"/>
          </a:p>
          <a:p>
            <a:endParaRPr lang="en-US" dirty="0"/>
          </a:p>
        </p:txBody>
      </p:sp>
      <p:pic>
        <p:nvPicPr>
          <p:cNvPr id="7" name="Picture 6">
            <a:extLst>
              <a:ext uri="{FF2B5EF4-FFF2-40B4-BE49-F238E27FC236}">
                <a16:creationId xmlns:a16="http://schemas.microsoft.com/office/drawing/2014/main" id="{742559A5-3FEC-44C6-A565-28408D5576A8}"/>
              </a:ext>
            </a:extLst>
          </p:cNvPr>
          <p:cNvPicPr>
            <a:picLocks noChangeAspect="1"/>
          </p:cNvPicPr>
          <p:nvPr/>
        </p:nvPicPr>
        <p:blipFill>
          <a:blip r:embed="rId2"/>
          <a:stretch>
            <a:fillRect/>
          </a:stretch>
        </p:blipFill>
        <p:spPr>
          <a:xfrm>
            <a:off x="9382923" y="3599042"/>
            <a:ext cx="2678844" cy="3169966"/>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9D3349D5-2CDF-4015-AC4E-BBAE646E07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8993" y="3599042"/>
            <a:ext cx="2223423" cy="3169966"/>
          </a:xfrm>
          <a:prstGeom prst="rect">
            <a:avLst/>
          </a:prstGeom>
        </p:spPr>
      </p:pic>
    </p:spTree>
    <p:extLst>
      <p:ext uri="{BB962C8B-B14F-4D97-AF65-F5344CB8AC3E}">
        <p14:creationId xmlns:p14="http://schemas.microsoft.com/office/powerpoint/2010/main" val="2867755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Practical Problem in MRI Signal Acquisition</a:t>
            </a:r>
          </a:p>
        </p:txBody>
      </p:sp>
      <p:sp>
        <p:nvSpPr>
          <p:cNvPr id="3" name="Content Placeholder 2"/>
          <p:cNvSpPr>
            <a:spLocks noGrp="1"/>
          </p:cNvSpPr>
          <p:nvPr>
            <p:ph sz="quarter" idx="1"/>
          </p:nvPr>
        </p:nvSpPr>
        <p:spPr/>
        <p:txBody>
          <a:bodyPr/>
          <a:lstStyle/>
          <a:p>
            <a:r>
              <a:rPr lang="en-US" dirty="0"/>
              <a:t>B0 field is much larger than tissue net magnetization</a:t>
            </a:r>
          </a:p>
          <a:p>
            <a:pPr lvl="1"/>
            <a:r>
              <a:rPr lang="en-US" dirty="0"/>
              <a:t>Impossible to measure net magnetization in the z-direction</a:t>
            </a:r>
          </a:p>
          <a:p>
            <a:pPr lvl="1"/>
            <a:r>
              <a:rPr lang="en-US" dirty="0"/>
              <a:t>Need to look at component on x-y plane</a:t>
            </a:r>
          </a:p>
          <a:p>
            <a:pPr lvl="1"/>
            <a:r>
              <a:rPr lang="en-US" dirty="0"/>
              <a:t>Problem: x-y components cancel out</a:t>
            </a:r>
          </a:p>
          <a:p>
            <a:r>
              <a:rPr lang="en-US" dirty="0"/>
              <a:t>Measured using pick-up coils</a:t>
            </a:r>
          </a:p>
          <a:p>
            <a:endParaRPr lang="en-US" dirty="0"/>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6273" y="2887997"/>
            <a:ext cx="3267075"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8523" y="4000256"/>
            <a:ext cx="3907477" cy="204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181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RF Pulse</a:t>
            </a:r>
          </a:p>
        </p:txBody>
      </p:sp>
      <p:sp>
        <p:nvSpPr>
          <p:cNvPr id="3" name="Content Placeholder 2"/>
          <p:cNvSpPr>
            <a:spLocks noGrp="1"/>
          </p:cNvSpPr>
          <p:nvPr>
            <p:ph sz="quarter" idx="1"/>
          </p:nvPr>
        </p:nvSpPr>
        <p:spPr/>
        <p:txBody>
          <a:bodyPr/>
          <a:lstStyle/>
          <a:p>
            <a:r>
              <a:rPr lang="en-US" dirty="0"/>
              <a:t>Idea: Send RF radiation at Larmor frequency to flip net magnetization to x-y plane</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5904" y="2422432"/>
            <a:ext cx="5667375"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6952" y="3934722"/>
            <a:ext cx="2733139" cy="2797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3817" y="3934723"/>
            <a:ext cx="2877509" cy="2896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1598169"/>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2881</TotalTime>
  <Words>2714</Words>
  <Application>Microsoft Office PowerPoint</Application>
  <PresentationFormat>Widescreen</PresentationFormat>
  <Paragraphs>426</Paragraphs>
  <Slides>70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70</vt:i4>
      </vt:variant>
    </vt:vector>
  </HeadingPairs>
  <TitlesOfParts>
    <vt:vector size="79" baseType="lpstr">
      <vt:lpstr>Arial</vt:lpstr>
      <vt:lpstr>Cambria</vt:lpstr>
      <vt:lpstr>Cambria Math</vt:lpstr>
      <vt:lpstr>Sakkal Majalla</vt:lpstr>
      <vt:lpstr>Symbol</vt:lpstr>
      <vt:lpstr>Tw Cen MT</vt:lpstr>
      <vt:lpstr>Wingdings</vt:lpstr>
      <vt:lpstr>Wingdings 2</vt:lpstr>
      <vt:lpstr>Median</vt:lpstr>
      <vt:lpstr>Magnetic Resonance Imaging</vt:lpstr>
      <vt:lpstr>Basic Idea</vt:lpstr>
      <vt:lpstr>Why Protons?</vt:lpstr>
      <vt:lpstr>Communication with Nuclei: Proton</vt:lpstr>
      <vt:lpstr>Steps to Perform MR Imaging</vt:lpstr>
      <vt:lpstr>B0 Field</vt:lpstr>
      <vt:lpstr>Precession</vt:lpstr>
      <vt:lpstr>Practical Problem in MRI Signal Acquisition</vt:lpstr>
      <vt:lpstr>RF Pulse</vt:lpstr>
      <vt:lpstr>Rotating Frame of Reference</vt:lpstr>
      <vt:lpstr>Selection of RF Pulse Flip Angle</vt:lpstr>
      <vt:lpstr>Relaxation</vt:lpstr>
      <vt:lpstr>T1 Relaxation</vt:lpstr>
      <vt:lpstr>T2 Relaxation</vt:lpstr>
      <vt:lpstr>Effect of Both T1 and T2 Relaxations</vt:lpstr>
      <vt:lpstr>Received Signal: Free Induction Decay (FID)</vt:lpstr>
      <vt:lpstr>Sequence of Events in MRI</vt:lpstr>
      <vt:lpstr>Pulse Repetition Time (TR)</vt:lpstr>
      <vt:lpstr>Echo Time or Time to Echo (TE)</vt:lpstr>
      <vt:lpstr>General Formula: Both T1 Recovery and T2 Decay </vt:lpstr>
      <vt:lpstr>Tissue Contrast: T1-Weighting</vt:lpstr>
      <vt:lpstr>Tissue Contrast: T2-Weighting</vt:lpstr>
      <vt:lpstr>Tissue Contrast: Clinical Applications</vt:lpstr>
      <vt:lpstr>Example: Brain Imaging</vt:lpstr>
      <vt:lpstr>Tissue Contrast: T1W, T2W and PDW</vt:lpstr>
      <vt:lpstr>Tissue Contrast Summary</vt:lpstr>
      <vt:lpstr>Tissue Contrast Examples </vt:lpstr>
      <vt:lpstr>Pulse Sequences: Saturation, Saturation Recovery and Inversion Recovery</vt:lpstr>
      <vt:lpstr>Saturation</vt:lpstr>
      <vt:lpstr>Partial Saturation Pulse Sequence</vt:lpstr>
      <vt:lpstr>Saturation Recovery Pulse Sequence</vt:lpstr>
      <vt:lpstr>Inversion Recovery Pulse Sequence</vt:lpstr>
      <vt:lpstr>Inversion Recovery: Null Point </vt:lpstr>
      <vt:lpstr>Pulse Sequences: Spin Echo</vt:lpstr>
      <vt:lpstr>Fourier Transform</vt:lpstr>
      <vt:lpstr>Image Reconstruction</vt:lpstr>
      <vt:lpstr>Slice Selection</vt:lpstr>
      <vt:lpstr>Slice Selection</vt:lpstr>
      <vt:lpstr>Slice Selection: Multi-Slice Scan</vt:lpstr>
      <vt:lpstr>In-Plane Spatial Encoding: Fourier Imaging</vt:lpstr>
      <vt:lpstr>Frequency Encoding</vt:lpstr>
      <vt:lpstr>Frequency Encoding Example</vt:lpstr>
      <vt:lpstr>Phase Encoding</vt:lpstr>
      <vt:lpstr>Phase Encoding</vt:lpstr>
      <vt:lpstr>K-Space and Image Space</vt:lpstr>
      <vt:lpstr>K-Space and Image Space</vt:lpstr>
      <vt:lpstr>MRI Scan Parameters</vt:lpstr>
      <vt:lpstr>Parameter Optimization</vt:lpstr>
      <vt:lpstr>Parameter Optimization</vt:lpstr>
      <vt:lpstr>Parameter Optimization: Examples </vt:lpstr>
      <vt:lpstr>Components of MRI System</vt:lpstr>
      <vt:lpstr>Primary Magnetic Field (B0)</vt:lpstr>
      <vt:lpstr>Permanent Magnet</vt:lpstr>
      <vt:lpstr>Resistive Magnet</vt:lpstr>
      <vt:lpstr>Superconductive Magnet</vt:lpstr>
      <vt:lpstr>Superconductive Magnet</vt:lpstr>
      <vt:lpstr>Magnet Shielding</vt:lpstr>
      <vt:lpstr>Secondary Magnets: Shim Coils</vt:lpstr>
      <vt:lpstr>Secondary Magnets: Gradient Coils</vt:lpstr>
      <vt:lpstr>Secondary Magnets: RF Coils</vt:lpstr>
      <vt:lpstr>Choosing Magnet Type</vt:lpstr>
      <vt:lpstr>Site Selection for MRI</vt:lpstr>
      <vt:lpstr>Effects of MRI on Environment </vt:lpstr>
      <vt:lpstr>Effects of Environment on MRI</vt:lpstr>
      <vt:lpstr>Acoustic Noise During MRI Scanning</vt:lpstr>
      <vt:lpstr>MRI Safety Incidents</vt:lpstr>
      <vt:lpstr>MRI Exposure Safety</vt:lpstr>
      <vt:lpstr>MRI Bioeffects</vt:lpstr>
      <vt:lpstr>Magnetic Resonance Imaging Applications</vt:lpstr>
      <vt:lpstr>Recommended Readings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Magnetic Resonance Imaging</dc:title>
  <dc:creator>Yasser</dc:creator>
  <cp:lastModifiedBy>YASSER MOSTAFA ABRAHEM KADAH</cp:lastModifiedBy>
  <cp:revision>463</cp:revision>
  <dcterms:created xsi:type="dcterms:W3CDTF">2006-08-16T00:00:00Z</dcterms:created>
  <dcterms:modified xsi:type="dcterms:W3CDTF">2021-09-20T18:17:35Z</dcterms:modified>
</cp:coreProperties>
</file>