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22" r:id="rId3"/>
    <p:sldId id="324" r:id="rId4"/>
    <p:sldId id="316" r:id="rId5"/>
    <p:sldId id="323" r:id="rId6"/>
    <p:sldId id="325" r:id="rId7"/>
    <p:sldId id="326" r:id="rId8"/>
    <p:sldId id="327" r:id="rId9"/>
    <p:sldId id="328" r:id="rId10"/>
    <p:sldId id="329" r:id="rId11"/>
    <p:sldId id="317" r:id="rId12"/>
    <p:sldId id="318" r:id="rId13"/>
    <p:sldId id="319" r:id="rId14"/>
    <p:sldId id="320" r:id="rId15"/>
    <p:sldId id="330" r:id="rId16"/>
    <p:sldId id="321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1" r:id="rId27"/>
    <p:sldId id="340" r:id="rId28"/>
    <p:sldId id="343" r:id="rId29"/>
    <p:sldId id="34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58" autoAdjust="0"/>
    <p:restoredTop sz="94660"/>
  </p:normalViewPr>
  <p:slideViewPr>
    <p:cSldViewPr>
      <p:cViewPr varScale="1">
        <p:scale>
          <a:sx n="111" d="100"/>
          <a:sy n="111" d="100"/>
        </p:scale>
        <p:origin x="906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>
            <a:lvl1pP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>
            <a:normAutofit/>
          </a:bodyPr>
          <a:lstStyle/>
          <a:p>
            <a:r>
              <a:rPr lang="en-US" dirty="0"/>
              <a:t>Nuclear Medicine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/>
          <a:lstStyle/>
          <a:p>
            <a:r>
              <a:rPr lang="en-US" dirty="0"/>
              <a:t>Prof. Yasser Mostafa Kadah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987619-26D6-41FB-9D0A-D9E6E5DF74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8363"/>
            <a:ext cx="1828800" cy="22109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64C5E2-520D-4710-B0B5-A8565BB142BA}"/>
              </a:ext>
            </a:extLst>
          </p:cNvPr>
          <p:cNvSpPr txBox="1"/>
          <p:nvPr/>
        </p:nvSpPr>
        <p:spPr>
          <a:xfrm>
            <a:off x="1752601" y="62484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EE 472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 dirty="0"/>
              <a:t>Example Radiotracers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r>
              <a:rPr lang="en-US" dirty="0"/>
              <a:t>Most widely used radiotracer is </a:t>
            </a:r>
            <a:r>
              <a:rPr lang="en-US" baseline="30000" dirty="0"/>
              <a:t>99m</a:t>
            </a:r>
            <a:r>
              <a:rPr lang="en-US" dirty="0"/>
              <a:t>Tc which is involved in over 90% of planar scintigraphy and SPECT studies</a:t>
            </a:r>
          </a:p>
          <a:p>
            <a:pPr lvl="1"/>
            <a:r>
              <a:rPr lang="en-US" dirty="0"/>
              <a:t>It exists in metastable state (one with reasonably long half-life) </a:t>
            </a:r>
          </a:p>
          <a:p>
            <a:pPr lvl="1"/>
            <a:r>
              <a:rPr lang="en-US" dirty="0"/>
              <a:t>Formed from </a:t>
            </a:r>
            <a:r>
              <a:rPr lang="en-US" baseline="30000" dirty="0"/>
              <a:t>99</a:t>
            </a:r>
            <a:r>
              <a:rPr lang="en-US" dirty="0"/>
              <a:t>Mo</a:t>
            </a:r>
          </a:p>
          <a:p>
            <a:pPr lvl="1"/>
            <a:r>
              <a:rPr lang="en-US" dirty="0"/>
              <a:t>Energy of emitted </a:t>
            </a:r>
            <a:r>
              <a:rPr lang="en-US" dirty="0">
                <a:sym typeface="Symbol"/>
              </a:rPr>
              <a:t></a:t>
            </a:r>
            <a:r>
              <a:rPr lang="en-US" dirty="0"/>
              <a:t>-ray is 140 keV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3581401"/>
            <a:ext cx="79914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553" y="4391424"/>
            <a:ext cx="7150894" cy="223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331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Technetium Generator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Tc generator is delivered to nuclear medicine department at the beginning of the week, returned at the end of the week</a:t>
            </a:r>
          </a:p>
          <a:p>
            <a:pPr lvl="1"/>
            <a:r>
              <a:rPr lang="en-US" dirty="0"/>
              <a:t>Very convenient method for producing </a:t>
            </a:r>
            <a:r>
              <a:rPr lang="en-US" baseline="30000" dirty="0"/>
              <a:t>99m</a:t>
            </a:r>
            <a:r>
              <a:rPr lang="en-US" dirty="0"/>
              <a:t>Tc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49" y="2738437"/>
            <a:ext cx="1978051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345" y="4450730"/>
            <a:ext cx="2438400" cy="225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28803"/>
            <a:ext cx="3505200" cy="100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00400"/>
            <a:ext cx="1962150" cy="4572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4800"/>
            <a:ext cx="4724400" cy="7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05400"/>
            <a:ext cx="814056" cy="61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5124893"/>
            <a:ext cx="1186195" cy="75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588" y="5181600"/>
            <a:ext cx="2434413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105400"/>
            <a:ext cx="45720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657600" y="47244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9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Radioactivity of </a:t>
            </a:r>
            <a:r>
              <a:rPr lang="en-US" baseline="30000" dirty="0"/>
              <a:t>99m</a:t>
            </a:r>
            <a:r>
              <a:rPr lang="en-US" dirty="0"/>
              <a:t>Tc </a:t>
            </a:r>
            <a:r>
              <a:rPr lang="en-US" dirty="0" err="1"/>
              <a:t>vs</a:t>
            </a:r>
            <a:r>
              <a:rPr lang="en-US" dirty="0"/>
              <a:t> Time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24000"/>
            <a:ext cx="8763000" cy="424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5791200"/>
            <a:ext cx="2761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Generator that is not milked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05600" y="5791200"/>
            <a:ext cx="385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Generator that is milked every 24 hours</a:t>
            </a:r>
          </a:p>
        </p:txBody>
      </p:sp>
    </p:spTree>
    <p:extLst>
      <p:ext uri="{BB962C8B-B14F-4D97-AF65-F5344CB8AC3E}">
        <p14:creationId xmlns:p14="http://schemas.microsoft.com/office/powerpoint/2010/main" val="2160093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Gamma Camera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7467600" cy="517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 picture containing appliance&#10;&#10;Description automatically generated">
            <a:extLst>
              <a:ext uri="{FF2B5EF4-FFF2-40B4-BE49-F238E27FC236}">
                <a16:creationId xmlns:a16="http://schemas.microsoft.com/office/drawing/2014/main" id="{78E83331-DB64-4CA4-A2AA-8B09AA4D4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24000"/>
            <a:ext cx="395536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05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Collimator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1"/>
            <a:ext cx="6400800" cy="510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4114800"/>
            <a:ext cx="2524125" cy="8572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3733800"/>
            <a:ext cx="211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Spatial Resolution (R)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1"/>
            <a:ext cx="2057400" cy="66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5486401"/>
            <a:ext cx="2981325" cy="10572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52601" y="5105400"/>
            <a:ext cx="136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Efficiency (g)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2286000"/>
            <a:ext cx="1891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Parallel Collimator</a:t>
            </a:r>
          </a:p>
        </p:txBody>
      </p:sp>
    </p:spTree>
    <p:extLst>
      <p:ext uri="{BB962C8B-B14F-4D97-AF65-F5344CB8AC3E}">
        <p14:creationId xmlns:p14="http://schemas.microsoft.com/office/powerpoint/2010/main" val="2981859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Scintillation Crystal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the gamma camera, the detector is a large single crystal of thallium-activated sodium iodide, </a:t>
            </a:r>
            <a:r>
              <a:rPr lang="en-US" dirty="0" err="1"/>
              <a:t>NaI</a:t>
            </a:r>
            <a:r>
              <a:rPr lang="en-US" dirty="0"/>
              <a:t>(</a:t>
            </a:r>
            <a:r>
              <a:rPr lang="en-US" dirty="0" err="1"/>
              <a:t>Tl</a:t>
            </a:r>
            <a:r>
              <a:rPr lang="en-US" dirty="0"/>
              <a:t>), 40–50 cm diameter</a:t>
            </a:r>
          </a:p>
          <a:p>
            <a:endParaRPr lang="en-US" dirty="0"/>
          </a:p>
          <a:p>
            <a:r>
              <a:rPr lang="en-US" dirty="0"/>
              <a:t>When a </a:t>
            </a:r>
            <a:r>
              <a:rPr lang="en-US" dirty="0">
                <a:sym typeface="Symbol"/>
              </a:rPr>
              <a:t></a:t>
            </a:r>
            <a:r>
              <a:rPr lang="en-US" dirty="0"/>
              <a:t>-ray strikes the crystal, it loses energy through photoelectric and Compton interactions which result in a population of excited electronic states within the crystal</a:t>
            </a:r>
          </a:p>
          <a:p>
            <a:endParaRPr lang="en-US" dirty="0"/>
          </a:p>
          <a:p>
            <a:r>
              <a:rPr lang="en-US" dirty="0"/>
              <a:t>De-excitation of these states occurs ~230 nanoseconds later via emission of photons with a wavelength of 415 nm (visible blue light), corresponding to a photon energy of ~4 eV</a:t>
            </a:r>
          </a:p>
          <a:p>
            <a:endParaRPr lang="en-US" dirty="0"/>
          </a:p>
          <a:p>
            <a:r>
              <a:rPr lang="en-US" dirty="0"/>
              <a:t>A very important characteristic of scintillators such as </a:t>
            </a:r>
            <a:r>
              <a:rPr lang="en-US" dirty="0" err="1"/>
              <a:t>NaI</a:t>
            </a:r>
            <a:r>
              <a:rPr lang="en-US" dirty="0"/>
              <a:t>(Tl) is that the amount of light (the number of photons) produced is directly proportional to the energy of the incident </a:t>
            </a:r>
            <a:r>
              <a:rPr lang="en-US" dirty="0">
                <a:sym typeface="Symbol"/>
              </a:rPr>
              <a:t></a:t>
            </a:r>
            <a:r>
              <a:rPr lang="en-US" dirty="0"/>
              <a:t>-ray</a:t>
            </a:r>
          </a:p>
        </p:txBody>
      </p:sp>
    </p:spTree>
    <p:extLst>
      <p:ext uri="{BB962C8B-B14F-4D97-AF65-F5344CB8AC3E}">
        <p14:creationId xmlns:p14="http://schemas.microsoft.com/office/powerpoint/2010/main" val="1015168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Photomultiplier Tube (PMT)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7315200" cy="515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01E049-23C9-4C58-B7A4-732C333C6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4876800"/>
            <a:ext cx="3668485" cy="15233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97BF7B-D52A-4F85-A556-2A98256BE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1828800"/>
            <a:ext cx="4300482" cy="266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27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Photomultiplier Tube (PMT)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876800"/>
          </a:xfrm>
        </p:spPr>
        <p:txBody>
          <a:bodyPr>
            <a:normAutofit/>
          </a:bodyPr>
          <a:lstStyle/>
          <a:p>
            <a:r>
              <a:rPr lang="en-US"/>
              <a:t>Produces between 10</a:t>
            </a:r>
            <a:r>
              <a:rPr lang="en-US" baseline="30000"/>
              <a:t>5</a:t>
            </a:r>
            <a:r>
              <a:rPr lang="en-US"/>
              <a:t> and 10</a:t>
            </a:r>
            <a:r>
              <a:rPr lang="en-US" baseline="30000"/>
              <a:t>6</a:t>
            </a:r>
            <a:r>
              <a:rPr lang="en-US"/>
              <a:t> electrons for each initial photoelectron, creating an amplified current at PMT output </a:t>
            </a:r>
          </a:p>
          <a:p>
            <a:endParaRPr lang="en-US"/>
          </a:p>
          <a:p>
            <a:r>
              <a:rPr lang="en-US"/>
              <a:t>Since each PMT has a diameter of 2–3 cm, and the NaI(Tl) crystal is much larger in size, a number of PMTs are closely coupled to the scintillation crystal. </a:t>
            </a:r>
          </a:p>
          <a:p>
            <a:pPr lvl="1"/>
            <a:r>
              <a:rPr lang="en-US"/>
              <a:t>Most efficient packing geometry is hexagonally-close-packed</a:t>
            </a:r>
          </a:p>
          <a:p>
            <a:pPr lvl="1"/>
            <a:r>
              <a:rPr lang="en-US"/>
              <a:t>Arrays of 61, 75 or 91 PMTs are typically used, with a thin optical coupling layer used to interface the surface of each PMT with the scintillation crystal</a:t>
            </a:r>
          </a:p>
          <a:p>
            <a:pPr lvl="1"/>
            <a:r>
              <a:rPr lang="en-US"/>
              <a:t> Each PMT should ideally have an identical energy response. If this is not the case, then artifacts are produced in the image. For planar nuclear medicine scans, a variation in uniformity of up to </a:t>
            </a:r>
            <a:r>
              <a:rPr lang="en-US" b="1"/>
              <a:t>10%</a:t>
            </a:r>
            <a:r>
              <a:rPr lang="en-US"/>
              <a:t> can be tolerated whereas only values less than </a:t>
            </a:r>
            <a:r>
              <a:rPr lang="en-US" b="1"/>
              <a:t>1%</a:t>
            </a:r>
            <a:r>
              <a:rPr lang="en-US"/>
              <a:t> can be tolerated in SPECT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74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>
            <a:normAutofit/>
          </a:bodyPr>
          <a:lstStyle/>
          <a:p>
            <a:r>
              <a:rPr lang="en-US" dirty="0"/>
              <a:t>Anger Position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994136" cy="5105400"/>
          </a:xfrm>
        </p:spPr>
        <p:txBody>
          <a:bodyPr>
            <a:normAutofit/>
          </a:bodyPr>
          <a:lstStyle/>
          <a:p>
            <a:r>
              <a:rPr lang="en-US" dirty="0"/>
              <a:t>Whenever a scintillation event occurs in </a:t>
            </a:r>
            <a:r>
              <a:rPr lang="en-US" dirty="0" err="1"/>
              <a:t>NaI</a:t>
            </a:r>
            <a:r>
              <a:rPr lang="en-US" dirty="0"/>
              <a:t>(Tl) crystal PMT closest to scintillation event produces largest output current</a:t>
            </a:r>
          </a:p>
          <a:p>
            <a:pPr lvl="1"/>
            <a:r>
              <a:rPr lang="en-US" dirty="0"/>
              <a:t>If this were only method of signal localization, then spatial resolution would be no finer than dimensions of the PMT, i.e., several cm</a:t>
            </a:r>
          </a:p>
          <a:p>
            <a:r>
              <a:rPr lang="en-US" dirty="0"/>
              <a:t>Adjacent PMTs produce smaller output currents, with amount of light detected being approximately inversely proportional to distance between scintillation events and particular PMT</a:t>
            </a:r>
          </a:p>
          <a:p>
            <a:pPr lvl="1"/>
            <a:r>
              <a:rPr lang="en-US" dirty="0"/>
              <a:t>By comparing magnitudes of currents from all PMTs, location of scintillation within crystal can be much better estimated </a:t>
            </a:r>
          </a:p>
        </p:txBody>
      </p:sp>
    </p:spTree>
    <p:extLst>
      <p:ext uri="{BB962C8B-B14F-4D97-AF65-F5344CB8AC3E}">
        <p14:creationId xmlns:p14="http://schemas.microsoft.com/office/powerpoint/2010/main" val="3065205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Anger Position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modern Anger position networks, interpolation between outputs from adjacent PMTs is used to improve resolution of scintillation detection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A6671-DE82-44F3-BE54-4F2E76E7B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36" y="2514600"/>
            <a:ext cx="4581740" cy="403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B0B70F-58B8-4044-A156-EAC607790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946" y="2475062"/>
            <a:ext cx="4534722" cy="4191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6DD1EC-991F-40B2-A9A5-91A179254630}"/>
              </a:ext>
            </a:extLst>
          </p:cNvPr>
          <p:cNvSpPr txBox="1"/>
          <p:nvPr/>
        </p:nvSpPr>
        <p:spPr>
          <a:xfrm>
            <a:off x="5619671" y="2534728"/>
            <a:ext cx="1483780" cy="10156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Linear Interpolation Example</a:t>
            </a:r>
          </a:p>
        </p:txBody>
      </p:sp>
    </p:spTree>
    <p:extLst>
      <p:ext uri="{BB962C8B-B14F-4D97-AF65-F5344CB8AC3E}">
        <p14:creationId xmlns:p14="http://schemas.microsoft.com/office/powerpoint/2010/main" val="509862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Medicine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Nuclear medicine scans a very small amount (e.g., </a:t>
            </a:r>
            <a:r>
              <a:rPr lang="en-US" dirty="0" err="1"/>
              <a:t>nanograms</a:t>
            </a:r>
            <a:r>
              <a:rPr lang="en-US" dirty="0"/>
              <a:t>) of radioactive material called a radiotracer is injected intravenously into the patient</a:t>
            </a:r>
          </a:p>
          <a:p>
            <a:pPr lvl="1"/>
            <a:r>
              <a:rPr lang="en-US" dirty="0"/>
              <a:t>Agent then accumulates in specific organs in the body</a:t>
            </a:r>
          </a:p>
          <a:p>
            <a:pPr lvl="1"/>
            <a:r>
              <a:rPr lang="en-US" dirty="0"/>
              <a:t>How much, how rapidly and where this uptake occurs are factors which can determine whether tissue is healthy or diseased </a:t>
            </a:r>
          </a:p>
          <a:p>
            <a:r>
              <a:rPr lang="en-US" dirty="0"/>
              <a:t>Three different modalities under the general umbrella of nuclear medicine</a:t>
            </a:r>
          </a:p>
          <a:p>
            <a:pPr lvl="1"/>
            <a:r>
              <a:rPr lang="en-US" dirty="0"/>
              <a:t>Plain </a:t>
            </a:r>
            <a:r>
              <a:rPr lang="en-US" dirty="0" err="1"/>
              <a:t>scintigraphy</a:t>
            </a:r>
            <a:endParaRPr lang="en-US" dirty="0"/>
          </a:p>
          <a:p>
            <a:pPr lvl="1"/>
            <a:r>
              <a:rPr lang="en-US" dirty="0"/>
              <a:t>Single photon emission computed tomography (SPECT)</a:t>
            </a:r>
          </a:p>
          <a:p>
            <a:pPr lvl="1"/>
            <a:r>
              <a:rPr lang="en-US" dirty="0"/>
              <a:t>Positron emission tomography (PET)</a:t>
            </a:r>
          </a:p>
        </p:txBody>
      </p:sp>
    </p:spTree>
    <p:extLst>
      <p:ext uri="{BB962C8B-B14F-4D97-AF65-F5344CB8AC3E}">
        <p14:creationId xmlns:p14="http://schemas.microsoft.com/office/powerpoint/2010/main" val="1129644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 dirty="0"/>
              <a:t>Pulse Height Analyzer (PHA)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7563" y="1600200"/>
            <a:ext cx="10871200" cy="4876800"/>
          </a:xfrm>
        </p:spPr>
        <p:txBody>
          <a:bodyPr>
            <a:normAutofit/>
          </a:bodyPr>
          <a:lstStyle/>
          <a:p>
            <a:r>
              <a:rPr lang="en-US" dirty="0"/>
              <a:t>Pulse Height Analyzer discriminates recorded events into two scenarios</a:t>
            </a:r>
          </a:p>
          <a:p>
            <a:pPr lvl="1"/>
            <a:r>
              <a:rPr lang="en-US" dirty="0"/>
              <a:t>𝛾-ray not scattered in patient (primary) = good event → retained</a:t>
            </a:r>
          </a:p>
          <a:p>
            <a:pPr lvl="1"/>
            <a:r>
              <a:rPr lang="en-US" dirty="0"/>
              <a:t>𝛾-ray Compton scattered in patient </a:t>
            </a:r>
            <a:r>
              <a:rPr lang="en-US"/>
              <a:t>(scattered)</a:t>
            </a:r>
            <a:r>
              <a:rPr lang="en-US" dirty="0"/>
              <a:t>→ lost spatial information = bad event → rejected</a:t>
            </a:r>
          </a:p>
          <a:p>
            <a:r>
              <a:rPr lang="en-US" dirty="0"/>
              <a:t>Amplitude of PMT output signal proportional to energy of gamma ray 𝐸</a:t>
            </a:r>
            <a:r>
              <a:rPr lang="en-US" baseline="-25000" dirty="0"/>
              <a:t>𝛾</a:t>
            </a:r>
          </a:p>
          <a:p>
            <a:pPr lvl="1"/>
            <a:r>
              <a:rPr lang="en-US" dirty="0"/>
              <a:t>Amplitude of PMT output signal proportional to number of optical photons arriving from scintillator</a:t>
            </a:r>
          </a:p>
          <a:p>
            <a:pPr lvl="1"/>
            <a:r>
              <a:rPr lang="en-US" dirty="0"/>
              <a:t>Number of optical photons produced in scintillator proportional to 𝐸</a:t>
            </a:r>
            <a:r>
              <a:rPr lang="en-US" baseline="-25000" dirty="0"/>
              <a:t>𝛾</a:t>
            </a:r>
          </a:p>
          <a:p>
            <a:pPr lvl="1"/>
            <a:r>
              <a:rPr lang="en-US" dirty="0"/>
              <a:t>Discriminating on the basis of amplitude of PMT output signal = discriminating on basis of 𝐸</a:t>
            </a:r>
            <a:r>
              <a:rPr lang="en-US" baseline="-25000" dirty="0"/>
              <a:t>𝛾</a:t>
            </a:r>
          </a:p>
          <a:p>
            <a:r>
              <a:rPr lang="en-US" dirty="0"/>
              <a:t>Pulse height analyzer takes summed electrical signals from the PMT array and applies thresholds in two steps</a:t>
            </a:r>
          </a:p>
          <a:p>
            <a:pPr lvl="1"/>
            <a:r>
              <a:rPr lang="en-US" dirty="0"/>
              <a:t>PMT output signals are sent to multiple-channel analyzer → pulse-height histogram</a:t>
            </a:r>
          </a:p>
          <a:p>
            <a:pPr lvl="1"/>
            <a:r>
              <a:rPr lang="en-US" dirty="0"/>
              <a:t>Two thresholds, upper and lower, are applied to pulse-height histogram to select acceptable 𝛾-rays</a:t>
            </a:r>
          </a:p>
        </p:txBody>
      </p:sp>
    </p:spTree>
    <p:extLst>
      <p:ext uri="{BB962C8B-B14F-4D97-AF65-F5344CB8AC3E}">
        <p14:creationId xmlns:p14="http://schemas.microsoft.com/office/powerpoint/2010/main" val="795948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 dirty="0"/>
              <a:t>Pulse Height Analyzer (PHA)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>
            <a:normAutofit/>
          </a:bodyPr>
          <a:lstStyle/>
          <a:p>
            <a:r>
              <a:rPr lang="en-US" dirty="0"/>
              <a:t>Multiple channel analyzer (MCA), in which term ‘channel’ refers to specific energy range, digitizes signal within each range then produces pulse-height spectrum</a:t>
            </a:r>
          </a:p>
          <a:p>
            <a:pPr lvl="1"/>
            <a:r>
              <a:rPr lang="en-US" dirty="0"/>
              <a:t>Pulse height analyzer allows spectroscopic imaging = selects for display only events falling within particular energy range</a:t>
            </a:r>
          </a:p>
          <a:p>
            <a:pPr lvl="1"/>
            <a:r>
              <a:rPr lang="en-US" dirty="0"/>
              <a:t>Number of channels in MCA can be more than 1000, allowing essentially complete energy spectrum to be produced</a:t>
            </a:r>
          </a:p>
          <a:p>
            <a:pPr lvl="1"/>
            <a:r>
              <a:rPr lang="en-US" dirty="0"/>
              <a:t>After digitization, upper and lower threshold values for accepting </a:t>
            </a:r>
            <a:r>
              <a:rPr lang="en-US" dirty="0">
                <a:sym typeface="Symbol"/>
              </a:rPr>
              <a:t></a:t>
            </a:r>
            <a:r>
              <a:rPr lang="en-US" dirty="0"/>
              <a:t>-rays are applied</a:t>
            </a:r>
          </a:p>
          <a:p>
            <a:pPr lvl="1"/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343400"/>
            <a:ext cx="3657600" cy="220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4819471"/>
            <a:ext cx="8381061" cy="120032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Energy Resolution of system is defined as full-width-half-maximum (FWHM) of photopeak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Typically, about 14 keV (or 10%) for most gamma cameras without patient present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 clinical scan with patient in place, threshold level for accepting ‘photopeak’ is set to slightly larger value, typically 20%</a:t>
            </a:r>
          </a:p>
        </p:txBody>
      </p:sp>
    </p:spTree>
    <p:extLst>
      <p:ext uri="{BB962C8B-B14F-4D97-AF65-F5344CB8AC3E}">
        <p14:creationId xmlns:p14="http://schemas.microsoft.com/office/powerpoint/2010/main" val="2488487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 Dead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If an injected dose of radiotracer is very large, the total number of </a:t>
            </a:r>
            <a:r>
              <a:rPr lang="en-US" dirty="0">
                <a:sym typeface="Symbol"/>
              </a:rPr>
              <a:t></a:t>
            </a:r>
            <a:r>
              <a:rPr lang="en-US" dirty="0"/>
              <a:t>-rays striking the scintillation crystal can exceed the recording capabilities of the system</a:t>
            </a:r>
          </a:p>
          <a:p>
            <a:pPr lvl="1"/>
            <a:r>
              <a:rPr lang="en-US" dirty="0"/>
              <a:t>Particularly true at the beginning of a clinical scan when radioactivity is at its highest level</a:t>
            </a:r>
          </a:p>
          <a:p>
            <a:pPr lvl="1"/>
            <a:r>
              <a:rPr lang="en-US" dirty="0"/>
              <a:t>Limitation is due to the finite recovery and reset times required for various electronic circuits in the gamma camera</a:t>
            </a:r>
          </a:p>
          <a:p>
            <a:r>
              <a:rPr lang="en-US" dirty="0"/>
              <a:t>Two types of </a:t>
            </a:r>
            <a:r>
              <a:rPr lang="en-US" dirty="0" err="1"/>
              <a:t>behaviour</a:t>
            </a:r>
            <a:r>
              <a:rPr lang="en-US" dirty="0"/>
              <a:t> exhibited by the system components, termed </a:t>
            </a:r>
            <a:r>
              <a:rPr lang="en-US" dirty="0" err="1">
                <a:solidFill>
                  <a:srgbClr val="C00000"/>
                </a:solidFill>
              </a:rPr>
              <a:t>paralyzable</a:t>
            </a:r>
            <a:r>
              <a:rPr lang="en-US" dirty="0"/>
              <a:t> and </a:t>
            </a:r>
            <a:r>
              <a:rPr lang="en-US" dirty="0" err="1">
                <a:solidFill>
                  <a:srgbClr val="C00000"/>
                </a:solidFill>
              </a:rPr>
              <a:t>nonparalyzable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86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 Dead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Paralyzable</a:t>
            </a:r>
            <a:r>
              <a:rPr lang="en-US" dirty="0"/>
              <a:t> (extendable) behavior is a phenomenon in which a component of the system cannot respond to a new event until a fixed time after the previous one, irrespective of whether that component is already in a non-responsive state. </a:t>
            </a:r>
          </a:p>
          <a:p>
            <a:pPr lvl="1"/>
            <a:r>
              <a:rPr lang="en-US" dirty="0"/>
              <a:t>Each time a </a:t>
            </a:r>
            <a:r>
              <a:rPr lang="en-US" dirty="0">
                <a:sym typeface="Symbol"/>
              </a:rPr>
              <a:t></a:t>
            </a:r>
            <a:r>
              <a:rPr lang="en-US" dirty="0"/>
              <a:t>-ray strikes the scintillation crystal it produces an excited electronic state, which decays in 230 ns to release a number of photons. </a:t>
            </a:r>
          </a:p>
          <a:p>
            <a:pPr lvl="1"/>
            <a:r>
              <a:rPr lang="en-US" dirty="0"/>
              <a:t>If another </a:t>
            </a:r>
            <a:r>
              <a:rPr lang="en-US" dirty="0">
                <a:sym typeface="Symbol"/>
              </a:rPr>
              <a:t></a:t>
            </a:r>
            <a:r>
              <a:rPr lang="en-US" dirty="0"/>
              <a:t>-ray strikes same spot in the crystal before the excited state decays, then it will take a further 230 ns to decay, and only one set of photons will be produced even though two </a:t>
            </a:r>
            <a:r>
              <a:rPr lang="en-US" dirty="0">
                <a:sym typeface="Symbol"/>
              </a:rPr>
              <a:t></a:t>
            </a:r>
            <a:r>
              <a:rPr lang="en-US" dirty="0"/>
              <a:t>-rays have struck the crystal</a:t>
            </a:r>
          </a:p>
          <a:p>
            <a:pPr lvl="1"/>
            <a:r>
              <a:rPr lang="en-US" dirty="0"/>
              <a:t>Very high rate of </a:t>
            </a:r>
            <a:r>
              <a:rPr lang="en-US" dirty="0">
                <a:sym typeface="Symbol"/>
              </a:rPr>
              <a:t></a:t>
            </a:r>
            <a:r>
              <a:rPr lang="en-US" dirty="0"/>
              <a:t>-rays striking detector can result in a considerably elongated dead-time and so the number of recorded events can actually decrease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67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 Dead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Non-</a:t>
            </a:r>
            <a:r>
              <a:rPr lang="en-US" dirty="0" err="1"/>
              <a:t>paralyzable</a:t>
            </a:r>
            <a:r>
              <a:rPr lang="en-US" dirty="0"/>
              <a:t> (non-extendable) component cannot respond for a set time, irrespective of the level of radioactivity</a:t>
            </a:r>
          </a:p>
          <a:p>
            <a:pPr lvl="1"/>
            <a:r>
              <a:rPr lang="en-US" dirty="0"/>
              <a:t>For example, Anger logic circuit and PHA take a certain time to process a given electrical input signal, and during this time any further events are simply not recorded</a:t>
            </a:r>
          </a:p>
          <a:p>
            <a:pPr lvl="1"/>
            <a:r>
              <a:rPr lang="en-US" dirty="0"/>
              <a:t>This time is fixed for a given system, and is not elongated if further scintillation events occur</a:t>
            </a:r>
          </a:p>
          <a:p>
            <a:endParaRPr lang="en-US" dirty="0"/>
          </a:p>
          <a:p>
            <a:r>
              <a:rPr lang="en-US" dirty="0"/>
              <a:t>Overall dead-time </a:t>
            </a:r>
            <a:r>
              <a:rPr lang="en-US" dirty="0">
                <a:sym typeface="Symbol"/>
              </a:rPr>
              <a:t> </a:t>
            </a:r>
            <a:r>
              <a:rPr lang="en-US" dirty="0"/>
              <a:t>is determined by non-</a:t>
            </a:r>
            <a:r>
              <a:rPr lang="en-US" dirty="0" err="1"/>
              <a:t>paralyzable</a:t>
            </a:r>
            <a:r>
              <a:rPr lang="en-US" dirty="0"/>
              <a:t> part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54303"/>
            <a:ext cx="1447800" cy="764568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2400" y="4536422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N: true count rate (number of scintillations per second), n: measured count rate,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maximum measurable count rate is given by 1/</a:t>
            </a:r>
            <a:r>
              <a:rPr lang="en-US" sz="2400" dirty="0">
                <a:solidFill>
                  <a:srgbClr val="002060"/>
                </a:solidFill>
                <a:sym typeface="Symbol"/>
              </a:rPr>
              <a:t>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73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 Dead Time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Corrections for the dead-time are based upon calibrations using phantoms of known radioactivity, and also independent electronic measurements of the dead time of individual components of the system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65" y="2648475"/>
            <a:ext cx="4410075" cy="385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6C0CB3C-87EE-40A7-8556-1E9C71FC2FD4}"/>
              </a:ext>
            </a:extLst>
          </p:cNvPr>
          <p:cNvGrpSpPr/>
          <p:nvPr/>
        </p:nvGrpSpPr>
        <p:grpSpPr>
          <a:xfrm>
            <a:off x="1104900" y="3352800"/>
            <a:ext cx="5867400" cy="2308324"/>
            <a:chOff x="1104900" y="3352800"/>
            <a:chExt cx="5867400" cy="2308324"/>
          </a:xfrm>
        </p:grpSpPr>
        <p:sp>
          <p:nvSpPr>
            <p:cNvPr id="4" name="TextBox 3"/>
            <p:cNvSpPr txBox="1"/>
            <p:nvPr/>
          </p:nvSpPr>
          <p:spPr>
            <a:xfrm>
              <a:off x="1104900" y="3352800"/>
              <a:ext cx="5867400" cy="230832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Example: Suppose that the true count rate in a gamma camera is N=10,000 per second, but the measured rate is only n=8,000 per second. What is the dead time of the system?</a:t>
              </a:r>
            </a:p>
            <a:p>
              <a:endParaRPr lang="en-US" sz="240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Solution: </a:t>
              </a: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5020953"/>
              <a:ext cx="1066800" cy="563366"/>
            </a:xfrm>
            <a:prstGeom prst="rect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466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Practical Planar Scintigraphy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1600201"/>
            <a:ext cx="1971675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 descr="C:\Users\Yasser\Desktop\Classes\MUST 2012\Nuclear\Gamma-Camera-at-Nuclear-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3733800" cy="233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Yasser\Desktop\Classes\MUST 2012\Nuclear\nu980420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1"/>
            <a:ext cx="2514600" cy="288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http://www.miegermany.de/fileadmin/templates/preview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38600"/>
            <a:ext cx="3048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092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131505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Single Photon Emission Computed Tomography (SPECT)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r>
              <a:rPr lang="en-US" dirty="0"/>
              <a:t>Injected radioactive tracer</a:t>
            </a:r>
          </a:p>
          <a:p>
            <a:r>
              <a:rPr lang="en-US" dirty="0"/>
              <a:t>Moving Gamma Camera</a:t>
            </a:r>
          </a:p>
          <a:p>
            <a:r>
              <a:rPr lang="en-US" dirty="0"/>
              <a:t>Tomographic scans can be used to reconstruct image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563" y="3106003"/>
            <a:ext cx="440906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293CADD-E2BD-4E73-ACA1-AD6B66AEB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637" y="3300153"/>
            <a:ext cx="2766926" cy="3488388"/>
          </a:xfrm>
          <a:prstGeom prst="rect">
            <a:avLst/>
          </a:prstGeom>
        </p:spPr>
      </p:pic>
      <p:pic>
        <p:nvPicPr>
          <p:cNvPr id="7" name="Picture 6" descr="A coll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A88F1E43-D81E-4143-A4AE-F49F2105C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7" y="3276600"/>
            <a:ext cx="4602590" cy="348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34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342C-3C04-4A91-8D7D-872171AFC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Positron Emission Tomography (PET)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ACCA4-D975-4E64-9D90-7FEDC84FE6E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PET is a tomographic technique which also uses radiotracers</a:t>
            </a:r>
          </a:p>
          <a:p>
            <a:pPr lvl="1"/>
            <a:r>
              <a:rPr lang="en-US" dirty="0"/>
              <a:t>Radiotracers used in PET emit positrons which, after annihilation with an electron in tissue, result in the formation of two </a:t>
            </a:r>
            <a:r>
              <a:rPr lang="en-US" dirty="0">
                <a:sym typeface="Symbol"/>
              </a:rPr>
              <a:t></a:t>
            </a:r>
            <a:r>
              <a:rPr lang="en-US" dirty="0"/>
              <a:t>-rays with energies of 511 keV each and with trajectories 180</a:t>
            </a:r>
            <a:r>
              <a:rPr lang="en-US" dirty="0">
                <a:sym typeface="Symbol" panose="05050102010706020507" pitchFamily="18" charset="2"/>
              </a:rPr>
              <a:t></a:t>
            </a:r>
            <a:r>
              <a:rPr lang="en-US" dirty="0"/>
              <a:t> apart </a:t>
            </a:r>
          </a:p>
          <a:p>
            <a:pPr lvl="1"/>
            <a:r>
              <a:rPr lang="en-US" dirty="0"/>
              <a:t>PET has between 100-1000 times higher SNR and significantly better spatial resolution than SPECT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A7FFBD-A127-4F9B-8DA0-866026C73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202090"/>
            <a:ext cx="5029200" cy="36614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EA5A5E-A5E6-47F9-A495-4BC52D3F7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4" y="3202090"/>
            <a:ext cx="4201706" cy="362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15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Textbook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/>
              <a:t>Introduction to Medical Imaging: Physics, Engineering and Clinical Applications</a:t>
            </a:r>
            <a:r>
              <a:rPr lang="en-US" dirty="0"/>
              <a:t>, by Nadine Barrie Smith and Andrew Webb, Cambridge University Press, 2010.</a:t>
            </a:r>
          </a:p>
          <a:p>
            <a:pPr lvl="1"/>
            <a:r>
              <a:rPr lang="en-US" dirty="0"/>
              <a:t>Relevant parts of Chapter 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671" y="3028814"/>
            <a:ext cx="2726657" cy="360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10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 dirty="0"/>
              <a:t>Nuclear Medicine Basics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r>
              <a:rPr lang="en-US" dirty="0"/>
              <a:t>Relative to most other imaging modalities, nuclear medicine scans (in particular planar </a:t>
            </a:r>
            <a:r>
              <a:rPr lang="en-US" dirty="0" err="1"/>
              <a:t>scintigraphy</a:t>
            </a:r>
            <a:r>
              <a:rPr lang="en-US" dirty="0"/>
              <a:t> and SPECT) are characterized as having:</a:t>
            </a:r>
          </a:p>
          <a:p>
            <a:pPr lvl="1"/>
            <a:r>
              <a:rPr lang="en-US" dirty="0"/>
              <a:t>Poor SNR</a:t>
            </a:r>
          </a:p>
          <a:p>
            <a:pPr lvl="1"/>
            <a:r>
              <a:rPr lang="en-US" dirty="0"/>
              <a:t>Low spatial resolution (~5–10 mm)</a:t>
            </a:r>
          </a:p>
          <a:p>
            <a:pPr lvl="1"/>
            <a:r>
              <a:rPr lang="en-US" dirty="0"/>
              <a:t>Slow image acquisition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Extremely high sensitivity </a:t>
            </a:r>
          </a:p>
          <a:p>
            <a:pPr lvl="1"/>
            <a:r>
              <a:rPr lang="en-US" dirty="0"/>
              <a:t>Very high specificity (no natural radioactivity from the body)</a:t>
            </a:r>
          </a:p>
          <a:p>
            <a:pPr lvl="1"/>
            <a:r>
              <a:rPr lang="en-US" dirty="0"/>
              <a:t>Intrinsic functional characteristics of the information content of the images</a:t>
            </a:r>
          </a:p>
        </p:txBody>
      </p:sp>
    </p:spTree>
    <p:extLst>
      <p:ext uri="{BB962C8B-B14F-4D97-AF65-F5344CB8AC3E}">
        <p14:creationId xmlns:p14="http://schemas.microsoft.com/office/powerpoint/2010/main" val="135237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Operation of a Nuclear Medicine Gamma Camera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8229600" cy="490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528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Radioactivity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Radioactive isotope is one which undergoes a spontaneous change in composition of the nucleus, termed </a:t>
            </a:r>
            <a:r>
              <a:rPr lang="en-US" dirty="0">
                <a:solidFill>
                  <a:srgbClr val="C00000"/>
                </a:solidFill>
              </a:rPr>
              <a:t>disintegration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Radioactivity is measured in units of curies (Ci), where one curie equals 3.73x10</a:t>
            </a:r>
            <a:r>
              <a:rPr lang="en-US" baseline="30000" dirty="0"/>
              <a:t>10</a:t>
            </a:r>
            <a:r>
              <a:rPr lang="en-US" sz="800" dirty="0"/>
              <a:t> </a:t>
            </a:r>
            <a:r>
              <a:rPr lang="en-US" dirty="0"/>
              <a:t>disintegrations per second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37794"/>
            <a:ext cx="2333625" cy="72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647641"/>
            <a:ext cx="2962275" cy="5048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867399" y="2747653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40F654-C3BD-4FF3-AB79-DBD9DBEEB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461" y="4191000"/>
            <a:ext cx="9350276" cy="264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44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Half-Life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Half-life (</a:t>
            </a:r>
            <a:r>
              <a:rPr lang="en-US" dirty="0">
                <a:sym typeface="Symbol"/>
              </a:rPr>
              <a:t></a:t>
            </a:r>
            <a:r>
              <a:rPr lang="en-US" baseline="-25000" dirty="0"/>
              <a:t>½</a:t>
            </a:r>
            <a:r>
              <a:rPr lang="en-US" dirty="0"/>
              <a:t>): time required for the radioactivity to drop to one-half of its value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Biological half-life of the radiotracer (</a:t>
            </a:r>
            <a:r>
              <a:rPr lang="en-US" dirty="0">
                <a:sym typeface="Symbol"/>
              </a:rPr>
              <a:t></a:t>
            </a:r>
            <a:r>
              <a:rPr lang="en-US" baseline="-25000" dirty="0"/>
              <a:t>½,bio</a:t>
            </a:r>
            <a:r>
              <a:rPr lang="en-US" dirty="0"/>
              <a:t>) (how long the radiotracer remains in the body) must also be considered</a:t>
            </a:r>
          </a:p>
          <a:p>
            <a:r>
              <a:rPr lang="en-US" dirty="0"/>
              <a:t>Effective half-life (</a:t>
            </a:r>
            <a:r>
              <a:rPr lang="en-US" dirty="0">
                <a:sym typeface="Symbol"/>
              </a:rPr>
              <a:t></a:t>
            </a:r>
            <a:r>
              <a:rPr lang="en-US" baseline="-25000" dirty="0"/>
              <a:t>½,eff</a:t>
            </a:r>
            <a:r>
              <a:rPr lang="en-US" dirty="0"/>
              <a:t>) is a combination of the two half-lives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99565"/>
            <a:ext cx="2057400" cy="177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43175"/>
            <a:ext cx="1943100" cy="8858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626" y="5486400"/>
            <a:ext cx="3495675" cy="9239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915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Radioactivity Example: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Two patients undergo nuclear medicine scans. One receives a dose of radiotracer A and the other </a:t>
            </a:r>
            <a:r>
              <a:rPr lang="en-US" dirty="0" err="1"/>
              <a:t>radioatracer</a:t>
            </a:r>
            <a:r>
              <a:rPr lang="en-US" dirty="0"/>
              <a:t> B. The half-life of A is 6 hours and of B is 24 hours. If the administered dose of radiotracer A is three times that of radiotracer B, and the biological half-lives of A and B are 6 and 12 hours respectively, at what time is the radioactivity in the body the same for the two patients?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5181600"/>
            <a:ext cx="21050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23523"/>
            <a:ext cx="1600200" cy="72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876800" y="45720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410200" y="54102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1" y="4495800"/>
            <a:ext cx="398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Obtain values for decay constants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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, 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B</a:t>
            </a:r>
            <a:endParaRPr lang="en-US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5334000"/>
            <a:ext cx="3219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Obtain values for required time t</a:t>
            </a:r>
            <a:endParaRPr lang="en-US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4198355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Solution:</a:t>
            </a:r>
          </a:p>
        </p:txBody>
      </p:sp>
    </p:spTree>
    <p:extLst>
      <p:ext uri="{BB962C8B-B14F-4D97-AF65-F5344CB8AC3E}">
        <p14:creationId xmlns:p14="http://schemas.microsoft.com/office/powerpoint/2010/main" val="60065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>
            <a:normAutofit/>
          </a:bodyPr>
          <a:lstStyle/>
          <a:p>
            <a:r>
              <a:rPr lang="en-US" dirty="0"/>
              <a:t>Properties of Ideal Radiotracers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>
            <a:normAutofit/>
          </a:bodyPr>
          <a:lstStyle/>
          <a:p>
            <a:r>
              <a:rPr lang="en-US" dirty="0"/>
              <a:t>Radioactive half-life that is short enough to produce significant radioactivity without requiring a very large initial dose, but not so short that there is significant decay before the required post-injection delay to allow the radiotracer to clear the blood and distribute in the relevant organs</a:t>
            </a:r>
          </a:p>
          <a:p>
            <a:endParaRPr lang="en-US" dirty="0"/>
          </a:p>
          <a:p>
            <a:r>
              <a:rPr lang="en-US" dirty="0"/>
              <a:t>Decay should be via emission of a mono-energetic </a:t>
            </a:r>
            <a:r>
              <a:rPr lang="en-US" dirty="0">
                <a:sym typeface="Symbol"/>
              </a:rPr>
              <a:t></a:t>
            </a:r>
            <a:r>
              <a:rPr lang="en-US" dirty="0"/>
              <a:t>-ray without emission of alpha- or beta-particles. </a:t>
            </a:r>
          </a:p>
          <a:p>
            <a:pPr lvl="1"/>
            <a:r>
              <a:rPr lang="en-US" dirty="0"/>
              <a:t>Mono-energetic </a:t>
            </a:r>
            <a:r>
              <a:rPr lang="en-US" dirty="0">
                <a:sym typeface="Symbol"/>
              </a:rPr>
              <a:t></a:t>
            </a:r>
            <a:r>
              <a:rPr lang="en-US" dirty="0"/>
              <a:t>-ray allows discrimination between Compton scattered and </a:t>
            </a:r>
            <a:r>
              <a:rPr lang="en-US" dirty="0" err="1"/>
              <a:t>unscattered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</a:t>
            </a:r>
            <a:r>
              <a:rPr lang="en-US" dirty="0"/>
              <a:t>-rays, thereby improving image contrast. Alpha- or beta-particles are completely absorbed within tissue, therefore increasing the radioactive dose without giving any useful image information</a:t>
            </a:r>
          </a:p>
        </p:txBody>
      </p:sp>
    </p:spTree>
    <p:extLst>
      <p:ext uri="{BB962C8B-B14F-4D97-AF65-F5344CB8AC3E}">
        <p14:creationId xmlns:p14="http://schemas.microsoft.com/office/powerpoint/2010/main" val="6479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of Ideal Radiotracers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Energy of </a:t>
            </a:r>
            <a:r>
              <a:rPr lang="en-US" dirty="0">
                <a:sym typeface="Symbol"/>
              </a:rPr>
              <a:t></a:t>
            </a:r>
            <a:r>
              <a:rPr lang="en-US" dirty="0"/>
              <a:t>-ray should be greater than ~100 keV so that reasonable proportion of </a:t>
            </a:r>
            <a:r>
              <a:rPr lang="en-US" dirty="0">
                <a:sym typeface="Symbol"/>
              </a:rPr>
              <a:t></a:t>
            </a:r>
            <a:r>
              <a:rPr lang="en-US" dirty="0"/>
              <a:t>-rays which are emitted deep within tissue have sufficient energy to travel through body and reach detector</a:t>
            </a:r>
          </a:p>
          <a:p>
            <a:endParaRPr lang="en-US" dirty="0"/>
          </a:p>
          <a:p>
            <a:r>
              <a:rPr lang="en-US" dirty="0"/>
              <a:t>Energy of the </a:t>
            </a:r>
            <a:r>
              <a:rPr lang="en-US" dirty="0">
                <a:sym typeface="Symbol"/>
              </a:rPr>
              <a:t></a:t>
            </a:r>
            <a:r>
              <a:rPr lang="en-US" dirty="0"/>
              <a:t>-ray should be less than ~200 keV so that the rays do not penetrate the thin lead septa in the collimator (which is analogous to the anti-scatter grid in X-ray imaging)</a:t>
            </a:r>
          </a:p>
          <a:p>
            <a:endParaRPr lang="en-US" dirty="0"/>
          </a:p>
          <a:p>
            <a:r>
              <a:rPr lang="en-US" dirty="0"/>
              <a:t>Radiotracer should have high uptake in organ of interest and relatively low non-specific uptake in rest of the body</a:t>
            </a:r>
          </a:p>
          <a:p>
            <a:pPr lvl="1"/>
            <a:r>
              <a:rPr lang="en-US" dirty="0"/>
              <a:t>These two factors lower required dose for the patient and increase image contrast, respectively</a:t>
            </a:r>
          </a:p>
        </p:txBody>
      </p:sp>
    </p:spTree>
    <p:extLst>
      <p:ext uri="{BB962C8B-B14F-4D97-AF65-F5344CB8AC3E}">
        <p14:creationId xmlns:p14="http://schemas.microsoft.com/office/powerpoint/2010/main" val="18846888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2054</TotalTime>
  <Words>1902</Words>
  <Application>Microsoft Office PowerPoint</Application>
  <PresentationFormat>Widescreen</PresentationFormat>
  <Paragraphs>147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Tw Cen MT</vt:lpstr>
      <vt:lpstr>Wingdings</vt:lpstr>
      <vt:lpstr>Wingdings 2</vt:lpstr>
      <vt:lpstr>Median</vt:lpstr>
      <vt:lpstr>Nuclear Medicine</vt:lpstr>
      <vt:lpstr>Nuclear Medicine Basics</vt:lpstr>
      <vt:lpstr>Nuclear Medicine Basics </vt:lpstr>
      <vt:lpstr>Operation of a Nuclear Medicine Gamma Camera</vt:lpstr>
      <vt:lpstr>Radioactivity</vt:lpstr>
      <vt:lpstr>Half-Life Time</vt:lpstr>
      <vt:lpstr>Radioactivity Example:</vt:lpstr>
      <vt:lpstr>Properties of Ideal Radiotracers</vt:lpstr>
      <vt:lpstr>Properties of Ideal Radiotracers</vt:lpstr>
      <vt:lpstr>Example Radiotracers</vt:lpstr>
      <vt:lpstr>Technetium Generator</vt:lpstr>
      <vt:lpstr>Radioactivity of 99mTc vs Time</vt:lpstr>
      <vt:lpstr>Gamma Camera</vt:lpstr>
      <vt:lpstr>Collimator</vt:lpstr>
      <vt:lpstr>Detector Scintillation Crystal</vt:lpstr>
      <vt:lpstr>Photomultiplier Tube (PMT)</vt:lpstr>
      <vt:lpstr>Photomultiplier Tube (PMT)</vt:lpstr>
      <vt:lpstr>Anger Position Network</vt:lpstr>
      <vt:lpstr>Anger Position Network</vt:lpstr>
      <vt:lpstr>Pulse Height Analyzer (PHA)</vt:lpstr>
      <vt:lpstr>Pulse Height Analyzer (PHA)</vt:lpstr>
      <vt:lpstr>Instrument Dead Time</vt:lpstr>
      <vt:lpstr>Instrument Dead Time</vt:lpstr>
      <vt:lpstr>Instrument Dead Time</vt:lpstr>
      <vt:lpstr>Instrument Dead Time Correction</vt:lpstr>
      <vt:lpstr>Practical Planar Scintigraphy</vt:lpstr>
      <vt:lpstr>Single Photon Emission Computed Tomography (SPECT)</vt:lpstr>
      <vt:lpstr>Positron Emission Tomography (PET)</vt:lpstr>
      <vt:lpstr>Recommended Textbook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Medicine</dc:title>
  <dc:creator>Yasser</dc:creator>
  <cp:lastModifiedBy>YASSER MOSTAFA ABRAHEM KADAH</cp:lastModifiedBy>
  <cp:revision>339</cp:revision>
  <dcterms:created xsi:type="dcterms:W3CDTF">2006-08-16T00:00:00Z</dcterms:created>
  <dcterms:modified xsi:type="dcterms:W3CDTF">2021-12-06T17:38:10Z</dcterms:modified>
</cp:coreProperties>
</file>