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9"/>
  </p:notesMasterIdLst>
  <p:sldIdLst>
    <p:sldId id="256" r:id="rId2"/>
    <p:sldId id="544" r:id="rId3"/>
    <p:sldId id="548" r:id="rId4"/>
    <p:sldId id="538" r:id="rId5"/>
    <p:sldId id="549" r:id="rId6"/>
    <p:sldId id="550" r:id="rId7"/>
    <p:sldId id="552" r:id="rId8"/>
    <p:sldId id="287" r:id="rId9"/>
    <p:sldId id="288" r:id="rId10"/>
    <p:sldId id="289" r:id="rId11"/>
    <p:sldId id="291" r:id="rId12"/>
    <p:sldId id="290" r:id="rId13"/>
    <p:sldId id="292" r:id="rId14"/>
    <p:sldId id="293" r:id="rId15"/>
    <p:sldId id="294" r:id="rId16"/>
    <p:sldId id="295" r:id="rId17"/>
    <p:sldId id="296" r:id="rId18"/>
    <p:sldId id="479" r:id="rId19"/>
    <p:sldId id="299" r:id="rId20"/>
    <p:sldId id="541" r:id="rId21"/>
    <p:sldId id="300" r:id="rId22"/>
    <p:sldId id="485" r:id="rId23"/>
    <p:sldId id="301" r:id="rId24"/>
    <p:sldId id="297" r:id="rId25"/>
    <p:sldId id="304" r:id="rId26"/>
    <p:sldId id="302" r:id="rId27"/>
    <p:sldId id="303" r:id="rId28"/>
    <p:sldId id="305" r:id="rId29"/>
    <p:sldId id="569" r:id="rId30"/>
    <p:sldId id="566" r:id="rId31"/>
    <p:sldId id="562" r:id="rId32"/>
    <p:sldId id="501" r:id="rId33"/>
    <p:sldId id="499" r:id="rId34"/>
    <p:sldId id="311" r:id="rId35"/>
    <p:sldId id="312" r:id="rId36"/>
    <p:sldId id="313" r:id="rId37"/>
    <p:sldId id="314" r:id="rId38"/>
    <p:sldId id="334" r:id="rId39"/>
    <p:sldId id="570" r:id="rId40"/>
    <p:sldId id="571" r:id="rId41"/>
    <p:sldId id="572" r:id="rId42"/>
    <p:sldId id="573" r:id="rId43"/>
    <p:sldId id="574" r:id="rId44"/>
    <p:sldId id="336" r:id="rId45"/>
    <p:sldId id="340" r:id="rId46"/>
    <p:sldId id="341" r:id="rId47"/>
    <p:sldId id="342" r:id="rId48"/>
    <p:sldId id="344" r:id="rId49"/>
    <p:sldId id="345" r:id="rId50"/>
    <p:sldId id="554" r:id="rId51"/>
    <p:sldId id="575" r:id="rId52"/>
    <p:sldId id="568" r:id="rId53"/>
    <p:sldId id="285" r:id="rId54"/>
    <p:sldId id="567" r:id="rId55"/>
    <p:sldId id="542" r:id="rId56"/>
    <p:sldId id="560" r:id="rId57"/>
    <p:sldId id="284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E59A1-5E51-4E6B-A8F5-C0455190A419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1C5A9-5ADA-4737-B20B-5E98C5839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33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2/21/2011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MECBME'11 - Digital Ultrasound Tutorial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1CA-31C0-453C-958A-CE35297C36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2/21/2011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MECBME'11 - Digital Ultrasound Tutorial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1CA-31C0-453C-958A-CE35297C36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85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2/21/2011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MECBME'11 - Digital Ultrasound Tutorial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1CA-31C0-453C-958A-CE35297C364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18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2/21/2011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MECBME'11 - Digital Ultrasound Tutorial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1CA-31C0-453C-958A-CE35297C364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19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2/21/2011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MECBME'11 - Digital Ultrasound Tutorial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1CA-31C0-453C-958A-CE35297C364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65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2/21/2011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MECBME'11 - Digital Ultrasound Tutorial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1CA-31C0-453C-958A-CE35297C364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4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2/21/2011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MECBME'11 - Digital Ultrasound Tutorial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1CA-31C0-453C-958A-CE35297C364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60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2/21/2011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MECBME'11 - Digital Ultrasound Tutorial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1CA-31C0-453C-958A-CE35297C364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17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2/21/2011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MECBME'11 - Digital Ultrasound Tutorial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1CA-31C0-453C-958A-CE35297C364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04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2/21/2011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MECBME'11 - Digital Ultrasound Tutorial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1CA-31C0-453C-958A-CE35297C364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69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2/21/2011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MECBME'11 - Digital Ultrasound Tutorial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1CA-31C0-453C-958A-CE35297C36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56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2/21/2011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MECBME'11 - Digital Ultrasound Tutorial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1CA-31C0-453C-958A-CE35297C36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26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2/21/2011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MECBME'11 - Digital Ultrasound Tutorial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1CA-31C0-453C-958A-CE35297C36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09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2/21/2011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MECBME'11 - Digital Ultrasound Tutorial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1CA-31C0-453C-958A-CE35297C36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94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2/21/2011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MECBME'11 - Digital Ultrasound Tutorial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1CA-31C0-453C-958A-CE35297C36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61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2/21/2011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MECBME'11 - Digital Ultrasound Tutorial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1CA-31C0-453C-958A-CE35297C36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22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2/21/2011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MECBME'11 - Digital Ultrasound Tutorial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1CA-31C0-453C-958A-CE35297C36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01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2/21/2011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MECBME'11 - Digital Ultrasound Tutorial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1CA-31C0-453C-958A-CE35297C36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38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>
            <a:lvl1pPr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/>
                </a:solidFill>
              </a:defRPr>
            </a:lvl3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83.png"/><Relationship Id="rId11" Type="http://schemas.openxmlformats.org/officeDocument/2006/relationships/image" Target="../media/image88.gif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17.jp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10" Type="http://schemas.openxmlformats.org/officeDocument/2006/relationships/image" Target="../media/image124.png"/><Relationship Id="rId4" Type="http://schemas.openxmlformats.org/officeDocument/2006/relationships/image" Target="../media/image118.jpeg"/><Relationship Id="rId9" Type="http://schemas.openxmlformats.org/officeDocument/2006/relationships/image" Target="../media/image1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6.png"/><Relationship Id="rId7" Type="http://schemas.openxmlformats.org/officeDocument/2006/relationships/image" Target="../media/image1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48.png"/><Relationship Id="rId5" Type="http://schemas.openxmlformats.org/officeDocument/2006/relationships/image" Target="../media/image145.png"/><Relationship Id="rId4" Type="http://schemas.openxmlformats.org/officeDocument/2006/relationships/image" Target="../media/image1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8.gif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71.jp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73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jpeg"/><Relationship Id="rId4" Type="http://schemas.openxmlformats.org/officeDocument/2006/relationships/image" Target="../media/image175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5.png"/><Relationship Id="rId18" Type="http://schemas.openxmlformats.org/officeDocument/2006/relationships/image" Target="../media/image30.jpg"/><Relationship Id="rId3" Type="http://schemas.openxmlformats.org/officeDocument/2006/relationships/video" Target="../media/media1.mp4"/><Relationship Id="rId7" Type="http://schemas.openxmlformats.org/officeDocument/2006/relationships/video" Target="../media/media3.mp4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microsoft.com/office/2007/relationships/media" Target="../media/media1.mp4"/><Relationship Id="rId16" Type="http://schemas.openxmlformats.org/officeDocument/2006/relationships/image" Target="../media/image28.png"/><Relationship Id="rId1" Type="http://schemas.openxmlformats.org/officeDocument/2006/relationships/tags" Target="../tags/tag3.xml"/><Relationship Id="rId6" Type="http://schemas.microsoft.com/office/2007/relationships/media" Target="../media/media3.mp4"/><Relationship Id="rId11" Type="http://schemas.openxmlformats.org/officeDocument/2006/relationships/image" Target="../media/image23.png"/><Relationship Id="rId5" Type="http://schemas.openxmlformats.org/officeDocument/2006/relationships/video" Target="../media/media2.mp4"/><Relationship Id="rId15" Type="http://schemas.openxmlformats.org/officeDocument/2006/relationships/image" Target="../media/image27.png"/><Relationship Id="rId10" Type="http://schemas.openxmlformats.org/officeDocument/2006/relationships/image" Target="../media/image22.gif"/><Relationship Id="rId4" Type="http://schemas.microsoft.com/office/2007/relationships/media" Target="../media/media2.mp4"/><Relationship Id="rId9" Type="http://schemas.openxmlformats.org/officeDocument/2006/relationships/notesSlide" Target="../notesSlides/notesSlide6.xml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1891" y="3053861"/>
            <a:ext cx="7366000" cy="1828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640000"/>
                </a:solidFill>
              </a:rPr>
              <a:t>Ultrasound Imaging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Prof. Yasser Mostafa Kadah – www.k-space.org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9F2B3E-8CDC-4A17-B2C2-97B050A730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33532"/>
            <a:ext cx="1828800" cy="2210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A3D300-FA77-485A-A9B3-1B9064379B9D}"/>
              </a:ext>
            </a:extLst>
          </p:cNvPr>
          <p:cNvSpPr txBox="1"/>
          <p:nvPr/>
        </p:nvSpPr>
        <p:spPr>
          <a:xfrm>
            <a:off x="592016" y="6162104"/>
            <a:ext cx="1930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EE 472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E50419-EBC0-45DC-B7D7-0843EE218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6"/>
            <a:ext cx="4035669" cy="60127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Ultrasound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Reflection: </a:t>
            </a:r>
            <a:r>
              <a:rPr lang="en-US" dirty="0">
                <a:solidFill>
                  <a:srgbClr val="FF0000"/>
                </a:solidFill>
              </a:rPr>
              <a:t>Large Interfaces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821" y="1679824"/>
            <a:ext cx="3843868" cy="143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553" y="3289584"/>
            <a:ext cx="2199746" cy="116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827866" y="2058990"/>
            <a:ext cx="2683934" cy="962025"/>
            <a:chOff x="4385733" y="5106988"/>
            <a:chExt cx="2683934" cy="962025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7246" y="5106988"/>
              <a:ext cx="2009775" cy="962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000" y="5356755"/>
              <a:ext cx="381000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925" y="5399088"/>
              <a:ext cx="285750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385733" y="5173133"/>
              <a:ext cx="2683934" cy="838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5" y="3088216"/>
            <a:ext cx="2162175" cy="95250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46" y="4245126"/>
            <a:ext cx="3660775" cy="247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669" y="4432820"/>
            <a:ext cx="2826278" cy="235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696" y="5439060"/>
            <a:ext cx="933450" cy="44767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33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185" y="4994975"/>
            <a:ext cx="1867958" cy="165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258" y="1909764"/>
            <a:ext cx="4060780" cy="164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 dirty="0"/>
              <a:t>Ultrasound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>
            <a:normAutofit/>
          </a:bodyPr>
          <a:lstStyle/>
          <a:p>
            <a:r>
              <a:rPr lang="en-US" dirty="0"/>
              <a:t>Scattering: Small Interfaces (size less than wavelength)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Two important aspects of scattering:</a:t>
            </a:r>
          </a:p>
          <a:p>
            <a:pPr lvl="1"/>
            <a:r>
              <a:rPr lang="en-US" dirty="0"/>
              <a:t>Ultrasonic power scattered back is small compared to reflections</a:t>
            </a:r>
          </a:p>
          <a:p>
            <a:pPr lvl="1"/>
            <a:r>
              <a:rPr lang="en-US" dirty="0"/>
              <a:t>Beam angle-independent appearance in the image unlike reflections</a:t>
            </a:r>
          </a:p>
          <a:p>
            <a:pPr lvl="1"/>
            <a:endParaRPr lang="en-US" dirty="0"/>
          </a:p>
          <a:p>
            <a:r>
              <a:rPr lang="en-US" dirty="0"/>
              <a:t>Diffuse Reflection: Rough Surfaces</a:t>
            </a:r>
          </a:p>
          <a:p>
            <a:pPr lvl="1"/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581" y="2253723"/>
            <a:ext cx="2466975" cy="96202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432" y="4660206"/>
            <a:ext cx="2582068" cy="210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221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042" y="4558260"/>
            <a:ext cx="3767708" cy="218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Ultrasound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Refraction: Snell’s law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Attenuation: gradual loss of beam energy </a:t>
            </a:r>
          </a:p>
          <a:p>
            <a:pPr lvl="1"/>
            <a:r>
              <a:rPr lang="en-US" dirty="0"/>
              <a:t>Depends on both distance and frequency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719" y="1531367"/>
            <a:ext cx="4293031" cy="24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819" y="2286000"/>
            <a:ext cx="1790700" cy="114300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005" y="4707235"/>
            <a:ext cx="3988329" cy="203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596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Ultrasound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Interference and diffraction</a:t>
            </a:r>
          </a:p>
          <a:p>
            <a:pPr lvl="1"/>
            <a:r>
              <a:rPr lang="en-US" dirty="0"/>
              <a:t>Constructive/Destructive interference</a:t>
            </a:r>
          </a:p>
          <a:p>
            <a:pPr marL="365760" lvl="1" indent="0">
              <a:buNone/>
            </a:pPr>
            <a:r>
              <a:rPr lang="en-US" dirty="0"/>
              <a:t>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90182"/>
            <a:ext cx="3154862" cy="274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2" y="2445523"/>
            <a:ext cx="5475288" cy="435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931" y="5761567"/>
            <a:ext cx="2514600" cy="45720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115470" y="4796896"/>
            <a:ext cx="3259666" cy="501120"/>
            <a:chOff x="5469467" y="4731280"/>
            <a:chExt cx="3259666" cy="501120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388" y="4820179"/>
              <a:ext cx="2181225" cy="333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4663" y="4731280"/>
              <a:ext cx="523875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3188" y="4854575"/>
              <a:ext cx="352425" cy="247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469467" y="4775200"/>
              <a:ext cx="3259666" cy="45720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8199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Ultrasound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Focusing: narrower ultrasound beam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192" y="2007723"/>
            <a:ext cx="4597400" cy="482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412" y="1540566"/>
            <a:ext cx="4034367" cy="433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782" y="6096000"/>
            <a:ext cx="2588760" cy="6868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20318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Ultrasound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Ultrasound pulse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Harmonic Imaging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7" y="1564746"/>
            <a:ext cx="2809875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411" y="1554691"/>
            <a:ext cx="290512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628" y="3928532"/>
            <a:ext cx="3573834" cy="266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085" y="3961593"/>
            <a:ext cx="3143778" cy="279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761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Ultrasound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Acoustic pressure and intensities within ultrasound beam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75" y="2006789"/>
            <a:ext cx="5479519" cy="468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923" y="5019145"/>
            <a:ext cx="2133600" cy="64770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465" y="3878262"/>
            <a:ext cx="3219450" cy="76200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354" y="2600325"/>
            <a:ext cx="1362075" cy="82867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444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Ultrasound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Acoustic pressure and intensities within ultrasound beam</a:t>
            </a:r>
          </a:p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578" y="2001833"/>
            <a:ext cx="8962845" cy="221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404" y="4029212"/>
            <a:ext cx="8773064" cy="28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91622" y="1882217"/>
            <a:ext cx="1371600" cy="138499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i="1" baseline="-25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SPTP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i="1" baseline="-25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SPTA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i="1" baseline="-25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SATA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123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Ultrasound Transducer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Device that converts electrical transmission pulses into ultrasonic pulses and, conversely, ultrasonic echo pulses into electrical echo signals</a:t>
            </a:r>
          </a:p>
          <a:p>
            <a:pPr lvl="1"/>
            <a:r>
              <a:rPr lang="en-US" dirty="0"/>
              <a:t>Piezoelectric material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0" y="3028751"/>
            <a:ext cx="3874862" cy="329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248" y="2877282"/>
            <a:ext cx="2416419" cy="3599717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A4E65DF-47F7-4B21-9DAB-59F804283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323" y="3429000"/>
            <a:ext cx="5059946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A6DBB695-F0C8-4FBE-9842-B08E6DD6F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10" y="5628205"/>
            <a:ext cx="90903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259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87" y="3957351"/>
            <a:ext cx="4546599" cy="290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1515533"/>
            <a:ext cx="4318001" cy="250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Ultrasound Transducer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Quarter-wavelength matching layer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Bandwidth for multi-frequency transducers</a:t>
            </a:r>
          </a:p>
        </p:txBody>
      </p:sp>
    </p:spTree>
    <p:extLst>
      <p:ext uri="{BB962C8B-B14F-4D97-AF65-F5344CB8AC3E}">
        <p14:creationId xmlns:p14="http://schemas.microsoft.com/office/powerpoint/2010/main" val="3882840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Echo Ultrasound Imaging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Echo Ranging</a:t>
            </a:r>
          </a:p>
          <a:p>
            <a:pPr lvl="1"/>
            <a:r>
              <a:rPr lang="en-US" dirty="0"/>
              <a:t>Sending pulse and measuring time until reflected echo is received to determine location of reflecting surface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105" y="2578726"/>
            <a:ext cx="2823664" cy="163302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995513" y="4220547"/>
            <a:ext cx="4585022" cy="2542588"/>
            <a:chOff x="4905745" y="2911336"/>
            <a:chExt cx="3998543" cy="2060714"/>
          </a:xfrm>
        </p:grpSpPr>
        <p:pic>
          <p:nvPicPr>
            <p:cNvPr id="12" name="Picture 2" descr="C:\Users\Yasser\Desktop\Amode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745" y="3152254"/>
              <a:ext cx="3998543" cy="181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934323" y="4558328"/>
              <a:ext cx="758825" cy="35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Time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69129" y="2911336"/>
              <a:ext cx="948896" cy="30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Interface 1</a:t>
              </a: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5" y="3198571"/>
            <a:ext cx="3676768" cy="263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338426" y="2624295"/>
            <a:ext cx="3727661" cy="1596252"/>
            <a:chOff x="267853" y="5150915"/>
            <a:chExt cx="3727661" cy="1596252"/>
          </a:xfrm>
        </p:grpSpPr>
        <p:grpSp>
          <p:nvGrpSpPr>
            <p:cNvPr id="16" name="Group 15"/>
            <p:cNvGrpSpPr/>
            <p:nvPr/>
          </p:nvGrpSpPr>
          <p:grpSpPr>
            <a:xfrm>
              <a:off x="267853" y="5150915"/>
              <a:ext cx="3727661" cy="1447374"/>
              <a:chOff x="304800" y="2792345"/>
              <a:chExt cx="4267201" cy="2052705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438400" y="3060700"/>
                <a:ext cx="0" cy="178435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854779" y="2792345"/>
                <a:ext cx="1180164" cy="523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1">
                        <a:lumMod val="50000"/>
                      </a:schemeClr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Medium 1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774950" y="2792345"/>
                <a:ext cx="1099817" cy="523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1">
                        <a:lumMod val="50000"/>
                      </a:schemeClr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Medium 2</a:t>
                </a:r>
              </a:p>
            </p:txBody>
          </p:sp>
          <p:sp>
            <p:nvSpPr>
              <p:cNvPr id="20" name="Right Arrow 15"/>
              <p:cNvSpPr/>
              <p:nvPr/>
            </p:nvSpPr>
            <p:spPr>
              <a:xfrm>
                <a:off x="1219200" y="3260725"/>
                <a:ext cx="1219200" cy="692150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1" name="Right Arrow 16"/>
              <p:cNvSpPr/>
              <p:nvPr/>
            </p:nvSpPr>
            <p:spPr>
              <a:xfrm>
                <a:off x="2447385" y="3284536"/>
                <a:ext cx="1123950" cy="644525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2" name="Right Arrow 17"/>
              <p:cNvSpPr/>
              <p:nvPr/>
            </p:nvSpPr>
            <p:spPr>
              <a:xfrm rot="10800000">
                <a:off x="1612899" y="3959225"/>
                <a:ext cx="825500" cy="587375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04800" y="3406745"/>
                <a:ext cx="869949" cy="567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I</a:t>
                </a:r>
                <a:r>
                  <a:rPr lang="en-US" sz="2000" b="1" baseline="-25000" dirty="0">
                    <a:solidFill>
                      <a:schemeClr val="accent1">
                        <a:lumMod val="50000"/>
                      </a:schemeClr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o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65046" y="4052857"/>
                <a:ext cx="869949" cy="567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R</a:t>
                </a:r>
                <a:r>
                  <a:rPr lang="en-US" sz="2000" b="1" baseline="-25000" dirty="0">
                    <a:solidFill>
                      <a:schemeClr val="accent1">
                        <a:lumMod val="50000"/>
                      </a:schemeClr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A  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I</a:t>
                </a:r>
                <a:r>
                  <a:rPr lang="en-US" sz="2000" b="1" baseline="-25000" dirty="0">
                    <a:solidFill>
                      <a:schemeClr val="accent1">
                        <a:lumMod val="50000"/>
                      </a:schemeClr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o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581401" y="3406745"/>
                <a:ext cx="990600" cy="567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(</a:t>
                </a:r>
                <a:r>
                  <a:rPr lang="ar-SA" sz="2000" b="1" dirty="0">
                    <a:solidFill>
                      <a:schemeClr val="accent1">
                        <a:lumMod val="50000"/>
                      </a:schemeClr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1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-R</a:t>
                </a:r>
                <a:r>
                  <a:rPr lang="en-US" sz="2000" b="1" baseline="-25000" dirty="0">
                    <a:solidFill>
                      <a:schemeClr val="accent1">
                        <a:lumMod val="50000"/>
                      </a:schemeClr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A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) I</a:t>
                </a:r>
                <a:r>
                  <a:rPr lang="en-US" sz="2000" b="1" baseline="-25000" dirty="0">
                    <a:solidFill>
                      <a:schemeClr val="accent1">
                        <a:lumMod val="50000"/>
                      </a:schemeClr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o</a:t>
                </a:r>
                <a:endParaRPr lang="en-US" sz="2000" b="1" dirty="0">
                  <a:solidFill>
                    <a:schemeClr val="accent1">
                      <a:lumMod val="50000"/>
                    </a:schemeClr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 flipH="1">
              <a:off x="2116492" y="5150915"/>
              <a:ext cx="10550" cy="1596252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123" y="4449579"/>
            <a:ext cx="3425975" cy="2313556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98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vs. Electronic Scanning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1636304"/>
            <a:ext cx="3876896" cy="1630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065" y="1638299"/>
            <a:ext cx="1628775" cy="1409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1379" y="1636304"/>
            <a:ext cx="2341061" cy="1411695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71" y="4856362"/>
            <a:ext cx="2501373" cy="126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766" y="3069771"/>
            <a:ext cx="2910396" cy="166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03695" y="3683409"/>
            <a:ext cx="3459637" cy="2697216"/>
            <a:chOff x="1455964" y="3469169"/>
            <a:chExt cx="4724930" cy="3359449"/>
          </a:xfrm>
        </p:grpSpPr>
        <p:pic>
          <p:nvPicPr>
            <p:cNvPr id="8194" name="Picture 2" descr="http://folk.ntnu.no/stoylen/strainrate/Ultrasound/mechanical_web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5964" y="3845378"/>
              <a:ext cx="2495550" cy="283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443406" y="6480275"/>
              <a:ext cx="601436" cy="348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13894" y="3469169"/>
              <a:ext cx="2667000" cy="3162300"/>
            </a:xfrm>
            <a:prstGeom prst="rect">
              <a:avLst/>
            </a:prstGeom>
          </p:spPr>
        </p:pic>
      </p:grpSp>
      <p:pic>
        <p:nvPicPr>
          <p:cNvPr id="14" name="Picture 6" descr="C:\Users\Yasser\Desktop\Linear1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858" y="4785308"/>
            <a:ext cx="2211134" cy="193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E1B82F7-7D52-4C5C-ACBA-0ADC2382E65B}"/>
              </a:ext>
            </a:extLst>
          </p:cNvPr>
          <p:cNvGrpSpPr/>
          <p:nvPr/>
        </p:nvGrpSpPr>
        <p:grpSpPr>
          <a:xfrm>
            <a:off x="9837259" y="1636304"/>
            <a:ext cx="2181564" cy="5224698"/>
            <a:chOff x="9837259" y="1636304"/>
            <a:chExt cx="2181564" cy="5224698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B7127B3C-430F-41D5-BD74-4D0B0D30D8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7259" y="4112575"/>
              <a:ext cx="2181564" cy="2748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 descr="A white computer mouse&#10;&#10;Description automatically generated with low confidence">
              <a:extLst>
                <a:ext uri="{FF2B5EF4-FFF2-40B4-BE49-F238E27FC236}">
                  <a16:creationId xmlns:a16="http://schemas.microsoft.com/office/drawing/2014/main" id="{F64157DF-A45B-4682-A0CF-485846FEF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7562" y="1636304"/>
              <a:ext cx="1860958" cy="168372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0076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584" y="1917287"/>
            <a:ext cx="5163608" cy="249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Ultrasound Electronic Array Transducer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Linear- and convex-array transducers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68" y="4647712"/>
            <a:ext cx="4253782" cy="214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4607"/>
            <a:ext cx="4037012" cy="212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17" y="4385830"/>
            <a:ext cx="4203700" cy="240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46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Scanning in Array Transducers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20458" y="2425380"/>
          <a:ext cx="5436448" cy="4188710"/>
        </p:xfrm>
        <a:graphic>
          <a:graphicData uri="http://schemas.openxmlformats.org/drawingml/2006/table">
            <a:tbl>
              <a:tblPr/>
              <a:tblGrid>
                <a:gridCol w="169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169889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</a:tblGrid>
              <a:tr h="1688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644" marR="7644" marT="76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795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1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2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3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4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5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6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7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8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9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10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11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12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13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14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15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16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17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18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19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20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21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22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23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24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07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4" marR="7644" marT="76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25</a:t>
                      </a:r>
                    </a:p>
                  </a:txBody>
                  <a:tcPr marL="7644" marR="7644" marT="76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24" y="1592680"/>
            <a:ext cx="1704815" cy="750628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280822" y="2425380"/>
          <a:ext cx="5597632" cy="41771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926">
                  <a:extLst>
                    <a:ext uri="{9D8B030D-6E8A-4147-A177-3AD203B41FA5}">
                      <a16:colId xmlns:a16="http://schemas.microsoft.com/office/drawing/2014/main" val="472062363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2246259924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4254329669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3096378524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2775017069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217606990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3361944507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1760492414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652714743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1999448287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3177153718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4153094302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588815647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2778059801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2928072909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194552293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212774809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1131946808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1530292451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97376938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3064419944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2646156713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1036913690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2970954161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2501375963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3170982195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4198730847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2982574426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2448988515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1537475676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2153975638"/>
                    </a:ext>
                  </a:extLst>
                </a:gridCol>
                <a:gridCol w="174926">
                  <a:extLst>
                    <a:ext uri="{9D8B030D-6E8A-4147-A177-3AD203B41FA5}">
                      <a16:colId xmlns:a16="http://schemas.microsoft.com/office/drawing/2014/main" val="3442639498"/>
                    </a:ext>
                  </a:extLst>
                </a:gridCol>
              </a:tblGrid>
              <a:tr h="1495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15600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461030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280072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652642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35796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666952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279455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433550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213351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358314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10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057296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11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1838623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12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250516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13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821824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14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041845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397893"/>
                  </a:ext>
                </a:extLst>
              </a:tr>
              <a:tr h="0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16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575784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17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051241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18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767062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19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094572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224459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21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492416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22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684416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23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140005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24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586555"/>
                  </a:ext>
                </a:extLst>
              </a:tr>
              <a:tr h="149519">
                <a:tc gridSpan="3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 25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399255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67" y="1546228"/>
            <a:ext cx="842552" cy="8501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58" y="1722271"/>
            <a:ext cx="980288" cy="5389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42978" y="1891958"/>
            <a:ext cx="1591407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Linear Array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83934" y="1891957"/>
            <a:ext cx="1591407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Phased Array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680" y="1535605"/>
            <a:ext cx="2101968" cy="8604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9785" y="1612937"/>
            <a:ext cx="1395634" cy="757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227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81" y="4394578"/>
            <a:ext cx="5650442" cy="246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 dirty="0"/>
              <a:t>Electronic Array Focusing: Beamforming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r>
              <a:rPr lang="en-US" dirty="0"/>
              <a:t>Transmission Focusing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Reception focusing</a:t>
            </a:r>
          </a:p>
          <a:p>
            <a:pPr lvl="1"/>
            <a:r>
              <a:rPr lang="en-US" dirty="0"/>
              <a:t>Delay-Sum beamforming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776" y="1528479"/>
            <a:ext cx="3793066" cy="294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006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Dynamic Active Elements and Apodization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Use smaller number of elements for small depth</a:t>
            </a:r>
          </a:p>
          <a:p>
            <a:r>
              <a:rPr lang="en-US" dirty="0"/>
              <a:t>Use smaller element weights for outside elements  to improve beam shape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35" y="2725737"/>
            <a:ext cx="3607651" cy="390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983" y="2567455"/>
            <a:ext cx="4871030" cy="429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iagram, shape&#10;&#10;Description automatically generated">
            <a:extLst>
              <a:ext uri="{FF2B5EF4-FFF2-40B4-BE49-F238E27FC236}">
                <a16:creationId xmlns:a16="http://schemas.microsoft.com/office/drawing/2014/main" id="{4B3395CE-BB3A-4FAE-AAE3-2F0673C53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44" y="3091080"/>
            <a:ext cx="2393905" cy="33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90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Grating lobes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Make sure to eliminate grating lobes by designing element spacing in array transducers to be half the ultrasound wavelength or less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6272"/>
            <a:ext cx="9202845" cy="419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FD03BA3-471F-4AA8-AC58-A424C756E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111" y="3257550"/>
            <a:ext cx="2886659" cy="242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1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Reception Focusing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Change focal point dynamically to follow received depth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231" y="2336641"/>
            <a:ext cx="8539539" cy="385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392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Transmission zones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Combine images with different focal points to improve overall beam shape</a:t>
            </a:r>
          </a:p>
          <a:p>
            <a:pPr lvl="1"/>
            <a:r>
              <a:rPr lang="en-US" dirty="0"/>
              <a:t>Cost: lower frame rate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546" y="2261240"/>
            <a:ext cx="5636683" cy="459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36BE246-FD82-42C3-BD8F-705CD1507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82" y="2742859"/>
            <a:ext cx="5636682" cy="398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35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Elevation Direction: Image Slide Thickness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Focusing is needed in the elevation direction as well</a:t>
            </a:r>
          </a:p>
          <a:p>
            <a:pPr lvl="1"/>
            <a:r>
              <a:rPr lang="en-US" dirty="0"/>
              <a:t>Mechanical: Lens</a:t>
            </a:r>
          </a:p>
          <a:p>
            <a:pPr lvl="1"/>
            <a:r>
              <a:rPr lang="en-US" dirty="0"/>
              <a:t>Electronic: 1.5D or 2D arrays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968" y="2699682"/>
            <a:ext cx="5279135" cy="38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36" y="3108960"/>
            <a:ext cx="5281738" cy="3125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A close-up of a computer mouse&#10;&#10;Description automatically generated">
            <a:extLst>
              <a:ext uri="{FF2B5EF4-FFF2-40B4-BE49-F238E27FC236}">
                <a16:creationId xmlns:a16="http://schemas.microsoft.com/office/drawing/2014/main" id="{B0EC335E-FB9C-4830-BDD6-26A9F1BAE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493" y="1547948"/>
            <a:ext cx="1852381" cy="1385715"/>
          </a:xfrm>
          <a:prstGeom prst="rect">
            <a:avLst/>
          </a:prstGeom>
        </p:spPr>
      </p:pic>
      <p:pic>
        <p:nvPicPr>
          <p:cNvPr id="10" name="Picture 9" descr="A picture containing jack&#10;&#10;Description automatically generated">
            <a:extLst>
              <a:ext uri="{FF2B5EF4-FFF2-40B4-BE49-F238E27FC236}">
                <a16:creationId xmlns:a16="http://schemas.microsoft.com/office/drawing/2014/main" id="{ABD90C94-2E86-4CDA-82A7-F92EDA9BE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6" y="5222141"/>
            <a:ext cx="1708545" cy="162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57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Electronic Beamformer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Function: Compensation of different path lengths for echoes coming from a focal point to different array elements to emulate function of acoustic lens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Delay and Sum beamforming: echoes from focal point arrive at same time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Number of channels determines quality (e.g., 32 vs. 64)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4403" y="3518453"/>
            <a:ext cx="5952373" cy="247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6321670" y="3217989"/>
            <a:ext cx="5309912" cy="2999899"/>
            <a:chOff x="6321670" y="3341077"/>
            <a:chExt cx="5309912" cy="299989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321670" y="3412949"/>
              <a:ext cx="5004348" cy="292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9498364" y="3569669"/>
              <a:ext cx="1801278" cy="2526331"/>
            </a:xfrm>
            <a:prstGeom prst="rect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379230" y="3341077"/>
              <a:ext cx="22523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</a:rPr>
                <a:t>Software Processing (Computer)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494691" y="6201504"/>
            <a:ext cx="379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Analog Beamformer (Old Technology)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33491" y="6201504"/>
            <a:ext cx="379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Digital Beamformer (New Technology)</a:t>
            </a:r>
          </a:p>
        </p:txBody>
      </p:sp>
    </p:spTree>
    <p:extLst>
      <p:ext uri="{BB962C8B-B14F-4D97-AF65-F5344CB8AC3E}">
        <p14:creationId xmlns:p14="http://schemas.microsoft.com/office/powerpoint/2010/main" val="101248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A-Mode (Amplitude)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Sends ultrasound pulse and presents received echo as 1D plot</a:t>
            </a:r>
          </a:p>
          <a:p>
            <a:pPr lvl="1"/>
            <a:r>
              <a:rPr lang="en-US" dirty="0"/>
              <a:t>Applications: opthalmology </a:t>
            </a:r>
          </a:p>
        </p:txBody>
      </p:sp>
      <p:pic>
        <p:nvPicPr>
          <p:cNvPr id="2052" name="Picture 4" descr="C:\Users\Yasser\Desktop\RPF2-Im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23" y="2685372"/>
            <a:ext cx="4539182" cy="293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797" y="2623285"/>
            <a:ext cx="3102267" cy="36412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151" y="3576713"/>
            <a:ext cx="3354585" cy="17344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6864" y="3223491"/>
            <a:ext cx="1995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Envelope Detection</a:t>
            </a:r>
          </a:p>
        </p:txBody>
      </p:sp>
      <p:sp>
        <p:nvSpPr>
          <p:cNvPr id="7" name="Arrow: Right 6"/>
          <p:cNvSpPr/>
          <p:nvPr/>
        </p:nvSpPr>
        <p:spPr>
          <a:xfrm>
            <a:off x="3553667" y="4035670"/>
            <a:ext cx="510356" cy="677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5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Ultrasound attenuation (loss) in tissues is around 0.5 dB/cm/MHz</a:t>
            </a:r>
          </a:p>
          <a:p>
            <a:r>
              <a:rPr lang="en-US" dirty="0"/>
              <a:t>Image resolution is proportional to wavelength of ultrasound</a:t>
            </a:r>
          </a:p>
          <a:p>
            <a:r>
              <a:rPr lang="en-US" dirty="0"/>
              <a:t>Multi-frequency transducers offer flexibility to trade-off depth and resolution</a:t>
            </a:r>
          </a:p>
          <a:p>
            <a:pPr lvl="1"/>
            <a:r>
              <a:rPr lang="en-US" dirty="0"/>
              <a:t>Transducers with 100% bandwidth are now common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32" y="3735391"/>
            <a:ext cx="3765994" cy="23606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31" y="3429000"/>
            <a:ext cx="728869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2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 (Brightness)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Increases intensity of received echoes at all depths</a:t>
            </a:r>
          </a:p>
          <a:p>
            <a:pPr lvl="1"/>
            <a:r>
              <a:rPr lang="en-US" dirty="0"/>
              <a:t>Too little gain: too dark image </a:t>
            </a:r>
          </a:p>
          <a:p>
            <a:pPr lvl="1"/>
            <a:r>
              <a:rPr lang="en-US" dirty="0"/>
              <a:t>Too much gain: too bright image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650" y="4059541"/>
            <a:ext cx="6983414" cy="2646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64" y="4120665"/>
            <a:ext cx="3390476" cy="25238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8992" y="3766300"/>
            <a:ext cx="197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Proper Gain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69314" y="3767384"/>
            <a:ext cx="197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Too Much Gain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30715" y="3761629"/>
            <a:ext cx="197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Too Little Gain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63" y="1572868"/>
            <a:ext cx="3451040" cy="1976435"/>
          </a:xfrm>
          <a:prstGeom prst="rect">
            <a:avLst/>
          </a:prstGeom>
        </p:spPr>
      </p:pic>
      <p:sp>
        <p:nvSpPr>
          <p:cNvPr id="11" name="Arrow: Right 10"/>
          <p:cNvSpPr/>
          <p:nvPr/>
        </p:nvSpPr>
        <p:spPr>
          <a:xfrm>
            <a:off x="7517423" y="2892669"/>
            <a:ext cx="641840" cy="4484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49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Time-Gain Compensation (TGC)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Amplifier with gain that varies with depth (time)</a:t>
            </a:r>
          </a:p>
          <a:p>
            <a:pPr lvl="1"/>
            <a:r>
              <a:rPr lang="en-US" dirty="0"/>
              <a:t>Compensates for ultrasound attenuation inside tissues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081" y="3419022"/>
            <a:ext cx="3298904" cy="332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512069" y="2786731"/>
            <a:ext cx="5678242" cy="3915400"/>
            <a:chOff x="971892" y="3459436"/>
            <a:chExt cx="5011149" cy="3298305"/>
          </a:xfrm>
        </p:grpSpPr>
        <p:pic>
          <p:nvPicPr>
            <p:cNvPr id="13" name="Picture 4" descr="C:\Users\Yasser\Desktop\attenuation%20tgc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874" y="4689564"/>
              <a:ext cx="2408167" cy="2067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C:\Users\Yasser\Desktop\TGC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3590" y="3459436"/>
              <a:ext cx="1010734" cy="1193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5" descr="C:\Users\Yasser\Desktop\TGC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4862" y="3459436"/>
              <a:ext cx="962455" cy="1193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7" descr="C:\Users\Yasser\Desktop\attenuation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892" y="4689564"/>
              <a:ext cx="2368397" cy="2068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8356671" y="1600200"/>
            <a:ext cx="3714286" cy="1604298"/>
            <a:chOff x="7099367" y="1557559"/>
            <a:chExt cx="3714286" cy="16042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99367" y="1942809"/>
              <a:ext cx="3714286" cy="121904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10992" y="1557559"/>
              <a:ext cx="847725" cy="75247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730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Dynamic Range (Contrast)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749" y="1522665"/>
            <a:ext cx="4640510" cy="263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922" y="3680882"/>
            <a:ext cx="809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309" y="3678767"/>
            <a:ext cx="8572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106" y="1704765"/>
            <a:ext cx="3549120" cy="145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7698" y="4023783"/>
            <a:ext cx="4238095" cy="2733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5166" y="4536798"/>
            <a:ext cx="3495675" cy="1200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1494" y="5795563"/>
            <a:ext cx="729029" cy="8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941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 dirty="0"/>
              <a:t>B-Mode Instrumentation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>
            <a:noAutofit/>
          </a:bodyPr>
          <a:lstStyle/>
          <a:p>
            <a:r>
              <a:rPr lang="en-US" dirty="0"/>
              <a:t>Image reconstruction: scan conversion and interpolation</a:t>
            </a:r>
          </a:p>
          <a:p>
            <a:endParaRPr lang="en-US" sz="1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Real-time display: frame every 1/25 s</a:t>
            </a:r>
          </a:p>
          <a:p>
            <a:r>
              <a:rPr lang="en-US" dirty="0"/>
              <a:t>Freeze: updating frame stops</a:t>
            </a:r>
          </a:p>
          <a:p>
            <a:r>
              <a:rPr lang="en-US" dirty="0"/>
              <a:t>Cine Loop: recording of real-time scan as a movie</a:t>
            </a:r>
          </a:p>
          <a:p>
            <a:r>
              <a:rPr lang="en-US" dirty="0"/>
              <a:t>Frame Averaging: moving average filter to improve SNR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915" y="1989666"/>
            <a:ext cx="4263619" cy="24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339" y="2021904"/>
            <a:ext cx="4510617" cy="288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468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B-Mode Image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Lateral Resolution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Thickness resolution</a:t>
            </a:r>
          </a:p>
          <a:p>
            <a:pPr lvl="1"/>
            <a:r>
              <a:rPr lang="en-US" dirty="0"/>
              <a:t>Elevation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663" y="1600200"/>
            <a:ext cx="4468505" cy="298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646" y="2170235"/>
            <a:ext cx="3576038" cy="251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988" y="4211514"/>
            <a:ext cx="2604720" cy="2625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650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B-Mode Image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Axial resolution</a:t>
            </a:r>
          </a:p>
          <a:p>
            <a:pPr lvl="1"/>
            <a:r>
              <a:rPr lang="en-US" dirty="0"/>
              <a:t>Half pulse length</a:t>
            </a:r>
          </a:p>
          <a:p>
            <a:pPr lvl="1"/>
            <a:endParaRPr lang="en-US" dirty="0"/>
          </a:p>
          <a:p>
            <a:pPr marL="365760" lvl="1" indent="0">
              <a:buNone/>
            </a:pPr>
            <a:endParaRPr lang="en-US" dirty="0"/>
          </a:p>
          <a:p>
            <a:r>
              <a:rPr lang="en-US" dirty="0"/>
              <a:t>Speckle</a:t>
            </a:r>
          </a:p>
          <a:p>
            <a:pPr lvl="1"/>
            <a:r>
              <a:rPr lang="en-US" dirty="0"/>
              <a:t>Random yet stationary pattern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709" y="1600200"/>
            <a:ext cx="3998852" cy="519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736" y="4101179"/>
            <a:ext cx="3712639" cy="269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3007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B-Mode Image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Frame time / Frame rate</a:t>
            </a:r>
          </a:p>
          <a:p>
            <a:pPr lvl="1"/>
            <a:r>
              <a:rPr lang="en-US" dirty="0"/>
              <a:t>Time to scan a complete image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Example: time to scan 1 cm= 2x1cm/c= 2 cm/(1540 m/s) = 13 </a:t>
            </a:r>
            <a:r>
              <a:rPr lang="en-US" dirty="0">
                <a:sym typeface="Symbol"/>
              </a:rPr>
              <a:t></a:t>
            </a:r>
            <a:r>
              <a:rPr lang="en-US" dirty="0"/>
              <a:t>s</a:t>
            </a:r>
          </a:p>
          <a:p>
            <a:pPr marL="365760" lvl="1" indent="0">
              <a:buNone/>
            </a:pPr>
            <a:r>
              <a:rPr lang="en-US" dirty="0"/>
              <a:t>Then, frame time to scan a 20 cm depth with 128 lines=13 </a:t>
            </a:r>
            <a:r>
              <a:rPr lang="en-US" dirty="0">
                <a:sym typeface="Symbol"/>
              </a:rPr>
              <a:t></a:t>
            </a:r>
            <a:r>
              <a:rPr lang="en-US" dirty="0"/>
              <a:t>s x20 x128</a:t>
            </a:r>
          </a:p>
          <a:p>
            <a:pPr marL="365760" lvl="1" indent="0">
              <a:buNone/>
            </a:pPr>
            <a:r>
              <a:rPr lang="en-US" dirty="0"/>
              <a:t>Frame rate = 1/ frame time = 30 frames/s  </a:t>
            </a:r>
          </a:p>
          <a:p>
            <a:pPr lvl="1"/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888" y="1762126"/>
            <a:ext cx="4213713" cy="270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570285" y="2839917"/>
            <a:ext cx="2576146" cy="439615"/>
            <a:chOff x="729762" y="2989385"/>
            <a:chExt cx="2576146" cy="439615"/>
          </a:xfrm>
        </p:grpSpPr>
        <p:pic>
          <p:nvPicPr>
            <p:cNvPr id="307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5171" y="3069981"/>
              <a:ext cx="819150" cy="32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2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93" y="3046534"/>
              <a:ext cx="13620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2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6463" y="3126032"/>
              <a:ext cx="219075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729762" y="2989385"/>
              <a:ext cx="2576146" cy="439615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596662" y="3789486"/>
            <a:ext cx="2540977" cy="474785"/>
            <a:chOff x="808892" y="3578469"/>
            <a:chExt cx="2540977" cy="474785"/>
          </a:xfrm>
        </p:grpSpPr>
        <p:pic>
          <p:nvPicPr>
            <p:cNvPr id="3072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0973" y="3599717"/>
              <a:ext cx="1714500" cy="361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26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211" y="3642580"/>
              <a:ext cx="733425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808892" y="3578469"/>
              <a:ext cx="2540977" cy="474785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924801" y="2857473"/>
            <a:ext cx="114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Smaller 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85029" y="4091352"/>
            <a:ext cx="112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Smaller 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02162" y="1515182"/>
            <a:ext cx="2165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Higher Frame Rate</a:t>
            </a:r>
          </a:p>
        </p:txBody>
      </p:sp>
    </p:spTree>
    <p:extLst>
      <p:ext uri="{BB962C8B-B14F-4D97-AF65-F5344CB8AC3E}">
        <p14:creationId xmlns:p14="http://schemas.microsoft.com/office/powerpoint/2010/main" val="58609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Doppler 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Doppler effect</a:t>
            </a:r>
            <a:r>
              <a:rPr lang="en-US" dirty="0"/>
              <a:t>: Change in the observed frequency of the sound wave compared to the emitted frequency which occurs due to relative motion between observer and source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15" y="3974123"/>
            <a:ext cx="3739688" cy="153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827" y="2999045"/>
            <a:ext cx="3455743" cy="363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833" y="5824169"/>
            <a:ext cx="849152" cy="26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89432" y="3059668"/>
            <a:ext cx="134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Up-Shift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80282" y="5269523"/>
            <a:ext cx="134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Down-Shift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66901" y="3824654"/>
            <a:ext cx="134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No Shift</a:t>
            </a:r>
          </a:p>
        </p:txBody>
      </p:sp>
    </p:spTree>
    <p:extLst>
      <p:ext uri="{BB962C8B-B14F-4D97-AF65-F5344CB8AC3E}">
        <p14:creationId xmlns:p14="http://schemas.microsoft.com/office/powerpoint/2010/main" val="31328929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Doppler 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Doppler Effect</a:t>
            </a:r>
            <a:r>
              <a:rPr lang="en-US" dirty="0"/>
              <a:t>: Change in received frequency of ultrasound wave compared to transmitted frequency due to relative motion between receiver and transmitter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0F153F-83BE-4765-953F-470623D31C37}"/>
              </a:ext>
            </a:extLst>
          </p:cNvPr>
          <p:cNvGrpSpPr/>
          <p:nvPr/>
        </p:nvGrpSpPr>
        <p:grpSpPr>
          <a:xfrm>
            <a:off x="3715417" y="2627227"/>
            <a:ext cx="4295737" cy="3636217"/>
            <a:chOff x="6178833" y="2999045"/>
            <a:chExt cx="4295737" cy="363621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827" y="2999045"/>
              <a:ext cx="3455743" cy="3636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8833" y="5824169"/>
              <a:ext cx="849152" cy="268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289432" y="3059668"/>
              <a:ext cx="1345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Up-Shift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80282" y="5269523"/>
              <a:ext cx="1345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Down-Shift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F528910-1455-43CD-BA40-F6B176FC9EC1}"/>
              </a:ext>
            </a:extLst>
          </p:cNvPr>
          <p:cNvGrpSpPr/>
          <p:nvPr/>
        </p:nvGrpSpPr>
        <p:grpSpPr>
          <a:xfrm>
            <a:off x="325633" y="2922228"/>
            <a:ext cx="3836202" cy="1688123"/>
            <a:chOff x="1866901" y="3824654"/>
            <a:chExt cx="3836202" cy="168812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415" y="3974123"/>
              <a:ext cx="3739688" cy="1538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866901" y="3824654"/>
              <a:ext cx="1345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No Shift</a:t>
              </a:r>
            </a:p>
          </p:txBody>
        </p:sp>
      </p:grpSp>
      <p:pic>
        <p:nvPicPr>
          <p:cNvPr id="11" name="Picture 3">
            <a:extLst>
              <a:ext uri="{FF2B5EF4-FFF2-40B4-BE49-F238E27FC236}">
                <a16:creationId xmlns:a16="http://schemas.microsoft.com/office/drawing/2014/main" id="{06BC9140-56C8-46E1-8501-E2C1BF801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38695" y="2641948"/>
            <a:ext cx="2075669" cy="133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6247159-1DE7-48F6-B5AC-2A2E83A6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923" y="4042881"/>
            <a:ext cx="3590444" cy="278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A0A80EA7-DF6B-4BFD-BEDD-11934E092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7" y="4984380"/>
            <a:ext cx="2990850" cy="90487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69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B-Mode (Brightness)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Transmits ultrasound pulse to a particular direction and reflected echoes are received and displayed as intensity values of one line</a:t>
            </a:r>
          </a:p>
          <a:p>
            <a:pPr lvl="1"/>
            <a:r>
              <a:rPr lang="en-US" dirty="0"/>
              <a:t>Repeat in different directions to acquire multiple lines to form an image</a:t>
            </a:r>
          </a:p>
        </p:txBody>
      </p:sp>
      <p:pic>
        <p:nvPicPr>
          <p:cNvPr id="7176" name="Picture 8" descr="C:\Users\Yasser\Desktop\Sector%20A%20line%20density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90" y="2729810"/>
            <a:ext cx="2230437" cy="201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Yasser\Desktop\laxmm_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526" y="2887908"/>
            <a:ext cx="2165350" cy="145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Yasser\Desktop\Sidelob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36" y="3144117"/>
            <a:ext cx="4531127" cy="307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51" y="4745169"/>
            <a:ext cx="5226759" cy="19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4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Wave (CW) Doppler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Only a small region for Doppler sensitivity</a:t>
            </a:r>
          </a:p>
          <a:p>
            <a:r>
              <a:rPr lang="en-US" dirty="0"/>
              <a:t>No range information</a:t>
            </a:r>
          </a:p>
          <a:p>
            <a:r>
              <a:rPr lang="en-US" dirty="0"/>
              <a:t>No limitation on maximum velocity and high velocity accuracy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006" y="3247173"/>
            <a:ext cx="580072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83B569-CD08-438B-9565-027738955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6367"/>
            <a:ext cx="3881633" cy="388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5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Pulsed-Wave (PW) Doppler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Range information is available and region is selectable by user</a:t>
            </a:r>
          </a:p>
          <a:p>
            <a:r>
              <a:rPr lang="en-US" dirty="0"/>
              <a:t>Limitations on maximum velocity and accuracy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172200" y="2758080"/>
            <a:ext cx="5824209" cy="3634522"/>
            <a:chOff x="3319791" y="2959710"/>
            <a:chExt cx="5824209" cy="3634522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9791" y="2959710"/>
              <a:ext cx="5824209" cy="3634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332285" y="3024554"/>
              <a:ext cx="307730" cy="272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F072B90-03BE-4DBB-AC95-22549298E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7" y="2700987"/>
            <a:ext cx="4935058" cy="398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6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Doppler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Display mean blood velocity at each point encoded in color</a:t>
            </a:r>
          </a:p>
          <a:p>
            <a:pPr lvl="1"/>
            <a:r>
              <a:rPr lang="en-US" dirty="0"/>
              <a:t>Red: flow toward transducer</a:t>
            </a:r>
          </a:p>
          <a:p>
            <a:pPr lvl="1"/>
            <a:r>
              <a:rPr lang="en-US" dirty="0"/>
              <a:t>Blue: flow away from transducer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7ED05F-823E-434B-BECD-7B6E6C6A2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38" y="3027716"/>
            <a:ext cx="4536491" cy="3674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33275-B10C-4485-88A0-73888EB81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497" y="3023422"/>
            <a:ext cx="5610012" cy="367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5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Doppler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Display estimate of power of all shifted components encoded in shades of orange</a:t>
            </a:r>
          </a:p>
          <a:p>
            <a:pPr lvl="1"/>
            <a:r>
              <a:rPr lang="en-US" dirty="0"/>
              <a:t>Assessment of tissue perfusion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9D49A-1728-4AFD-872B-301FCA230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14" y="2610034"/>
            <a:ext cx="5359155" cy="40193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293091-CC16-42EE-9B8A-F3FA64126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445" y="2610034"/>
            <a:ext cx="5516066" cy="401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9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Doppler 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Doppler Shift Equation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822" y="2510745"/>
            <a:ext cx="4742518" cy="386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614" y="1605870"/>
            <a:ext cx="2990850" cy="90487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454" y="2792466"/>
            <a:ext cx="3877774" cy="367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41" y="5560402"/>
            <a:ext cx="1619250" cy="866775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6732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CW Doppler Signal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7" y="1701542"/>
            <a:ext cx="2524124" cy="459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060" y="1993969"/>
            <a:ext cx="4564225" cy="449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10394" y="1749669"/>
            <a:ext cx="1503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Transmitted</a:t>
            </a:r>
            <a:endParaRPr lang="en-US" sz="1600" baseline="-25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3322" y="2965938"/>
            <a:ext cx="1503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Received</a:t>
            </a:r>
            <a:endParaRPr lang="en-US" sz="1600" baseline="-25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01606" y="4202724"/>
            <a:ext cx="2576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Transmitted x Received</a:t>
            </a:r>
            <a:endParaRPr lang="en-US" sz="1600" baseline="-25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95745" y="5269525"/>
            <a:ext cx="2576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Low-pass Filtered Transmitted x Received</a:t>
            </a:r>
            <a:endParaRPr lang="en-US" sz="1600" baseline="-25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6304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Clutter Problem in Doppler 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Clutter: signal from stationary tissues</a:t>
            </a:r>
          </a:p>
          <a:p>
            <a:pPr lvl="1"/>
            <a:r>
              <a:rPr lang="en-US" dirty="0"/>
              <a:t>Low Doppler shift and much stronger signal</a:t>
            </a:r>
          </a:p>
          <a:p>
            <a:pPr lvl="1"/>
            <a:r>
              <a:rPr lang="en-US" dirty="0"/>
              <a:t>Signal from stationary tissue and wall motion</a:t>
            </a:r>
          </a:p>
          <a:p>
            <a:pPr lvl="1"/>
            <a:r>
              <a:rPr lang="en-US" dirty="0"/>
              <a:t>Critical step in Doppler processing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199" y="1528885"/>
            <a:ext cx="2875448" cy="531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53" y="4184651"/>
            <a:ext cx="4985647" cy="1380391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425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PW Doppler Signal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Sampled version of CW Doppler</a:t>
            </a:r>
          </a:p>
          <a:p>
            <a:pPr lvl="1"/>
            <a:r>
              <a:rPr lang="en-US" dirty="0"/>
              <a:t>Aliasing may occur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151" y="2373924"/>
            <a:ext cx="3714019" cy="437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16" y="2513136"/>
            <a:ext cx="4056185" cy="430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145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PW Doppler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Consider Doppler imaging of a vessel at depth d1= 10 cm. derive the maximum detectible velocity if the transmitted signal frequency was 5 MHz and Doppler angle was 45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sym typeface="Symbol"/>
              </a:rPr>
              <a:t>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Time to collect one sample = PRI = 13</a:t>
            </a:r>
            <a:r>
              <a:rPr lang="en-US" dirty="0">
                <a:sym typeface="Symbol"/>
              </a:rPr>
              <a:t>s/cm x (10 cm)= 130s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Sampling frequency = PRF = 1/PRI= 7692 Sa/s = 2 </a:t>
            </a:r>
            <a:r>
              <a:rPr lang="en-US" dirty="0" err="1"/>
              <a:t>f</a:t>
            </a:r>
            <a:r>
              <a:rPr lang="en-US" baseline="-25000" dirty="0" err="1"/>
              <a:t>d</a:t>
            </a:r>
            <a:r>
              <a:rPr lang="en-US" baseline="30000" dirty="0" err="1"/>
              <a:t>max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                          </a:t>
            </a:r>
            <a:r>
              <a:rPr lang="en-US" dirty="0" err="1"/>
              <a:t>v</a:t>
            </a:r>
            <a:r>
              <a:rPr lang="en-US" baseline="-25000" dirty="0" err="1"/>
              <a:t>max</a:t>
            </a:r>
            <a:r>
              <a:rPr lang="en-US" dirty="0"/>
              <a:t>=(1540 x 7692/2)/(2x5x10</a:t>
            </a:r>
            <a:r>
              <a:rPr lang="en-US" baseline="30000" dirty="0"/>
              <a:t>6</a:t>
            </a:r>
            <a:r>
              <a:rPr lang="en-US" dirty="0"/>
              <a:t>xcos(45</a:t>
            </a:r>
            <a:r>
              <a:rPr lang="en-US" dirty="0">
                <a:sym typeface="Symbol"/>
              </a:rPr>
              <a:t></a:t>
            </a:r>
            <a:r>
              <a:rPr lang="en-US" dirty="0"/>
              <a:t>))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932" y="5118588"/>
            <a:ext cx="32670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83" y="4143375"/>
            <a:ext cx="16192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2436114" y="4262804"/>
            <a:ext cx="719666" cy="482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FD3C707-3037-450D-8867-450604FD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323" y="3476654"/>
            <a:ext cx="3090698" cy="328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564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Doppler Ultrasound Terminologies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Aliasing </a:t>
            </a:r>
          </a:p>
          <a:p>
            <a:pPr lvl="1"/>
            <a:r>
              <a:rPr lang="en-US" dirty="0"/>
              <a:t>Highest Doppler frequency shift that can be measured is equal to PRF/2</a:t>
            </a:r>
          </a:p>
          <a:p>
            <a:r>
              <a:rPr lang="en-US" dirty="0"/>
              <a:t>Angle dependence</a:t>
            </a:r>
          </a:p>
          <a:p>
            <a:pPr lvl="1"/>
            <a:r>
              <a:rPr lang="en-US" dirty="0"/>
              <a:t>Estimated Doppler shift is dependent on cosine of the angle between the beam and the direction of motion</a:t>
            </a:r>
          </a:p>
          <a:p>
            <a:r>
              <a:rPr lang="en-US" dirty="0"/>
              <a:t>Clutter breakthrough</a:t>
            </a:r>
          </a:p>
          <a:p>
            <a:pPr lvl="1"/>
            <a:r>
              <a:rPr lang="en-US" dirty="0"/>
              <a:t>Tissue motion giving rise to Doppler frequencies above wall thump or clutter filter may be displayed on spectral Doppler or color flow systems</a:t>
            </a:r>
          </a:p>
          <a:p>
            <a:r>
              <a:rPr lang="en-US" dirty="0"/>
              <a:t>Loss of low Doppler</a:t>
            </a:r>
          </a:p>
          <a:p>
            <a:pPr lvl="1"/>
            <a:r>
              <a:rPr lang="en-US" dirty="0"/>
              <a:t>Blood velocities which give rise to low Doppler frequencies (as a result of low velocity or angle near to 90°) will not be displayed if value of Doppler frequency is below the level of wall thump or clutter filter</a:t>
            </a:r>
          </a:p>
        </p:txBody>
      </p:sp>
    </p:spTree>
    <p:extLst>
      <p:ext uri="{BB962C8B-B14F-4D97-AF65-F5344CB8AC3E}">
        <p14:creationId xmlns:p14="http://schemas.microsoft.com/office/powerpoint/2010/main" val="3560680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74" y="2837233"/>
            <a:ext cx="2662852" cy="379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M-Mode (Motion)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One line in B-mode image is selected by doctor and scanned repeatedly with time – output is displayed as moving line trace</a:t>
            </a:r>
          </a:p>
          <a:p>
            <a:pPr lvl="1"/>
            <a:r>
              <a:rPr lang="en-US" dirty="0"/>
              <a:t>Application: study of heart valves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35" y="2837233"/>
            <a:ext cx="5110879" cy="3833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BC63E7-4B16-4362-A681-B4D6E6E2C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760" y="3442791"/>
            <a:ext cx="3281262" cy="26532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23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Ultrasound Safety and 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Ultrasound waves may have mechanical or thermal effects on human tissues </a:t>
            </a:r>
          </a:p>
          <a:p>
            <a:pPr lvl="1"/>
            <a:r>
              <a:rPr lang="en-US" dirty="0"/>
              <a:t>To date, no clear evidence that diagnostic ultrasound imaging causes harm</a:t>
            </a:r>
          </a:p>
          <a:p>
            <a:pPr lvl="1"/>
            <a:r>
              <a:rPr lang="en-US" dirty="0"/>
              <a:t>Only imaging modality allowed to scan fetus</a:t>
            </a:r>
          </a:p>
          <a:p>
            <a:r>
              <a:rPr lang="en-US" dirty="0"/>
              <a:t>Fundamental approach to safety is to use lowest output power and shortest scan time consistent with acquiring required diagnostic information</a:t>
            </a:r>
          </a:p>
          <a:p>
            <a:pPr lvl="1"/>
            <a:r>
              <a:rPr lang="en-US" dirty="0"/>
              <a:t>“</a:t>
            </a:r>
            <a:r>
              <a:rPr lang="en-US" dirty="0">
                <a:solidFill>
                  <a:srgbClr val="C00000"/>
                </a:solidFill>
              </a:rPr>
              <a:t>ALARA</a:t>
            </a:r>
            <a:r>
              <a:rPr lang="en-US" dirty="0"/>
              <a:t>” principle (i.e. as low as reasonably achievable)</a:t>
            </a:r>
          </a:p>
          <a:p>
            <a:r>
              <a:rPr lang="en-US" dirty="0"/>
              <a:t>Limitations of ultrasound imaging include:</a:t>
            </a:r>
          </a:p>
          <a:p>
            <a:pPr lvl="1"/>
            <a:r>
              <a:rPr lang="en-US" dirty="0"/>
              <a:t>Inability to image tissues masked by air or bone/stones</a:t>
            </a:r>
          </a:p>
          <a:p>
            <a:pPr lvl="1"/>
            <a:r>
              <a:rPr lang="en-US" dirty="0"/>
              <a:t>Geometric inaccuracy due to beam shape variation with depth</a:t>
            </a:r>
          </a:p>
          <a:p>
            <a:pPr lvl="1"/>
            <a:r>
              <a:rPr lang="en-US" dirty="0"/>
              <a:t>Problems in imaging obese patients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6F8813-E86C-4A0E-9DCA-53DF02EC8E47}"/>
              </a:ext>
            </a:extLst>
          </p:cNvPr>
          <p:cNvGrpSpPr/>
          <p:nvPr/>
        </p:nvGrpSpPr>
        <p:grpSpPr>
          <a:xfrm>
            <a:off x="6363855" y="3396877"/>
            <a:ext cx="5828145" cy="3461123"/>
            <a:chOff x="6363855" y="3396877"/>
            <a:chExt cx="5828145" cy="3461123"/>
          </a:xfrm>
        </p:grpSpPr>
        <p:pic>
          <p:nvPicPr>
            <p:cNvPr id="4" name="Picture 3" descr="C:\Users\Yasser\Desktop\ribsU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6658" y="3396877"/>
              <a:ext cx="2020554" cy="1610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C:\Users\Yasser\Desktop\gallstone1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3328" y="3396877"/>
              <a:ext cx="2008672" cy="1610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401" y="5034181"/>
              <a:ext cx="4046599" cy="182381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363855" y="6211669"/>
              <a:ext cx="2041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A: 250 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</a:rPr>
                <a:t>lb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 Patient</a:t>
              </a:r>
            </a:p>
            <a:p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B: 150 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</a:rPr>
                <a:t>lb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 Patient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3657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12851-E46E-42C2-B885-D5340D65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Assurance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7A326-D572-4711-B428-0C9C6CD5F89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 testing using ultrasound phantom</a:t>
            </a:r>
          </a:p>
          <a:p>
            <a:pPr lvl="1"/>
            <a:r>
              <a:rPr lang="en-US" dirty="0"/>
              <a:t>Uniformity</a:t>
            </a:r>
          </a:p>
          <a:p>
            <a:pPr lvl="1"/>
            <a:r>
              <a:rPr lang="en-US" dirty="0"/>
              <a:t>Depth of Penetration</a:t>
            </a:r>
          </a:p>
          <a:p>
            <a:pPr lvl="1"/>
            <a:r>
              <a:rPr lang="en-US" dirty="0"/>
              <a:t>Beam Profile/ Focal Zone/ Lateral Response Width</a:t>
            </a:r>
          </a:p>
          <a:p>
            <a:pPr lvl="1"/>
            <a:r>
              <a:rPr lang="en-US" dirty="0"/>
              <a:t>Vertical Distance Measurement</a:t>
            </a:r>
          </a:p>
          <a:p>
            <a:pPr lvl="1"/>
            <a:r>
              <a:rPr lang="en-US" dirty="0"/>
              <a:t>Horizontal Distance Measurement</a:t>
            </a:r>
          </a:p>
          <a:p>
            <a:pPr lvl="1"/>
            <a:r>
              <a:rPr lang="en-US" dirty="0"/>
              <a:t>Axial and Lateral Resolution</a:t>
            </a:r>
          </a:p>
          <a:p>
            <a:pPr lvl="1"/>
            <a:r>
              <a:rPr lang="en-US" dirty="0"/>
              <a:t>Elevational Resolution</a:t>
            </a:r>
          </a:p>
          <a:p>
            <a:pPr lvl="1"/>
            <a:r>
              <a:rPr lang="en-US" dirty="0"/>
              <a:t>Contrast Resolution</a:t>
            </a:r>
          </a:p>
          <a:p>
            <a:pPr lvl="1"/>
            <a:r>
              <a:rPr lang="en-US" dirty="0"/>
              <a:t>Grayscale Contrast Sensitivity</a:t>
            </a:r>
          </a:p>
          <a:p>
            <a:pPr lvl="1"/>
            <a:r>
              <a:rPr lang="en-US" dirty="0"/>
              <a:t>Dead Zone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76311F-9FFA-428C-9023-6656D45218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173" y="3282341"/>
            <a:ext cx="4553211" cy="3467594"/>
          </a:xfrm>
          <a:prstGeom prst="rect">
            <a:avLst/>
          </a:prstGeom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64B526-8A84-45EE-A5D0-FB44152F4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292" y="4455025"/>
            <a:ext cx="2008046" cy="229491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302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Ultrasound Imaging System Components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3E92D3-9497-4B14-9EA0-7BE0DA8A09B8}"/>
              </a:ext>
            </a:extLst>
          </p:cNvPr>
          <p:cNvGrpSpPr/>
          <p:nvPr/>
        </p:nvGrpSpPr>
        <p:grpSpPr>
          <a:xfrm>
            <a:off x="1356606" y="1763734"/>
            <a:ext cx="8798560" cy="4679316"/>
            <a:chOff x="619760" y="1550670"/>
            <a:chExt cx="8798560" cy="4679316"/>
          </a:xfrm>
        </p:grpSpPr>
        <p:sp>
          <p:nvSpPr>
            <p:cNvPr id="5" name="Rectangle 4"/>
            <p:cNvSpPr/>
            <p:nvPr/>
          </p:nvSpPr>
          <p:spPr>
            <a:xfrm>
              <a:off x="4907280" y="1550670"/>
              <a:ext cx="2377440" cy="68072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Ultrasound Transducer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030720" y="3567430"/>
              <a:ext cx="2377440" cy="68072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Amplifier (Gain)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04160" y="3567430"/>
              <a:ext cx="2377440" cy="68072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Transmit Beamformer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907280" y="2602230"/>
              <a:ext cx="2377440" cy="68072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Transmit/Receive Switch</a:t>
              </a:r>
            </a:p>
          </p:txBody>
        </p:sp>
        <p:sp>
          <p:nvSpPr>
            <p:cNvPr id="9" name="Arrow: Up-Down 8"/>
            <p:cNvSpPr/>
            <p:nvPr/>
          </p:nvSpPr>
          <p:spPr>
            <a:xfrm>
              <a:off x="5984240" y="2231390"/>
              <a:ext cx="243840" cy="38100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Down 9"/>
            <p:cNvSpPr/>
            <p:nvPr/>
          </p:nvSpPr>
          <p:spPr>
            <a:xfrm>
              <a:off x="7030720" y="3278505"/>
              <a:ext cx="325120" cy="2933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Down 10"/>
            <p:cNvSpPr/>
            <p:nvPr/>
          </p:nvSpPr>
          <p:spPr>
            <a:xfrm rot="10800000">
              <a:off x="4907280" y="3269615"/>
              <a:ext cx="325120" cy="2933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040880" y="4537710"/>
              <a:ext cx="2377440" cy="68072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Receive Beamformer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030720" y="5539105"/>
              <a:ext cx="2377440" cy="68072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Preprocessing</a:t>
              </a:r>
            </a:p>
          </p:txBody>
        </p:sp>
        <p:sp>
          <p:nvSpPr>
            <p:cNvPr id="14" name="Arrow: Down 13"/>
            <p:cNvSpPr/>
            <p:nvPr/>
          </p:nvSpPr>
          <p:spPr>
            <a:xfrm>
              <a:off x="7030720" y="5219382"/>
              <a:ext cx="325120" cy="2933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Down 14"/>
            <p:cNvSpPr/>
            <p:nvPr/>
          </p:nvSpPr>
          <p:spPr>
            <a:xfrm>
              <a:off x="7030720" y="4236085"/>
              <a:ext cx="325120" cy="2933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94000" y="5534660"/>
              <a:ext cx="2377440" cy="68072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Control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10540" y="4569459"/>
              <a:ext cx="1638070" cy="68072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User Interface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19760" y="5549266"/>
              <a:ext cx="1270000" cy="68072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Display</a:t>
              </a:r>
            </a:p>
          </p:txBody>
        </p:sp>
        <p:sp>
          <p:nvSpPr>
            <p:cNvPr id="20" name="Arrow: Left 19"/>
            <p:cNvSpPr/>
            <p:nvPr/>
          </p:nvSpPr>
          <p:spPr>
            <a:xfrm>
              <a:off x="5171440" y="5709920"/>
              <a:ext cx="1859280" cy="38608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/>
            <p:cNvCxnSpPr>
              <a:stCxn id="16" idx="0"/>
            </p:cNvCxnSpPr>
            <p:nvPr/>
          </p:nvCxnSpPr>
          <p:spPr>
            <a:xfrm flipV="1">
              <a:off x="3982720" y="4248150"/>
              <a:ext cx="0" cy="128651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3972560" y="3907790"/>
              <a:ext cx="3029712" cy="1632266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6" idx="0"/>
            </p:cNvCxnSpPr>
            <p:nvPr/>
          </p:nvCxnSpPr>
          <p:spPr>
            <a:xfrm flipV="1">
              <a:off x="3982720" y="4872991"/>
              <a:ext cx="3048000" cy="661669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6" idx="0"/>
            </p:cNvCxnSpPr>
            <p:nvPr/>
          </p:nvCxnSpPr>
          <p:spPr>
            <a:xfrm>
              <a:off x="3982720" y="5534660"/>
              <a:ext cx="3058160" cy="17526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Arrow: Left 32"/>
            <p:cNvSpPr/>
            <p:nvPr/>
          </p:nvSpPr>
          <p:spPr>
            <a:xfrm>
              <a:off x="1889760" y="5709920"/>
              <a:ext cx="904240" cy="38608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row: Down 33"/>
            <p:cNvSpPr/>
            <p:nvPr/>
          </p:nvSpPr>
          <p:spPr>
            <a:xfrm>
              <a:off x="2871216" y="5246053"/>
              <a:ext cx="325120" cy="2933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4001009" y="2231390"/>
              <a:ext cx="1830832" cy="3286366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1143001" y="3571875"/>
              <a:ext cx="1270000" cy="68072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Pulser</a:t>
              </a:r>
              <a:endParaRPr lang="en-US" dirty="0"/>
            </a:p>
          </p:txBody>
        </p:sp>
        <p:sp>
          <p:nvSpPr>
            <p:cNvPr id="42" name="Arrow: Right 41"/>
            <p:cNvSpPr/>
            <p:nvPr/>
          </p:nvSpPr>
          <p:spPr>
            <a:xfrm>
              <a:off x="2418080" y="3799840"/>
              <a:ext cx="375920" cy="3489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563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External Look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655" y="1526848"/>
            <a:ext cx="3560884" cy="5331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255" y="2655245"/>
            <a:ext cx="5253809" cy="3944398"/>
          </a:xfrm>
          <a:prstGeom prst="rect">
            <a:avLst/>
          </a:prstGeom>
        </p:spPr>
      </p:pic>
      <p:pic>
        <p:nvPicPr>
          <p:cNvPr id="6" name="Picture 13" descr="C:\Users\Yasser\Desktop\Sonosite-180-Plu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537" y="1560049"/>
            <a:ext cx="2655277" cy="320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8933" y="3428529"/>
            <a:ext cx="123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Mobile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42606" y="5753100"/>
            <a:ext cx="123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Portable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88533" y="1852731"/>
            <a:ext cx="1675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Hand-Held</a:t>
            </a:r>
          </a:p>
        </p:txBody>
      </p:sp>
    </p:spTree>
    <p:extLst>
      <p:ext uri="{BB962C8B-B14F-4D97-AF65-F5344CB8AC3E}">
        <p14:creationId xmlns:p14="http://schemas.microsoft.com/office/powerpoint/2010/main" val="157065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Transducer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9960"/>
            <a:ext cx="9550397" cy="5328039"/>
          </a:xfrm>
        </p:spPr>
      </p:pic>
    </p:spTree>
    <p:extLst>
      <p:ext uri="{BB962C8B-B14F-4D97-AF65-F5344CB8AC3E}">
        <p14:creationId xmlns:p14="http://schemas.microsoft.com/office/powerpoint/2010/main" val="162476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Insertion Force (ZIF) Connector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Easier to use for high pin count connectors to avoid damaging connector pins</a:t>
            </a:r>
          </a:p>
          <a:p>
            <a:pPr lvl="1"/>
            <a:r>
              <a:rPr lang="en-US" dirty="0"/>
              <a:t>Common to have 156 connector pins or more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02" y="2965524"/>
            <a:ext cx="4738936" cy="38924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340" y="2965524"/>
            <a:ext cx="3209925" cy="381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3685" y="2760785"/>
            <a:ext cx="2474717" cy="4097215"/>
          </a:xfrm>
          <a:prstGeom prst="rect">
            <a:avLst/>
          </a:prstGeom>
        </p:spPr>
      </p:pic>
      <p:sp>
        <p:nvSpPr>
          <p:cNvPr id="4" name="Arrow: Right 3"/>
          <p:cNvSpPr/>
          <p:nvPr/>
        </p:nvSpPr>
        <p:spPr>
          <a:xfrm rot="10800000">
            <a:off x="11283617" y="5424854"/>
            <a:ext cx="577205" cy="5451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2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150" y="1978267"/>
            <a:ext cx="4879733" cy="4879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Interface: Keyboard and Display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Select, control, and show status</a:t>
            </a:r>
          </a:p>
          <a:p>
            <a:pPr lvl="1"/>
            <a:r>
              <a:rPr lang="en-US" dirty="0"/>
              <a:t>Transducer</a:t>
            </a:r>
          </a:p>
          <a:p>
            <a:pPr lvl="1"/>
            <a:r>
              <a:rPr lang="en-US" dirty="0"/>
              <a:t>Mode</a:t>
            </a:r>
          </a:p>
          <a:p>
            <a:pPr lvl="1"/>
            <a:r>
              <a:rPr lang="en-US" dirty="0"/>
              <a:t>Frequency</a:t>
            </a:r>
          </a:p>
          <a:p>
            <a:pPr lvl="1"/>
            <a:r>
              <a:rPr lang="en-US" dirty="0"/>
              <a:t>Depth</a:t>
            </a:r>
          </a:p>
          <a:p>
            <a:pPr lvl="1"/>
            <a:r>
              <a:rPr lang="en-US" dirty="0"/>
              <a:t>Power</a:t>
            </a:r>
          </a:p>
          <a:p>
            <a:pPr lvl="1"/>
            <a:r>
              <a:rPr lang="en-US" dirty="0"/>
              <a:t>Gain</a:t>
            </a:r>
          </a:p>
          <a:p>
            <a:pPr lvl="1"/>
            <a:r>
              <a:rPr lang="en-US" dirty="0"/>
              <a:t>TGC</a:t>
            </a:r>
          </a:p>
          <a:p>
            <a:pPr lvl="1"/>
            <a:r>
              <a:rPr lang="en-US" dirty="0"/>
              <a:t>Trackball</a:t>
            </a:r>
          </a:p>
          <a:p>
            <a:pPr lvl="1"/>
            <a:r>
              <a:rPr lang="en-US" dirty="0"/>
              <a:t>Alphanumeric keyboard</a:t>
            </a:r>
          </a:p>
          <a:p>
            <a:pPr lvl="1"/>
            <a:r>
              <a:rPr lang="en-US" dirty="0"/>
              <a:t>Freeze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97" y="5513553"/>
            <a:ext cx="369087" cy="3690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8672" y="1597267"/>
            <a:ext cx="3953328" cy="24698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1857" y="4145519"/>
            <a:ext cx="2816314" cy="260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5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Covered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Diagnostic Ultrasound Physics and Equipment, Chapters 2, 3, 4, 5 and 7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Doppler Mode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nn-NO" dirty="0"/>
              <a:t>Spectral Doppler Mode (B&amp;W Doppler)</a:t>
            </a:r>
          </a:p>
          <a:p>
            <a:r>
              <a:rPr lang="en-US" dirty="0"/>
              <a:t>Color Doppler Mode (Color Flow Mapping or CFM)</a:t>
            </a:r>
          </a:p>
          <a:p>
            <a:r>
              <a:rPr lang="en-US" dirty="0"/>
              <a:t>Power Doppler (Perfusion)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6" y="3541746"/>
            <a:ext cx="4031475" cy="303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Yasser\Desktop\cfm4c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058" y="3531755"/>
            <a:ext cx="3789483" cy="30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609" y="3549338"/>
            <a:ext cx="4040639" cy="3030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1938" y="3130062"/>
            <a:ext cx="149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B&amp;W Doppler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8992" y="3130062"/>
            <a:ext cx="149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Color Doppler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71581" y="3130062"/>
            <a:ext cx="1636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Power Doppler</a:t>
            </a:r>
          </a:p>
        </p:txBody>
      </p:sp>
    </p:spTree>
    <p:extLst>
      <p:ext uri="{BB962C8B-B14F-4D97-AF65-F5344CB8AC3E}">
        <p14:creationId xmlns:p14="http://schemas.microsoft.com/office/powerpoint/2010/main" val="429217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and 4D Imaging Modes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Volume Scanning </a:t>
            </a:r>
            <a:endParaRPr lang="ar-SA" dirty="0"/>
          </a:p>
          <a:p>
            <a:pPr lvl="1"/>
            <a:r>
              <a:rPr lang="en-US" dirty="0"/>
              <a:t>Freehand or mechanical scanning</a:t>
            </a:r>
            <a:endParaRPr lang="ar-SA" dirty="0"/>
          </a:p>
        </p:txBody>
      </p:sp>
      <p:pic>
        <p:nvPicPr>
          <p:cNvPr id="7170" name="Picture 2" descr="C:\Users\Yasser\Desktop\3d-Ultrasound-Imaging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562" y="2482408"/>
            <a:ext cx="1878687" cy="134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293" y="1832680"/>
            <a:ext cx="1409775" cy="160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177" y="1747633"/>
            <a:ext cx="1079066" cy="177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2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5281" y="4044111"/>
            <a:ext cx="2260600" cy="1695451"/>
          </a:xfrm>
          <a:prstGeom prst="rect">
            <a:avLst/>
          </a:prstGeom>
        </p:spPr>
      </p:pic>
      <p:pic>
        <p:nvPicPr>
          <p:cNvPr id="8" name="3d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85931" y="4044111"/>
            <a:ext cx="2260601" cy="1695451"/>
          </a:xfrm>
          <a:prstGeom prst="rect">
            <a:avLst/>
          </a:prstGeom>
        </p:spPr>
      </p:pic>
      <p:pic>
        <p:nvPicPr>
          <p:cNvPr id="9" name="4D2.mp4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V="1">
            <a:off x="5849465" y="4044111"/>
            <a:ext cx="2260601" cy="16954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2281" y="5914945"/>
            <a:ext cx="200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2D Imaging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12930" y="5914945"/>
            <a:ext cx="200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3D Imaging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54531" y="5922933"/>
            <a:ext cx="200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4D Imaging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2281" y="6323043"/>
            <a:ext cx="200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Real-Time Slice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12930" y="6323043"/>
            <a:ext cx="200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Static Volume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10079" y="6315055"/>
            <a:ext cx="200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Real-Time Volume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82118" y="1732572"/>
            <a:ext cx="1742014" cy="1988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14002" y="3853211"/>
            <a:ext cx="3281570" cy="29434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084" y="2167565"/>
            <a:ext cx="1441916" cy="1213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022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8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9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Ultrasound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Sound waves used to form medical images are longitudinal waves, which propagate (travel) only through a physical medium (usually tissue or liquid)</a:t>
            </a:r>
          </a:p>
          <a:p>
            <a:pPr lvl="1"/>
            <a:r>
              <a:rPr lang="en-US" dirty="0"/>
              <a:t>Characterized by frequency, wavelength, speed and phase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398" y="4080933"/>
            <a:ext cx="5120640" cy="277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714" y="3130863"/>
            <a:ext cx="771525" cy="523875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86" y="3866315"/>
            <a:ext cx="3733150" cy="286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035" y="3080560"/>
            <a:ext cx="3090862" cy="696879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908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Ultrasound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54639" y="1590675"/>
            <a:ext cx="10871200" cy="4495800"/>
          </a:xfrm>
        </p:spPr>
        <p:txBody>
          <a:bodyPr/>
          <a:lstStyle/>
          <a:p>
            <a:r>
              <a:rPr lang="en-US" dirty="0"/>
              <a:t>Medical ultrasound frequencies used in the range 2–15 MHz</a:t>
            </a:r>
          </a:p>
          <a:p>
            <a:pPr lvl="1"/>
            <a:r>
              <a:rPr lang="en-US" dirty="0"/>
              <a:t>Higher frequencies are now utilized for special applications</a:t>
            </a:r>
          </a:p>
          <a:p>
            <a:pPr lvl="1"/>
            <a:r>
              <a:rPr lang="en-US" dirty="0"/>
              <a:t>Resolution proportional to wavelength</a:t>
            </a:r>
          </a:p>
          <a:p>
            <a:pPr marL="365760" lvl="1" indent="0">
              <a:buNone/>
            </a:pPr>
            <a:endParaRPr lang="en-US" dirty="0"/>
          </a:p>
          <a:p>
            <a:r>
              <a:rPr lang="en-US" dirty="0"/>
              <a:t>Acoustic impedance</a:t>
            </a:r>
          </a:p>
          <a:p>
            <a:pPr lvl="1"/>
            <a:r>
              <a:rPr lang="en-US" i="1" dirty="0"/>
              <a:t>p</a:t>
            </a:r>
            <a:r>
              <a:rPr lang="en-US" dirty="0"/>
              <a:t> is the local pressure and </a:t>
            </a:r>
            <a:r>
              <a:rPr lang="en-US" i="1" dirty="0"/>
              <a:t>v</a:t>
            </a:r>
            <a:r>
              <a:rPr lang="en-US" dirty="0"/>
              <a:t> is the local particle velocity. </a:t>
            </a:r>
          </a:p>
          <a:p>
            <a:pPr lvl="1"/>
            <a:r>
              <a:rPr lang="en-US" dirty="0"/>
              <a:t>Analogous to electrical impedance (or resistance R )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301" y="1617625"/>
            <a:ext cx="2914365" cy="144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588" y="3429000"/>
            <a:ext cx="1009650" cy="409575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437467" y="4790017"/>
            <a:ext cx="2362200" cy="704850"/>
            <a:chOff x="1913467" y="4790017"/>
            <a:chExt cx="2362200" cy="704850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9925" y="4790017"/>
              <a:ext cx="1352550" cy="64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7833" y="4976813"/>
              <a:ext cx="838200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913467" y="4792133"/>
              <a:ext cx="2362200" cy="70273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996" y="4301960"/>
            <a:ext cx="3631670" cy="238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3808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1|3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9|7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2.7|9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5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3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4.4|4.5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5">
      <a:dk1>
        <a:srgbClr val="FFFFFF"/>
      </a:dk1>
      <a:lt1>
        <a:sysClr val="window" lastClr="FFFFFF"/>
      </a:lt1>
      <a:dk2>
        <a:srgbClr val="FFFFFF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1945</TotalTime>
  <Words>1882</Words>
  <Application>Microsoft Office PowerPoint</Application>
  <PresentationFormat>Widescreen</PresentationFormat>
  <Paragraphs>545</Paragraphs>
  <Slides>57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Arial</vt:lpstr>
      <vt:lpstr>Calibri</vt:lpstr>
      <vt:lpstr>Sakkal Majalla</vt:lpstr>
      <vt:lpstr>Times New Roman</vt:lpstr>
      <vt:lpstr>Tw Cen MT</vt:lpstr>
      <vt:lpstr>Wingdings</vt:lpstr>
      <vt:lpstr>Wingdings 2</vt:lpstr>
      <vt:lpstr>Median</vt:lpstr>
      <vt:lpstr>Ultrasound Imaging</vt:lpstr>
      <vt:lpstr>Pulse Echo Ultrasound Imaging</vt:lpstr>
      <vt:lpstr>A-Mode (Amplitude)</vt:lpstr>
      <vt:lpstr>B-Mode (Brightness)</vt:lpstr>
      <vt:lpstr>M-Mode (Motion)</vt:lpstr>
      <vt:lpstr>Doppler Mode</vt:lpstr>
      <vt:lpstr>3D and 4D Imaging Modes</vt:lpstr>
      <vt:lpstr>Ultrasound Physics</vt:lpstr>
      <vt:lpstr>Ultrasound Physics</vt:lpstr>
      <vt:lpstr>Ultrasound Physics</vt:lpstr>
      <vt:lpstr>Ultrasound Physics</vt:lpstr>
      <vt:lpstr>Ultrasound Physics</vt:lpstr>
      <vt:lpstr>Ultrasound Physics</vt:lpstr>
      <vt:lpstr>Ultrasound Physics</vt:lpstr>
      <vt:lpstr>Ultrasound Physics</vt:lpstr>
      <vt:lpstr>Ultrasound Physics</vt:lpstr>
      <vt:lpstr>Ultrasound Physics</vt:lpstr>
      <vt:lpstr>Ultrasound Transducer</vt:lpstr>
      <vt:lpstr>Ultrasound Transducer</vt:lpstr>
      <vt:lpstr>Mechanical vs. Electronic Scanning</vt:lpstr>
      <vt:lpstr>Ultrasound Electronic Array Transducer</vt:lpstr>
      <vt:lpstr>Electronic Scanning in Array Transducers</vt:lpstr>
      <vt:lpstr>Electronic Array Focusing: Beamforming</vt:lpstr>
      <vt:lpstr>Dynamic Active Elements and Apodization</vt:lpstr>
      <vt:lpstr>Grating lobes</vt:lpstr>
      <vt:lpstr>Dynamic Reception Focusing</vt:lpstr>
      <vt:lpstr>Multiple Transmission zones</vt:lpstr>
      <vt:lpstr>Elevation Direction: Image Slide Thickness</vt:lpstr>
      <vt:lpstr>Electronic Beamformer Design</vt:lpstr>
      <vt:lpstr>Frequency</vt:lpstr>
      <vt:lpstr>Gain (Brightness) </vt:lpstr>
      <vt:lpstr>Time-Gain Compensation (TGC)</vt:lpstr>
      <vt:lpstr>Dynamic Range (Contrast)</vt:lpstr>
      <vt:lpstr>B-Mode Instrumentation </vt:lpstr>
      <vt:lpstr>B-Mode Image Properties</vt:lpstr>
      <vt:lpstr>B-Mode Image Properties</vt:lpstr>
      <vt:lpstr>B-Mode Image Properties</vt:lpstr>
      <vt:lpstr>Doppler Ultrasound</vt:lpstr>
      <vt:lpstr>Doppler Ultrasound</vt:lpstr>
      <vt:lpstr>Continuous Wave (CW) Doppler</vt:lpstr>
      <vt:lpstr>Pulsed-Wave (PW) Doppler</vt:lpstr>
      <vt:lpstr>Color Doppler</vt:lpstr>
      <vt:lpstr>Power Doppler</vt:lpstr>
      <vt:lpstr>Doppler Ultrasound</vt:lpstr>
      <vt:lpstr>CW Doppler Signal Processing</vt:lpstr>
      <vt:lpstr>Clutter Problem in Doppler Ultrasound</vt:lpstr>
      <vt:lpstr>PW Doppler Signal Processing</vt:lpstr>
      <vt:lpstr>PW Doppler Example</vt:lpstr>
      <vt:lpstr>Doppler Ultrasound Terminologies</vt:lpstr>
      <vt:lpstr>Ultrasound Safety and Limitations</vt:lpstr>
      <vt:lpstr>Quality Assurance</vt:lpstr>
      <vt:lpstr>Ultrasound Imaging System Components</vt:lpstr>
      <vt:lpstr>External Look</vt:lpstr>
      <vt:lpstr>Transducer</vt:lpstr>
      <vt:lpstr>Zero Insertion Force (ZIF) Connector</vt:lpstr>
      <vt:lpstr>User Interface: Keyboard and Display</vt:lpstr>
      <vt:lpstr>Covered Material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Ultrasound Imaging</dc:title>
  <dc:creator>Yasser</dc:creator>
  <cp:lastModifiedBy>YASSER MOSTAFA ABRAHEM KADAH</cp:lastModifiedBy>
  <cp:revision>247</cp:revision>
  <dcterms:created xsi:type="dcterms:W3CDTF">2006-08-16T00:00:00Z</dcterms:created>
  <dcterms:modified xsi:type="dcterms:W3CDTF">2021-09-20T08:09:35Z</dcterms:modified>
</cp:coreProperties>
</file>