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50" r:id="rId3"/>
    <p:sldId id="361" r:id="rId4"/>
    <p:sldId id="352" r:id="rId5"/>
    <p:sldId id="353" r:id="rId6"/>
    <p:sldId id="359" r:id="rId7"/>
    <p:sldId id="351" r:id="rId8"/>
    <p:sldId id="360" r:id="rId9"/>
    <p:sldId id="354" r:id="rId10"/>
    <p:sldId id="375" r:id="rId11"/>
    <p:sldId id="376" r:id="rId12"/>
    <p:sldId id="377" r:id="rId13"/>
    <p:sldId id="379" r:id="rId14"/>
    <p:sldId id="380" r:id="rId15"/>
    <p:sldId id="381" r:id="rId16"/>
    <p:sldId id="382" r:id="rId17"/>
    <p:sldId id="384" r:id="rId18"/>
    <p:sldId id="383" r:id="rId19"/>
    <p:sldId id="424" r:id="rId20"/>
    <p:sldId id="425" r:id="rId21"/>
    <p:sldId id="385" r:id="rId22"/>
    <p:sldId id="393" r:id="rId23"/>
    <p:sldId id="386" r:id="rId24"/>
    <p:sldId id="387" r:id="rId25"/>
    <p:sldId id="394" r:id="rId26"/>
    <p:sldId id="388" r:id="rId27"/>
    <p:sldId id="395" r:id="rId28"/>
    <p:sldId id="396" r:id="rId29"/>
    <p:sldId id="389" r:id="rId30"/>
    <p:sldId id="398" r:id="rId31"/>
    <p:sldId id="390" r:id="rId32"/>
    <p:sldId id="399" r:id="rId33"/>
    <p:sldId id="400" r:id="rId34"/>
    <p:sldId id="392" r:id="rId35"/>
    <p:sldId id="408" r:id="rId36"/>
    <p:sldId id="409" r:id="rId37"/>
    <p:sldId id="410" r:id="rId38"/>
    <p:sldId id="401" r:id="rId39"/>
    <p:sldId id="402" r:id="rId40"/>
    <p:sldId id="357" r:id="rId41"/>
    <p:sldId id="414" r:id="rId42"/>
    <p:sldId id="358" r:id="rId43"/>
    <p:sldId id="411" r:id="rId44"/>
    <p:sldId id="412" r:id="rId45"/>
    <p:sldId id="356" r:id="rId46"/>
    <p:sldId id="362" r:id="rId47"/>
    <p:sldId id="367" r:id="rId48"/>
    <p:sldId id="363" r:id="rId49"/>
    <p:sldId id="364" r:id="rId50"/>
    <p:sldId id="365" r:id="rId51"/>
    <p:sldId id="368" r:id="rId52"/>
    <p:sldId id="369" r:id="rId53"/>
    <p:sldId id="370" r:id="rId54"/>
    <p:sldId id="371" r:id="rId55"/>
    <p:sldId id="372" r:id="rId56"/>
    <p:sldId id="366" r:id="rId57"/>
    <p:sldId id="373" r:id="rId58"/>
    <p:sldId id="374" r:id="rId59"/>
    <p:sldId id="416" r:id="rId60"/>
    <p:sldId id="417" r:id="rId61"/>
    <p:sldId id="418" r:id="rId62"/>
    <p:sldId id="419" r:id="rId63"/>
    <p:sldId id="423" r:id="rId64"/>
    <p:sldId id="42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7" Type="http://schemas.openxmlformats.org/officeDocument/2006/relationships/image" Target="../media/image140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>
            <a:normAutofit/>
          </a:bodyPr>
          <a:lstStyle/>
          <a:p>
            <a:r>
              <a:rPr lang="en-US" sz="4800" dirty="0"/>
              <a:t>X-Ray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/>
          <a:lstStyle/>
          <a:p>
            <a:r>
              <a:rPr lang="en-US" dirty="0"/>
              <a:t>Prof. Yasser Mostafa Kadah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AE5E8-F5E5-4A08-970B-ED1227584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0036"/>
            <a:ext cx="1828800" cy="2210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A9EAC0-9756-4089-BA7E-952EBC0999C9}"/>
              </a:ext>
            </a:extLst>
          </p:cNvPr>
          <p:cNvSpPr txBox="1"/>
          <p:nvPr/>
        </p:nvSpPr>
        <p:spPr>
          <a:xfrm>
            <a:off x="1050641" y="6192808"/>
            <a:ext cx="1129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EE 472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19E3-F792-4860-B3A9-A9D02DF7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X-Ray Quantity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325D1-6E34-427A-AE59-3BFD6BFB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205" y="1600200"/>
            <a:ext cx="6545949" cy="5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6612-64CB-4427-9126-9C2300FD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X-Ray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B09D2-B63D-4ABF-8213-7D92B75F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1828"/>
            <a:ext cx="9135208" cy="47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BEA4-075F-4925-A3A3-83721FE4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Half-Value Layer (HVL)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3401-86F1-4AFA-94D0-1E4FD27B7E1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radiography, quality of x-rays is measured by the HVL </a:t>
            </a:r>
          </a:p>
          <a:p>
            <a:pPr lvl="1"/>
            <a:r>
              <a:rPr lang="en-US" dirty="0"/>
              <a:t>Diagnostic x-ray usually has HVL 3 to 5 mm Al or 3 to 6 cm of soft tissue</a:t>
            </a:r>
          </a:p>
          <a:p>
            <a:r>
              <a:rPr lang="en-US" dirty="0"/>
              <a:t>Although x-rays are attenuated exponentially, high-energy x-rays are more penetrating than low-energy x-rays</a:t>
            </a:r>
          </a:p>
          <a:p>
            <a:pPr lvl="1"/>
            <a:r>
              <a:rPr lang="en-US" dirty="0"/>
              <a:t>100-keV x-rays are attenuated at rate of 3%/cm of soft tissue</a:t>
            </a:r>
          </a:p>
          <a:p>
            <a:pPr lvl="1"/>
            <a:r>
              <a:rPr lang="en-US" dirty="0"/>
              <a:t>10-keV x-rays are attenuated at 15%/cm of soft tissue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A81F9-FE21-477D-8343-9A8321AC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443" y="4049842"/>
            <a:ext cx="3033765" cy="2781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B8136-14C9-456B-8419-F2E255D7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590" y="4046750"/>
            <a:ext cx="2429910" cy="277608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E96C6BF-A0D2-4387-B1C0-BE39DC60F7D4}"/>
              </a:ext>
            </a:extLst>
          </p:cNvPr>
          <p:cNvSpPr/>
          <p:nvPr/>
        </p:nvSpPr>
        <p:spPr>
          <a:xfrm>
            <a:off x="5612424" y="5125915"/>
            <a:ext cx="773723" cy="729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1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F9C3-2267-4D74-A478-A62DAF7C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X-Ray Interaction with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F770-0258-4E98-B983-8F0DFD0FB36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Coherent scattering (energy &lt; 10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  <a:p>
            <a:r>
              <a:rPr lang="en-US" dirty="0"/>
              <a:t>Compton scattering</a:t>
            </a:r>
          </a:p>
          <a:p>
            <a:r>
              <a:rPr lang="en-US" dirty="0"/>
              <a:t>Photoelectric effect</a:t>
            </a:r>
          </a:p>
          <a:p>
            <a:r>
              <a:rPr lang="en-US" dirty="0"/>
              <a:t>Pair production (energy &gt; 1.02 MeV)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D7FC2-CCC2-473A-82FD-46723F93BDE3}"/>
              </a:ext>
            </a:extLst>
          </p:cNvPr>
          <p:cNvSpPr txBox="1"/>
          <p:nvPr/>
        </p:nvSpPr>
        <p:spPr>
          <a:xfrm>
            <a:off x="5498123" y="2354609"/>
            <a:ext cx="401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Relevant to x-ray imaging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A29CE9-AFA6-400F-8AE4-ADE9EEC1B6F6}"/>
              </a:ext>
            </a:extLst>
          </p:cNvPr>
          <p:cNvCxnSpPr>
            <a:cxnSpLocks/>
          </p:cNvCxnSpPr>
          <p:nvPr/>
        </p:nvCxnSpPr>
        <p:spPr>
          <a:xfrm>
            <a:off x="4979378" y="2356339"/>
            <a:ext cx="518745" cy="182936"/>
          </a:xfrm>
          <a:prstGeom prst="line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27AB77-A147-4322-9C45-C1649DCAB78C}"/>
              </a:ext>
            </a:extLst>
          </p:cNvPr>
          <p:cNvCxnSpPr>
            <a:cxnSpLocks/>
          </p:cNvCxnSpPr>
          <p:nvPr/>
        </p:nvCxnSpPr>
        <p:spPr>
          <a:xfrm flipV="1">
            <a:off x="4979378" y="2539275"/>
            <a:ext cx="518745" cy="277222"/>
          </a:xfrm>
          <a:prstGeom prst="line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0CA65-7400-495C-809D-8D57469FF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62" y="3429000"/>
            <a:ext cx="4535578" cy="3284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69A33D-4E90-4D61-9B25-43F42D7C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45" y="3428578"/>
            <a:ext cx="3616287" cy="32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0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83443-C168-4409-9D20-B8717BFF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Compton (Incoherent) Scattering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BA075-EC71-4E83-BEBB-20CB8CE2D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18" y="1565033"/>
            <a:ext cx="4592512" cy="3346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DA10B7-18A9-477D-9E29-651284AAD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244" y="1565032"/>
            <a:ext cx="3928917" cy="3156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3DA7D-A051-41EE-BA28-8A219E3D3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120" y="4756638"/>
            <a:ext cx="2872757" cy="198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7E02E9-0BBF-4D83-AA3F-E7BCE1587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306" y="4949356"/>
            <a:ext cx="4255936" cy="1630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E3FC0E-9F9C-4A44-AE5D-2F5C8BACBE84}"/>
              </a:ext>
            </a:extLst>
          </p:cNvPr>
          <p:cNvSpPr txBox="1"/>
          <p:nvPr/>
        </p:nvSpPr>
        <p:spPr>
          <a:xfrm>
            <a:off x="3018693" y="5292258"/>
            <a:ext cx="246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32714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D588-F32E-407E-9B57-A7A5C610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Photoelectric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6EFC6-5A88-4A8C-9E88-87AD3861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11" y="4807826"/>
            <a:ext cx="4279606" cy="1374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B173D-ACCE-4128-A330-819F59749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911" y="1600200"/>
            <a:ext cx="4256164" cy="2948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53B40-0332-4852-8525-BD1EB2E0A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854" y="2429608"/>
            <a:ext cx="4502524" cy="423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4E944-9DAD-4DD2-A15E-C9C66E848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389" y="1623632"/>
            <a:ext cx="4395455" cy="7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4683-C44A-48CE-B82A-553E5981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Photoelectric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E3E77-578F-4DD5-A79B-6DBECCF5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32" y="1630299"/>
            <a:ext cx="2302475" cy="2222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D55CD-CE01-410D-ABE4-7A0E0FE2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95" y="1655551"/>
            <a:ext cx="2398919" cy="4484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35A04-1DAC-465F-BCB8-BEB50EA9A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1655551"/>
            <a:ext cx="4450994" cy="443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9688C-7972-43CF-A2B8-7F206CE66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532" y="3982917"/>
            <a:ext cx="2923912" cy="2807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49EBB-4B95-4113-8737-1D7D87B44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471" y="1826236"/>
            <a:ext cx="771525" cy="4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7047FE-86E3-4204-A025-4BB435544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139" y="3982917"/>
            <a:ext cx="945000" cy="9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C0F56-22CD-41EC-B8C8-D4BC88DF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Absorption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FE6B1-AD96-4DDF-857C-12742F22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325" y="1600200"/>
            <a:ext cx="4442992" cy="4720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BCD2F-A4DC-4D4D-9DB2-EDD03411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77" y="1600200"/>
            <a:ext cx="4660347" cy="47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77BCC-8E97-479C-B0F9-F0769552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Exponential Attenuation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40399-F53F-4B24-B6FB-FEB6B7E86ED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7769787" cy="4495800"/>
          </a:xfrm>
        </p:spPr>
        <p:txBody>
          <a:bodyPr/>
          <a:lstStyle/>
          <a:p>
            <a:r>
              <a:rPr lang="en-US" dirty="0"/>
              <a:t>Total reduction in number of x-rays remaining in x-ray beam after penetration through a given thickness of tissue is called </a:t>
            </a:r>
            <a:r>
              <a:rPr lang="en-US" dirty="0">
                <a:solidFill>
                  <a:srgbClr val="C00000"/>
                </a:solidFill>
              </a:rPr>
              <a:t>attenuation</a:t>
            </a:r>
          </a:p>
          <a:p>
            <a:r>
              <a:rPr lang="en-US" dirty="0"/>
              <a:t>When broad beam of x-rays is incident on any tissue, some x-rays are absorbed, and some are scattered</a:t>
            </a:r>
          </a:p>
          <a:p>
            <a:r>
              <a:rPr lang="en-GB" dirty="0"/>
              <a:t>Attenuation is the combined effect of both absorption and scattering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2C681-6446-4BA5-BBDB-86C039E1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437" y="1600200"/>
            <a:ext cx="3301683" cy="5059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7AD683-EF4C-4EFF-824F-7EB8E3DA3AB8}"/>
                  </a:ext>
                </a:extLst>
              </p:cNvPr>
              <p:cNvSpPr txBox="1"/>
              <p:nvPr/>
            </p:nvSpPr>
            <p:spPr>
              <a:xfrm>
                <a:off x="3929960" y="4493290"/>
                <a:ext cx="4667795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28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endParaRPr lang="en-GB" sz="28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2800" b="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  <a:r>
                  <a:rPr lang="en-GB" sz="2800" b="0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GB" sz="2800" b="0" dirty="0">
                    <a:solidFill>
                      <a:srgbClr val="C0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Attenuation coefficient</a:t>
                </a:r>
                <a:endParaRPr lang="en-GB" sz="2800" dirty="0">
                  <a:solidFill>
                    <a:srgbClr val="C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GB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:r>
                  <a:rPr lang="en-US" sz="28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Path length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7AD683-EF4C-4EFF-824F-7EB8E3DA3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960" y="4493290"/>
                <a:ext cx="4667795" cy="1815882"/>
              </a:xfrm>
              <a:prstGeom prst="rect">
                <a:avLst/>
              </a:prstGeom>
              <a:blipFill>
                <a:blip r:embed="rId5"/>
                <a:stretch>
                  <a:fillRect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5FD54C0-77DC-465F-A32D-A1B990FDC1AD}"/>
              </a:ext>
            </a:extLst>
          </p:cNvPr>
          <p:cNvGrpSpPr/>
          <p:nvPr/>
        </p:nvGrpSpPr>
        <p:grpSpPr>
          <a:xfrm>
            <a:off x="696078" y="4880966"/>
            <a:ext cx="3124200" cy="1428206"/>
            <a:chOff x="696078" y="4667794"/>
            <a:chExt cx="3124200" cy="14282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020CB1-897D-4500-8987-E2C80023E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078" y="4714875"/>
              <a:ext cx="3124200" cy="13811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4CF8B8-098D-4886-8660-1855410782D8}"/>
                </a:ext>
              </a:extLst>
            </p:cNvPr>
            <p:cNvSpPr/>
            <p:nvPr/>
          </p:nvSpPr>
          <p:spPr>
            <a:xfrm>
              <a:off x="1306286" y="4667794"/>
              <a:ext cx="1811384" cy="1158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Tissue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3090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B535-67EA-4BE0-AED6-DCC4CE6E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Radiologic Units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9198-B4EE-4CA7-9100-82288E9496D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Air Kerma (Kinetic Energy Released in Matter) (Gya)</a:t>
            </a:r>
          </a:p>
          <a:p>
            <a:pPr lvl="1"/>
            <a:r>
              <a:rPr lang="en-US"/>
              <a:t>Kinetic energy transferred from photons to electrons during ionization and excitation measured in J/kg where 1 J/kg = 1 gray (Gya)</a:t>
            </a:r>
          </a:p>
          <a:p>
            <a:r>
              <a:rPr lang="en-US"/>
              <a:t>Absorbed Dose (Gyt )</a:t>
            </a:r>
          </a:p>
          <a:p>
            <a:pPr lvl="1"/>
            <a:r>
              <a:rPr lang="en-US"/>
              <a:t>Radiation energy absorbed in tissue per unit mass with units of J/kg or Gyt (gray) which depends on tissue type</a:t>
            </a:r>
          </a:p>
          <a:p>
            <a:r>
              <a:rPr lang="en-US"/>
              <a:t>Sievert (Sv): quantity of radiation received by radiation workers and populations</a:t>
            </a:r>
          </a:p>
          <a:p>
            <a:r>
              <a:rPr lang="en-US"/>
              <a:t>Becquerel (Bq): quantity of radioactive material, not the radiation emitted by that material </a:t>
            </a:r>
          </a:p>
          <a:p>
            <a:pPr lvl="1"/>
            <a:r>
              <a:rPr lang="en-US"/>
              <a:t>Radioactivity and the becquerel have nothing to do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8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C16-083D-4137-8F7C-C125C5F9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B4546-3769-4EC2-AB7E-022B96D2C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3" y="4466380"/>
            <a:ext cx="3130927" cy="2082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79E16-DA9F-49A3-8EC7-54615940A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056" y="3016399"/>
            <a:ext cx="4195591" cy="2646059"/>
          </a:xfrm>
          <a:prstGeom prst="rect">
            <a:avLst/>
          </a:prstGeom>
        </p:spPr>
      </p:pic>
      <p:pic>
        <p:nvPicPr>
          <p:cNvPr id="8" name="Picture 2" descr="C:\Users\Yasser\Desktop\how.gif">
            <a:extLst>
              <a:ext uri="{FF2B5EF4-FFF2-40B4-BE49-F238E27FC236}">
                <a16:creationId xmlns:a16="http://schemas.microsoft.com/office/drawing/2014/main" id="{8741D89B-E0C7-4A5F-AEFD-F5D4956F3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3" y="1913710"/>
            <a:ext cx="3130926" cy="23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5BF23-B015-4FB4-B239-0E304DD91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227" y="2311872"/>
            <a:ext cx="4009292" cy="2027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22A68E-F19C-417A-893A-EB75F176E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228" y="4407162"/>
            <a:ext cx="4009292" cy="211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9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133F-3EAB-4754-A63C-401EB0E1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Radiologic Units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9C926-5F12-417E-B780-D5EC2213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647" y="1530876"/>
            <a:ext cx="8098758" cy="2635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7CB83-19EF-45F6-8D0B-58BEC4B5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857" y="5493561"/>
            <a:ext cx="3982915" cy="683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6F0F6-1CED-488E-B154-5082A0379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969" y="4837315"/>
            <a:ext cx="3997803" cy="656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A579B-719E-4E05-B1C0-06F83A46F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63" y="4187186"/>
            <a:ext cx="4044743" cy="2670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8EEF2-1CB9-474A-9D01-CADF4015A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857" y="4187186"/>
            <a:ext cx="3982915" cy="644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1E60C8-B69C-4F02-A6EE-5A4552453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969" y="6179332"/>
            <a:ext cx="3974123" cy="6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7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2912-E655-4AB0-8FEE-EE3E2569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75626-5BA7-4FC8-8EE6-7D8D0E435EE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External structures </a:t>
            </a:r>
          </a:p>
          <a:p>
            <a:pPr lvl="1"/>
            <a:r>
              <a:rPr lang="en-US"/>
              <a:t>Support structure</a:t>
            </a:r>
          </a:p>
          <a:p>
            <a:pPr lvl="1"/>
            <a:r>
              <a:rPr lang="en-US"/>
              <a:t>Protective housing</a:t>
            </a:r>
          </a:p>
          <a:p>
            <a:pPr lvl="1"/>
            <a:r>
              <a:rPr lang="en-US"/>
              <a:t>Glass or metal enclosure</a:t>
            </a:r>
          </a:p>
          <a:p>
            <a:r>
              <a:rPr lang="en-US"/>
              <a:t>Internal structures </a:t>
            </a:r>
          </a:p>
          <a:p>
            <a:pPr lvl="1"/>
            <a:r>
              <a:rPr lang="en-US"/>
              <a:t>Anode and cathode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53875-062E-432B-83EE-2CD9B9F29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657" y="1600200"/>
            <a:ext cx="7270294" cy="42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39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553F-E72C-4C3F-B17C-9CECE83C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Tube Support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F841-2B43-46F2-89C1-4F2BCBD16B9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X-ray tube and housing assembly are quite heavy</a:t>
            </a:r>
          </a:p>
          <a:p>
            <a:pPr lvl="1"/>
            <a:r>
              <a:rPr lang="en-US" dirty="0"/>
              <a:t>Require support mechanism so radiologic technologist can position them</a:t>
            </a:r>
          </a:p>
          <a:p>
            <a:pPr lvl="1"/>
            <a:r>
              <a:rPr lang="en-US" dirty="0"/>
              <a:t>Mainly ceiling, floor or C-arm support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2F900-9CFB-4D91-95DF-98E36D16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8888"/>
            <a:ext cx="2518297" cy="349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FB336-3D65-451C-8BFD-DF353A73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297" y="2978888"/>
            <a:ext cx="5283883" cy="3498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A81A6A-8F0C-4B2B-A2B7-53D37C651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508" y="2978888"/>
            <a:ext cx="4448969" cy="34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2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89DF-1ED4-4CCD-889B-D07EBFBD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Protective Housing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4611-AC80-4024-8FE5-9CDBD447DEB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When x-rays are produced, they are emitted </a:t>
            </a:r>
            <a:r>
              <a:rPr lang="en-US" dirty="0" err="1"/>
              <a:t>isotropically</a:t>
            </a:r>
            <a:endParaRPr lang="en-US" dirty="0"/>
          </a:p>
          <a:p>
            <a:pPr lvl="1"/>
            <a:r>
              <a:rPr lang="en-US" dirty="0"/>
              <a:t>That is, with equal intensity in all directions</a:t>
            </a:r>
          </a:p>
          <a:p>
            <a:r>
              <a:rPr lang="en-US" dirty="0"/>
              <a:t>Only x-rays emitted through window are called useful beam</a:t>
            </a:r>
          </a:p>
          <a:p>
            <a:pPr lvl="1"/>
            <a:r>
              <a:rPr lang="en-US" dirty="0"/>
              <a:t>X-rays that escape through protective housing: leakage radiation</a:t>
            </a:r>
          </a:p>
          <a:p>
            <a:pPr lvl="1"/>
            <a:r>
              <a:rPr lang="en-US" dirty="0"/>
              <a:t>Leakage radiation contributes nothing to diagnostic information and result in unnecessary exposure of patient and radiologic technologist</a:t>
            </a:r>
          </a:p>
          <a:p>
            <a:r>
              <a:rPr lang="en-US" dirty="0"/>
              <a:t>Protective housing guards against excessive radiation exposure and electric shock</a:t>
            </a:r>
          </a:p>
          <a:p>
            <a:pPr lvl="1"/>
            <a:r>
              <a:rPr lang="en-US" dirty="0"/>
              <a:t>Also mechanically protects x-ray tube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C9692-B3AA-440A-8918-55E167EF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32" y="4392703"/>
            <a:ext cx="3673106" cy="2387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A209B-EFD7-49D3-9B7D-B5889FD43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02" y="4907492"/>
            <a:ext cx="3120018" cy="195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3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C81-7CA2-42D8-AD72-4BCBE538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Metal or Glass Enclosure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6C756-A585-4979-A453-ECE9B6B9AB6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X-ray tube is an electronic vacuum tube with components contained within a glass or metal enclosure</a:t>
            </a:r>
          </a:p>
          <a:p>
            <a:pPr lvl="1"/>
            <a:r>
              <a:rPr lang="en-US" dirty="0"/>
              <a:t>vacuum allows for more efficient x-ray production and longer tube life</a:t>
            </a:r>
          </a:p>
          <a:p>
            <a:r>
              <a:rPr lang="en-US" dirty="0"/>
              <a:t>As glass enclosure tube ages, some tungsten vaporizes and coats the inside of glass enclosure </a:t>
            </a:r>
          </a:p>
          <a:p>
            <a:pPr lvl="1"/>
            <a:r>
              <a:rPr lang="en-US" dirty="0"/>
              <a:t>Alter electrical properties of the tube, allowing tube current to stray and interact with the glass enclosure resulting in arcing and tube failure </a:t>
            </a:r>
          </a:p>
          <a:p>
            <a:pPr lvl="1"/>
            <a:r>
              <a:rPr lang="en-US" dirty="0"/>
              <a:t>Most common cause of tube failure</a:t>
            </a:r>
          </a:p>
          <a:p>
            <a:r>
              <a:rPr lang="en-US" dirty="0"/>
              <a:t>Metal enclosures maintain constant electric potential between electrons of tube current and enclosure</a:t>
            </a:r>
          </a:p>
          <a:p>
            <a:pPr lvl="1"/>
            <a:r>
              <a:rPr lang="en-US" dirty="0"/>
              <a:t>Longer life and less likely to fail</a:t>
            </a:r>
          </a:p>
          <a:p>
            <a:pPr lvl="1"/>
            <a:r>
              <a:rPr lang="en-US" dirty="0"/>
              <a:t>Virtually all high-capacity x-ray tubes now use metal enclosures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92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FD4D-BFB6-4933-A105-5262D5E1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Cathode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82B3-5CD8-41C7-BDB4-5ABAAF9D62A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Cathode is the negative side of the x-ray tube</a:t>
            </a:r>
          </a:p>
          <a:p>
            <a:r>
              <a:rPr lang="en-US"/>
              <a:t>It has two primary parts, a filament and a focusing cup</a:t>
            </a:r>
          </a:p>
          <a:p>
            <a:pPr lvl="1"/>
            <a:r>
              <a:rPr lang="en-US"/>
              <a:t>Dual-filament cathode allows two focal spots (e.g., 0.5 and 1.5 mm)</a:t>
            </a:r>
          </a:p>
          <a:p>
            <a:pPr lvl="1"/>
            <a:r>
              <a:rPr lang="en-US"/>
              <a:t>Focusing cup is a metal shroud that surrounds filament</a:t>
            </a:r>
          </a:p>
          <a:p>
            <a:pPr lvl="1"/>
            <a:r>
              <a:rPr lang="en-US"/>
              <a:t>Tube current is adjusted by controlling filament current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8EA21-3557-4E00-879B-89C6FA9BE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2" y="3679902"/>
            <a:ext cx="7314219" cy="3144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F5979-30B1-4920-A59F-B002D619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281" y="3679901"/>
            <a:ext cx="1645185" cy="3144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DDD05-A460-4ADA-BB5F-5113F6BCA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276" y="3679900"/>
            <a:ext cx="2113111" cy="31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0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A391-BC3E-42A2-ADFB-F31D88F1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51A1E-4E37-46DB-A234-5DD427DEC3D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Anode is the positive side of the x-ray tube</a:t>
            </a:r>
          </a:p>
          <a:p>
            <a:r>
              <a:rPr lang="en-US"/>
              <a:t>Two types: stationary (dental) and rotating (general purpose)</a:t>
            </a:r>
          </a:p>
          <a:p>
            <a:pPr lvl="1"/>
            <a:r>
              <a:rPr lang="en-US"/>
              <a:t>Higher tube currents and shorter exposure times are possible with rotating anode because of their better heat dissipation </a:t>
            </a:r>
          </a:p>
          <a:p>
            <a:r>
              <a:rPr lang="en-US"/>
              <a:t>Three functions in an x-ray tube:</a:t>
            </a:r>
          </a:p>
          <a:p>
            <a:pPr lvl="1"/>
            <a:r>
              <a:rPr lang="en-US"/>
              <a:t>Electrical conductor that receives electrons emitted by cathode and conducts them through the tube to the connecting cables and back to the high-voltage generator</a:t>
            </a:r>
          </a:p>
          <a:p>
            <a:pPr lvl="1"/>
            <a:r>
              <a:rPr lang="en-US"/>
              <a:t>Mechanical support for the target</a:t>
            </a:r>
          </a:p>
          <a:p>
            <a:pPr lvl="1"/>
            <a:r>
              <a:rPr lang="en-US"/>
              <a:t>Thermal dissipation</a:t>
            </a:r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71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B2CD-267F-4709-82C9-C00F200A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ABD04-9203-485E-B076-A635576A867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The target is area of anode struck by electrons from cathode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2C237-D5FB-46D6-829F-1B6CA2395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90" y="2128753"/>
            <a:ext cx="3504800" cy="1861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DE168-54D6-4202-9F83-701FD8CD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90" y="4123692"/>
            <a:ext cx="3504800" cy="2579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70BFB-8B06-4384-8394-EA2188C70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974" y="2128753"/>
            <a:ext cx="5032338" cy="45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3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29E2-08A7-48DF-910A-7B6D67BA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Focal Spot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138-F615-4347-80E1-5340ED02F5A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Focal spot is the area of target from which x-rays are emitted</a:t>
            </a:r>
          </a:p>
          <a:p>
            <a:pPr lvl="1"/>
            <a:r>
              <a:rPr lang="en-US"/>
              <a:t>The smaller the focal spot, the better the spatial resolution of the image</a:t>
            </a:r>
          </a:p>
          <a:p>
            <a:pPr lvl="1"/>
            <a:r>
              <a:rPr lang="en-US"/>
              <a:t>Unfortunately, as the size of focal spot decreases, heating of target is concentrated onto a smaller area (limiting factor to focal spot size</a:t>
            </a:r>
            <a:r>
              <a:rPr lang="ar-SA"/>
              <a:t>(</a:t>
            </a:r>
            <a:endParaRPr lang="en-US"/>
          </a:p>
          <a:p>
            <a:r>
              <a:rPr lang="en-US"/>
              <a:t>Line-focus principle: angling target makes effective area of the target much smaller than actual area of electron interaction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6A943-F843-4A93-96BA-6FB6AA12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94" y="3905870"/>
            <a:ext cx="3105150" cy="2881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FF3F09-0546-4C7B-A5CA-1EA16F6DE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89" y="3905871"/>
            <a:ext cx="2593167" cy="2881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162C8-A487-4DD1-8AED-1B4964CD5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001" y="3905870"/>
            <a:ext cx="2557773" cy="28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16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BBDF-A07B-4322-8793-DF49A7A5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Radiographic Image Quality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B90CE-47C7-4EF4-9D8A-5E18A0A6247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Definition: fidelity with which anatomical structure being examined is rendered on radiograph</a:t>
            </a:r>
          </a:p>
          <a:p>
            <a:pPr lvl="1"/>
            <a:r>
              <a:rPr lang="en-US"/>
              <a:t>Spatial resolution: ability to image small objects</a:t>
            </a:r>
          </a:p>
          <a:p>
            <a:pPr lvl="1"/>
            <a:r>
              <a:rPr lang="en-US"/>
              <a:t>Contrast resolution: ability to distinguish anatomical structures</a:t>
            </a:r>
          </a:p>
          <a:p>
            <a:pPr lvl="1"/>
            <a:r>
              <a:rPr lang="en-US"/>
              <a:t>Radiographic noise: random fluctuation in intensity of image</a:t>
            </a:r>
          </a:p>
          <a:p>
            <a:pPr lvl="2"/>
            <a:r>
              <a:rPr lang="en-US"/>
              <a:t>Film graininess, structure mottle, quantum mottle, and scatter radiation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95770-193A-43DC-979E-EB44D857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69" y="4041914"/>
            <a:ext cx="2489860" cy="2683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98A81-6683-4BE7-8547-C5F4FD122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948" y="4041914"/>
            <a:ext cx="2315524" cy="2683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B9DF58-2294-4D69-A511-9E43D8E3E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073" y="4048703"/>
            <a:ext cx="5149355" cy="26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7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2F24-A7DA-4732-BB04-906FA2C0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Production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7F819-F6FD-405B-8036-5B633D2F76D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Bremsstrahlung x-rays are produced when a projectile electron is slowed by the nuclear field of a target atom nucleus</a:t>
            </a:r>
          </a:p>
          <a:p>
            <a:pPr lvl="1"/>
            <a:r>
              <a:rPr lang="en-US" dirty="0"/>
              <a:t>In the diagnostic range, most x-rays are bremsstrahlung x-rays</a:t>
            </a:r>
          </a:p>
          <a:p>
            <a:r>
              <a:rPr lang="en-US" dirty="0"/>
              <a:t>Characteristic x-rays are emitted when an outer-shell electron fills an inner-shell void</a:t>
            </a:r>
          </a:p>
          <a:p>
            <a:pPr lvl="1"/>
            <a:r>
              <a:rPr lang="en-US" dirty="0"/>
              <a:t>This type of x-radiation is called characteristic because it is characteristic of the target element</a:t>
            </a:r>
          </a:p>
          <a:p>
            <a:pPr lvl="1"/>
            <a:r>
              <a:rPr lang="en-US" dirty="0"/>
              <a:t>Only the K-characteristic x-rays of tungsten are useful for imaging</a:t>
            </a:r>
          </a:p>
          <a:p>
            <a:pPr lvl="1"/>
            <a:endParaRPr lang="en-US" dirty="0"/>
          </a:p>
          <a:p>
            <a:r>
              <a:rPr lang="en-US" dirty="0"/>
              <a:t>Approximately 99% of the kinetic energy of projectile electrons is converted to heat (Anode heat)</a:t>
            </a:r>
          </a:p>
        </p:txBody>
      </p:sp>
    </p:spTree>
    <p:extLst>
      <p:ext uri="{BB962C8B-B14F-4D97-AF65-F5344CB8AC3E}">
        <p14:creationId xmlns:p14="http://schemas.microsoft.com/office/powerpoint/2010/main" val="2057194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50BD-0BC2-4839-99B8-3B378587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Factors: Magnification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ADF519-4294-434F-8624-A38B360C6CE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904152" y="4656398"/>
            <a:ext cx="4417877" cy="1736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15D4C-E5C2-41FF-AC29-1E8D149A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20" y="1846218"/>
            <a:ext cx="5826863" cy="4547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2464E-06E6-47B7-AD6E-CAB7D8D6F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404" y="1850990"/>
            <a:ext cx="4421625" cy="257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86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B173-BB3F-4B44-BD3D-5809D2B7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Factors: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0859-6E46-48DB-A854-25ECF73A559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Unequal magnification of different portions of the same object is called shape distortion</a:t>
            </a:r>
          </a:p>
          <a:p>
            <a:pPr lvl="1"/>
            <a:r>
              <a:rPr lang="en-US"/>
              <a:t>Distortion depends on object thickness, position, and shape</a:t>
            </a:r>
          </a:p>
          <a:p>
            <a:pPr lvl="1"/>
            <a:r>
              <a:rPr lang="en-US"/>
              <a:t>Thick objects are more distorted than thin objects</a:t>
            </a:r>
          </a:p>
          <a:p>
            <a:pPr lvl="1"/>
            <a:r>
              <a:rPr lang="en-US"/>
              <a:t>If object plane and image plane are not parallel, distortion occurs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D17FC-2FF0-4C07-9509-69CA2F596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7" y="3923585"/>
            <a:ext cx="2623340" cy="2553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15411-8565-435B-8641-AEF8AF2C3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553" y="3923585"/>
            <a:ext cx="2665762" cy="2553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6FB99-2302-4AF7-89A2-F7C379E8D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301" y="3923586"/>
            <a:ext cx="3904950" cy="2553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F7E7B2-7A04-49B1-AD76-CE2B92FB9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237" y="3923585"/>
            <a:ext cx="1829323" cy="25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6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91F2-30F1-4CA6-AB1B-24164F4E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Geometric Factors: Focal-Spot Blur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BFE98-BADF-4F5A-AC45-AD5831C2AC1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Focal-spot blur is caused by effective size of focal spot</a:t>
            </a:r>
          </a:p>
          <a:p>
            <a:pPr lvl="1"/>
            <a:r>
              <a:rPr lang="en-US" dirty="0"/>
              <a:t>The most important factor for determining spatial resolution</a:t>
            </a:r>
          </a:p>
          <a:p>
            <a:pPr lvl="1"/>
            <a:r>
              <a:rPr lang="en-US" dirty="0"/>
              <a:t>Smaller on anode side than cathode side of the image (Heel effect)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CAC7F-E8E0-4E05-99FD-888D7590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25" y="2917996"/>
            <a:ext cx="3093913" cy="394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56319-249F-4EF8-B9B6-E1C55781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331" y="1576498"/>
            <a:ext cx="3050095" cy="1280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8136C-8CD0-4AE8-BD76-9CBDD607F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558" y="2917997"/>
            <a:ext cx="3380174" cy="394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550F3-2DE4-4FA0-9A91-7B4143595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963" y="2917992"/>
            <a:ext cx="2604917" cy="39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91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CFA0-F372-4C9D-9275-4578D6EC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Subject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E0093-9F1D-48CC-927D-361B0119277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kVp is the most important influence on subject contrast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5D723-A897-47E9-BA15-45B9C90D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28" y="4505749"/>
            <a:ext cx="2818558" cy="2340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F50A8-1B2F-48E6-A9A6-805723C37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500" y="4494161"/>
            <a:ext cx="5277184" cy="2352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5A035-048F-41C5-8DC5-FEAC7C416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728" y="2066193"/>
            <a:ext cx="2542166" cy="2365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2A407-77C4-40CE-B199-5A587B03A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932" y="2066193"/>
            <a:ext cx="2935093" cy="236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356FA-37F6-405D-9AA1-56DA68701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9062" y="1974520"/>
            <a:ext cx="1679795" cy="24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2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C729-0B8A-4B39-96FF-23E3CA54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of Scatter Radiation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89B0B-541C-48E5-A64F-743692AD12D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Reduced image contrast results from scattered x-rays</a:t>
            </a:r>
          </a:p>
          <a:p>
            <a:pPr lvl="1"/>
            <a:r>
              <a:rPr lang="en-US"/>
              <a:t>Restricting x-ray beam (collimation) reduces scattering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98BB3-3905-4B42-A45A-59D0C3286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1" y="3151439"/>
            <a:ext cx="3138034" cy="2944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D9285-24DD-4037-AEC7-FBA72C98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49" y="3151439"/>
            <a:ext cx="4133020" cy="2944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D0962-B1F1-4BF9-BEDC-A82819497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273" y="3151439"/>
            <a:ext cx="3669920" cy="29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38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57E6-7533-474E-821F-79B51189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Restricting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1BD85-0402-427D-A964-0C20F12C76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Collimation reduces patient radiation dose and improves contrast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838DB-03AD-4A64-BDF0-69E6B4433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62" y="2062840"/>
            <a:ext cx="2375026" cy="471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E8AE6-0E71-4F58-B594-A7E6FD6C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851" y="2062840"/>
            <a:ext cx="3779735" cy="4713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3B29A-514D-4FE4-8A32-7EB73100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49" y="2060534"/>
            <a:ext cx="3924260" cy="47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86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527C-91BA-400F-A178-58E744F1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Radiographic Grids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82291-B5ED-46BD-998A-FABE538F64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Effective device for reducing level of scatter radiation that reaches image receptor</a:t>
            </a:r>
          </a:p>
          <a:p>
            <a:pPr lvl="1"/>
            <a:r>
              <a:rPr lang="en-US"/>
              <a:t>The principal function of a grid is to improve image contrast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88EF5-C61F-4D0E-B0E7-10BED400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20" y="2725319"/>
            <a:ext cx="3114114" cy="3921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BFD8D-B62A-455D-ACA7-E4F48CEAD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242" y="2725318"/>
            <a:ext cx="2839211" cy="1382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39270-67EC-4708-8E28-BEFF43D88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761" y="2725318"/>
            <a:ext cx="3229389" cy="1469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B56FD-221C-4EF2-931C-05588E64D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242" y="4157949"/>
            <a:ext cx="2839211" cy="2489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0780C-39A6-4E5F-8201-14F36460E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791" y="4425689"/>
            <a:ext cx="3229389" cy="950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0651D-E533-4290-8120-701F758B0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5760" y="5607157"/>
            <a:ext cx="3229389" cy="10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98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7252-941F-400E-9B3A-35D03A8E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Radiographic Grids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AE21-4EFE-400E-962B-97AB766EC98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High-ratio and high-frequency grids increase patient radiation dose</a:t>
            </a:r>
          </a:p>
          <a:p>
            <a:r>
              <a:rPr lang="en-US"/>
              <a:t>When grid is used, radiographic technique must be increased to produce same image receptor signal by a factor called Bucky (Grid) factor (B) </a:t>
            </a:r>
          </a:p>
          <a:p>
            <a:pPr lvl="1"/>
            <a:r>
              <a:rPr lang="en-US"/>
              <a:t>As Bucky factor increases, radiographic technique and patient dose increases</a:t>
            </a:r>
          </a:p>
          <a:p>
            <a:pPr lvl="1"/>
            <a:r>
              <a:rPr lang="en-US"/>
              <a:t>The higher the grid ratio, the higher is the Bucky factor</a:t>
            </a:r>
          </a:p>
          <a:p>
            <a:pPr lvl="1"/>
            <a:r>
              <a:rPr lang="en-US"/>
              <a:t>The Bucky factor increases with increasing kVp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C4B3-0718-4272-A80B-9DA6D7B3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95" y="4165970"/>
            <a:ext cx="5457191" cy="2379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B7E1C-506F-48FE-82E8-3DF93460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17" y="4165971"/>
            <a:ext cx="4334608" cy="23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8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A8EE-D9E7-4629-8266-6E0BDB27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Radiographic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3FC8-4ED3-4C8C-937F-1F3CF64F144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Grid Cutoff: undesirable absorption of primary x-rays by grid</a:t>
            </a:r>
          </a:p>
          <a:p>
            <a:pPr lvl="1"/>
            <a:r>
              <a:rPr lang="en-US" dirty="0"/>
              <a:t>Greater Attenuation of primary x-rays near edges of image receptor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FF27D-75B7-4696-ACE2-525CFB92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85" y="2523392"/>
            <a:ext cx="4114202" cy="42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AC217-2B2B-47D8-BEE4-F2001F3D2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694" y="2523392"/>
            <a:ext cx="3382159" cy="423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9C7EF-D512-47F7-981F-F56FFC315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436" y="2523393"/>
            <a:ext cx="3440675" cy="42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8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E645-9D14-4370-BE12-9484ECB1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Radiographic Grids Types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16950-3643-43B1-B2F9-F7271F6BEC9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Parallel, Crossed and Focused</a:t>
            </a:r>
          </a:p>
          <a:p>
            <a:r>
              <a:rPr lang="en-US"/>
              <a:t>Moving Grid (Bucky): reciprocating and oscillating</a:t>
            </a:r>
          </a:p>
          <a:p>
            <a:pPr lvl="1"/>
            <a:r>
              <a:rPr lang="en-US"/>
              <a:t>(-) Require a bulky mechanism that is subject to failure</a:t>
            </a:r>
          </a:p>
          <a:p>
            <a:pPr lvl="1"/>
            <a:r>
              <a:rPr lang="en-US"/>
              <a:t>(-) Distance between patient and the image receptor is increased</a:t>
            </a:r>
          </a:p>
          <a:p>
            <a:pPr lvl="1"/>
            <a:r>
              <a:rPr lang="en-US"/>
              <a:t>(-) Moving grids can introduce motion into cassette-holding device</a:t>
            </a:r>
          </a:p>
          <a:p>
            <a:pPr lvl="1"/>
            <a:r>
              <a:rPr lang="en-US"/>
              <a:t>Advantages of moving grids far outweigh disadvantages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DC09F-5C1B-4C87-A7EE-EDE8CF2C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45" y="4326566"/>
            <a:ext cx="2486601" cy="2413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12D978-1003-4CDE-A281-FAB02A76D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61" y="4322494"/>
            <a:ext cx="2744338" cy="2417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E6D9B-3D96-434F-8680-D55786E27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416" y="4348426"/>
            <a:ext cx="2174513" cy="2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A110-8BC4-47C9-8E6C-1F7BB557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Quantity and Quality of X-ray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851C8-04EE-41B3-B6A7-68D4D5EDBE9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shape of an emission spectrum is always the same, but its relative position along the energy axis can change</a:t>
            </a:r>
          </a:p>
          <a:p>
            <a:pPr lvl="1"/>
            <a:r>
              <a:rPr lang="en-US" dirty="0"/>
              <a:t>The farther to the right a spectrum is, the higher the effective energy or quality of the x-ray beam</a:t>
            </a:r>
          </a:p>
          <a:p>
            <a:pPr lvl="1"/>
            <a:r>
              <a:rPr lang="en-US" dirty="0"/>
              <a:t>The larger the area under the curve, the higher is the x-ray intensity or quantity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8A96F-70AF-4263-BCF1-F0D3FD84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4" y="3530123"/>
            <a:ext cx="4220306" cy="2887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35E23-3F17-4F65-9FC4-308A23C6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196" y="3520942"/>
            <a:ext cx="4202316" cy="2879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80548-1694-48AD-9AC4-7AEF72659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6" y="3872307"/>
            <a:ext cx="3131260" cy="19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9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5F77-C564-414E-8559-9DEB7E3C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Computed Radiography (CR)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6792F-CC51-4127-975F-580972BDC1F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Filmless radiology using special imaging plates</a:t>
            </a:r>
          </a:p>
          <a:p>
            <a:pPr lvl="1"/>
            <a:r>
              <a:rPr lang="en-US" dirty="0" err="1"/>
              <a:t>Photostimulable</a:t>
            </a:r>
            <a:r>
              <a:rPr lang="en-US" dirty="0"/>
              <a:t> luminescence (PSL)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BB50C-86D6-4673-9FD9-DAAB99E0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20" y="2422418"/>
            <a:ext cx="2613431" cy="1602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FB847-B4A1-4284-B193-95E11FF72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004" y="2422418"/>
            <a:ext cx="5917920" cy="4434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E0D58-4F07-4DB9-B7A9-CF25FAC9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924" y="2396291"/>
            <a:ext cx="2558578" cy="4412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E7197-A0A9-4DBF-B461-107468D7B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20" y="4074941"/>
            <a:ext cx="1943100" cy="140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4BC80-B032-4D08-9EDB-80D105BC7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51" y="5528709"/>
            <a:ext cx="1937638" cy="13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10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D805-FB62-48D4-910A-FEE06D9D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Computed Radiography (CR)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E2551-9E07-49ED-96A9-7067143A5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46" y="1600200"/>
            <a:ext cx="6277709" cy="2396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7B875-7A01-40DA-B00A-0E3F0074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746" y="4069120"/>
            <a:ext cx="6277709" cy="2718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82CF4F-5FB3-447C-B62E-F0FF582780C9}"/>
              </a:ext>
            </a:extLst>
          </p:cNvPr>
          <p:cNvSpPr txBox="1"/>
          <p:nvPr/>
        </p:nvSpPr>
        <p:spPr>
          <a:xfrm>
            <a:off x="1987412" y="4552525"/>
            <a:ext cx="250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Computed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Radiography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010F1-5512-4A05-972F-1015A84A5E6F}"/>
              </a:ext>
            </a:extLst>
          </p:cNvPr>
          <p:cNvSpPr txBox="1"/>
          <p:nvPr/>
        </p:nvSpPr>
        <p:spPr>
          <a:xfrm>
            <a:off x="1987411" y="2327084"/>
            <a:ext cx="202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Screen-Film Radiography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0726B-2292-4534-B6A4-521AF3EEA5EE}"/>
              </a:ext>
            </a:extLst>
          </p:cNvPr>
          <p:cNvSpPr txBox="1"/>
          <p:nvPr/>
        </p:nvSpPr>
        <p:spPr>
          <a:xfrm>
            <a:off x="1987412" y="2903484"/>
            <a:ext cx="2347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Proper radiographic technique and exposure are essential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83855-C0CD-412C-AAC6-A3E1690DC179}"/>
              </a:ext>
            </a:extLst>
          </p:cNvPr>
          <p:cNvSpPr txBox="1"/>
          <p:nvPr/>
        </p:nvSpPr>
        <p:spPr>
          <a:xfrm>
            <a:off x="1987411" y="5159578"/>
            <a:ext cx="2024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Radiographic technique is not so critical</a:t>
            </a:r>
          </a:p>
        </p:txBody>
      </p:sp>
    </p:spTree>
    <p:extLst>
      <p:ext uri="{BB962C8B-B14F-4D97-AF65-F5344CB8AC3E}">
        <p14:creationId xmlns:p14="http://schemas.microsoft.com/office/powerpoint/2010/main" val="2345080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5837-ED9C-4C09-A5B6-BC15431D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Fluoroscopy (DF)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D287-67F3-4F50-B67C-74BEA0A08DF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Fluoroscopy: real-time dynamic viewing of anatomic structures</a:t>
            </a:r>
          </a:p>
          <a:p>
            <a:pPr lvl="1"/>
            <a:r>
              <a:rPr lang="en-US" dirty="0"/>
              <a:t>Advantages of DF: speed of image acquisition and postprocessing to enhance image contrast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95AD9-A1C4-4F20-9094-0B606819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28" y="2734491"/>
            <a:ext cx="9713337" cy="39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61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D315-9BD2-42CF-BEBB-97D834D2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Interventional Radiology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EFE9C-A854-48E5-88B1-297105B6EEC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Performing surgical procedures under guidance from radiographic equipment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B8D2C-D965-45CE-A3C3-AFEC4800E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2" y="2386150"/>
            <a:ext cx="5740217" cy="4316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359459-7A9D-4257-880E-9C14495E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72" y="2386149"/>
            <a:ext cx="6218676" cy="43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95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5BC5-0413-41CE-A5C0-DCD51A44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Mammography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A7A5-F001-4C46-BA3F-C25CAB31B6F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Radiographic examination of the breast</a:t>
            </a:r>
          </a:p>
          <a:p>
            <a:r>
              <a:rPr lang="en-US" dirty="0"/>
              <a:t>Digital Mammography spatial resolution limited by pixel size</a:t>
            </a:r>
          </a:p>
          <a:p>
            <a:pPr lvl="1"/>
            <a:r>
              <a:rPr lang="en-US" dirty="0"/>
              <a:t>Superior contrast resolution principally because of postprocessing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78ED9-FED5-49C1-BC7B-3474BE2D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63" y="2963677"/>
            <a:ext cx="3263753" cy="368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D3CE3-C8AD-4CA5-9A56-5787FB941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327" y="2963677"/>
            <a:ext cx="7132604" cy="36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6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4876-3D8F-4CAE-9607-2EBB3F16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Operating Console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7B016-C18A-4C22-BBAD-209CC13BD33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Allows radiologist to control x-ray tube current and voltage so that useful x-ray beam is of proper quantity and quality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Radiation quantity </a:t>
            </a:r>
            <a:r>
              <a:rPr lang="en-US" dirty="0"/>
              <a:t>refers to number of x-rays or intensity of x-ray beam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Radiation quality </a:t>
            </a:r>
            <a:r>
              <a:rPr lang="en-US" dirty="0"/>
              <a:t>refers to penetrability of x-ray beam and is expressed in kilovolt peak (</a:t>
            </a:r>
            <a:r>
              <a:rPr lang="en-US" dirty="0" err="1"/>
              <a:t>kVp</a:t>
            </a:r>
            <a:r>
              <a:rPr lang="en-US" dirty="0"/>
              <a:t>) or, more precisely, half-value layer (HVL)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BC206-F44F-4E98-AE98-B2A7C9A7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56" y="3566998"/>
            <a:ext cx="8009792" cy="32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5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CC44-B714-45E0-BA99-6234A95D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81029-760A-4A2E-BB01-37F44B93FF0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Power supplied to x-ray imaging system is delivered first to autotransformer where it provides controlled but variable voltage to high-voltage transformer</a:t>
            </a:r>
          </a:p>
          <a:p>
            <a:pPr lvl="1"/>
            <a:r>
              <a:rPr lang="en-US" dirty="0"/>
              <a:t>It is much safer and easier to control a low voltage and then increase it than to increase a low voltage to the kilovolt level and then control its magnitude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14076-9A7D-4FDE-956E-251F4858B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6" y="3404353"/>
            <a:ext cx="5590738" cy="3225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631A6-CABC-441E-919E-9D0382C7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17" y="3404353"/>
            <a:ext cx="3272419" cy="32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82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D13C-6BC7-4FF7-A766-1D2D82C1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 of Kilovolt Peak (</a:t>
            </a:r>
            <a:r>
              <a:rPr lang="en-US" dirty="0" err="1"/>
              <a:t>kVp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41DCB-E6B9-4F56-94A3-2695CA7DA5D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kVp</a:t>
            </a:r>
            <a:r>
              <a:rPr lang="en-US" dirty="0"/>
              <a:t> determines the quality of the x-ray beam</a:t>
            </a:r>
          </a:p>
          <a:p>
            <a:r>
              <a:rPr lang="en-US" dirty="0"/>
              <a:t>Appropriate autotransformer connections can be selected with an adjustment knob, a push button, or a touch screen</a:t>
            </a:r>
          </a:p>
          <a:p>
            <a:pPr lvl="1"/>
            <a:r>
              <a:rPr lang="en-US" dirty="0"/>
              <a:t>This low voltage from autotransformer becomes the input to high-voltage step-up transformer that increases voltage to chosen kilovolt peak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65EE-4C18-440B-9D88-FFEA333AA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5714718" cy="3217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ABC87C-FF9E-44B0-AC47-EFBEC1BD6C92}"/>
              </a:ext>
            </a:extLst>
          </p:cNvPr>
          <p:cNvSpPr txBox="1"/>
          <p:nvPr/>
        </p:nvSpPr>
        <p:spPr>
          <a:xfrm>
            <a:off x="2593224" y="3961312"/>
            <a:ext cx="293663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Note: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kVp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meter placed across output terminals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autotransformer actually reads voltage, not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kVp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It registers kilovolts because of the known multiplication factor of high voltage transformer</a:t>
            </a:r>
          </a:p>
        </p:txBody>
      </p:sp>
    </p:spTree>
    <p:extLst>
      <p:ext uri="{BB962C8B-B14F-4D97-AF65-F5344CB8AC3E}">
        <p14:creationId xmlns:p14="http://schemas.microsoft.com/office/powerpoint/2010/main" val="2364175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5E67-B5B1-464C-A9F7-C590F8A9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Milliamperage (mA)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71A23-283D-4AC2-8A78-2CA10EACA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3" y="1600200"/>
            <a:ext cx="11026793" cy="4495800"/>
          </a:xfrm>
        </p:spPr>
        <p:txBody>
          <a:bodyPr/>
          <a:lstStyle/>
          <a:p>
            <a:r>
              <a:rPr lang="en-US" dirty="0"/>
              <a:t>The x-ray tube current, crossing from cathode to anode, measured in milliamperes (mA)</a:t>
            </a:r>
          </a:p>
          <a:p>
            <a:pPr lvl="1"/>
            <a:r>
              <a:rPr lang="en-US" dirty="0"/>
              <a:t>Number of electrons emitted by filament is determined by filament temperature (controlled in turn by filament current)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Thermionic emission </a:t>
            </a:r>
            <a:r>
              <a:rPr lang="en-US" dirty="0"/>
              <a:t>is the release of electrons from a heated filament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6EC61-57CB-4C1D-A923-75966265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56" y="3429000"/>
            <a:ext cx="4885545" cy="3378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2456F-14EF-419F-B687-8F7AD42543E3}"/>
              </a:ext>
            </a:extLst>
          </p:cNvPr>
          <p:cNvSpPr txBox="1"/>
          <p:nvPr/>
        </p:nvSpPr>
        <p:spPr>
          <a:xfrm>
            <a:off x="2329611" y="3848100"/>
            <a:ext cx="310649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Space Charge Effect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As 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kVp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is raised, anode becomes more attractive to electrons that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would not have enough energy to leave the filament. Hence, this effectively increases mA with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kVp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and hence should be corrected for by special circuit</a:t>
            </a:r>
          </a:p>
        </p:txBody>
      </p:sp>
    </p:spTree>
    <p:extLst>
      <p:ext uri="{BB962C8B-B14F-4D97-AF65-F5344CB8AC3E}">
        <p14:creationId xmlns:p14="http://schemas.microsoft.com/office/powerpoint/2010/main" val="1995319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A305-B295-4438-AD26-7FC4CAFB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 Timer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6A52F-4A91-43C6-9AF1-350CD248BE2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Most exposure timers are electronic, controlled by  microprocessor</a:t>
            </a:r>
          </a:p>
          <a:p>
            <a:pPr lvl="1"/>
            <a:r>
              <a:rPr lang="en-US"/>
              <a:t>Allow wide range of time intervals to be selected and are accurate to intervals as small as 1 ms</a:t>
            </a:r>
          </a:p>
          <a:p>
            <a:r>
              <a:rPr lang="en-US"/>
              <a:t>Special kind of electronic timer, called an mAs timer, monitors product of mA and exposure time and terminates exposure when desired mAs value is reached</a:t>
            </a:r>
          </a:p>
          <a:p>
            <a:pPr lvl="1"/>
            <a:r>
              <a:rPr lang="en-US"/>
              <a:t>Because the mAs timer must monitor actual tube current, it is located on the secondary side of the high-voltage transformer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AF0A8-0D33-49EF-9D48-6EAC4B5F8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930" y="4125150"/>
            <a:ext cx="3369549" cy="257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38B8-525E-4D8C-ADC5-F4A57505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mA and 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35383-19F2-4EE4-9A75-45B453E1FC1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change in mA or </a:t>
            </a:r>
            <a:r>
              <a:rPr lang="en-US" dirty="0" err="1"/>
              <a:t>mAs</a:t>
            </a:r>
            <a:r>
              <a:rPr lang="en-US" dirty="0"/>
              <a:t> results in a proportional change in the amplitude of the x-ray emission spectrum at all energies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895A7-0D68-4F02-9AE9-59649098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19" y="2679979"/>
            <a:ext cx="6374161" cy="41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72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E6EF-1589-4C1E-BA0E-6A5217C4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Exposure Control (AEC)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B68F7-F461-43C4-9BE9-D218CA4B3ED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AEC is a device that measures quantity of radiation that reaches image receptor and automatically terminates exposure when image receptor has received required radiation intensity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52C74-9E55-4904-942C-FAB4BF4F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578" y="2742308"/>
            <a:ext cx="5137486" cy="38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27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CC8D-D2C0-43FF-ADE6-1B1C7EC5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High-Voltage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B675-3432-4932-B2C3-9530FBF2CE4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Function: increases output voltage from autotransformer to </a:t>
            </a:r>
            <a:r>
              <a:rPr lang="en-US" dirty="0" err="1"/>
              <a:t>kVp</a:t>
            </a:r>
            <a:r>
              <a:rPr lang="en-US" dirty="0"/>
              <a:t> necessary for x-ray production</a:t>
            </a:r>
          </a:p>
          <a:p>
            <a:r>
              <a:rPr lang="en-US" dirty="0"/>
              <a:t>High-voltage generator contains three primary parts: </a:t>
            </a:r>
            <a:r>
              <a:rPr lang="en-US" i="1" dirty="0"/>
              <a:t>high-voltage transformer</a:t>
            </a:r>
            <a:r>
              <a:rPr lang="en-US" dirty="0"/>
              <a:t>, </a:t>
            </a:r>
            <a:r>
              <a:rPr lang="en-US" i="1" dirty="0"/>
              <a:t>filament transformer</a:t>
            </a:r>
            <a:r>
              <a:rPr lang="en-US" dirty="0"/>
              <a:t>, and </a:t>
            </a:r>
            <a:r>
              <a:rPr lang="en-US" i="1" dirty="0"/>
              <a:t>rectifiers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D0844-3273-489B-A032-53846B11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300" y="3118549"/>
            <a:ext cx="4161706" cy="3569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1BD2B-558F-4E20-80C4-0A0D08D855D2}"/>
              </a:ext>
            </a:extLst>
          </p:cNvPr>
          <p:cNvSpPr txBox="1"/>
          <p:nvPr/>
        </p:nvSpPr>
        <p:spPr>
          <a:xfrm>
            <a:off x="2187863" y="4175920"/>
            <a:ext cx="3156439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Note: Although some heat is generated in the high-voltage section and is conducted to oil,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oil is used primarily for electrical insulation</a:t>
            </a:r>
          </a:p>
        </p:txBody>
      </p:sp>
    </p:spTree>
    <p:extLst>
      <p:ext uri="{BB962C8B-B14F-4D97-AF65-F5344CB8AC3E}">
        <p14:creationId xmlns:p14="http://schemas.microsoft.com/office/powerpoint/2010/main" val="612465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ABAD-ED75-450B-80D5-604EC937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High-Voltage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C3257-8996-4D7C-99E7-E63988451A8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High voltage transformer is a step-up transformer</a:t>
            </a:r>
          </a:p>
          <a:p>
            <a:pPr lvl="1"/>
            <a:r>
              <a:rPr lang="en-US" dirty="0"/>
              <a:t>Turns ratio of is usually between 500:1 and 1000:1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69A5A-8C02-405D-B318-08438D06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680" y="2785256"/>
            <a:ext cx="6026290" cy="3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41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C245-AFFD-4115-9003-F5325D6D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High-Voltage Rectification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CB8D3-1FC6-43A0-88B9-8371DEB815B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Rectification is the process of converting AC to DC</a:t>
            </a:r>
          </a:p>
          <a:p>
            <a:pPr lvl="1"/>
            <a:r>
              <a:rPr lang="en-US" dirty="0"/>
              <a:t>Rectification is accomplished with diodes</a:t>
            </a:r>
          </a:p>
          <a:p>
            <a:r>
              <a:rPr lang="en-US" dirty="0"/>
              <a:t>Transformers operate AC while x-ray tubes need DC</a:t>
            </a:r>
          </a:p>
          <a:p>
            <a:pPr lvl="1"/>
            <a:r>
              <a:rPr lang="en-US" dirty="0"/>
              <a:t>X-rays are produced by acceleration of electrons from cathode to anode and cannot be produced by electrons flowing in reverse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8A67C-058B-47A0-A26F-3D182003F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604" y="4229100"/>
            <a:ext cx="3928713" cy="251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F0628-819E-4A8F-B41C-32B49C639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619" y="3650526"/>
            <a:ext cx="2230742" cy="30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60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F0E5F-8378-4EC5-85E3-3575F511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Single-Phase vs. Three-Phase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5B1E-6DE8-405D-AE07-5A98E771C2F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Three-phase power is a more efficient way to produce x-rays than is single-phase power</a:t>
            </a:r>
          </a:p>
          <a:p>
            <a:pPr lvl="1"/>
            <a:r>
              <a:rPr lang="en-US" dirty="0"/>
              <a:t>With three-phase power, voltage applied across the x-ray tube is nearly constant, never dropping to zero during exposure.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0A2CD-B2C9-496C-8A0D-3BF326732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089" y="4118877"/>
            <a:ext cx="3934406" cy="1534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48402-6009-4642-BB31-E506980C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1" y="3160515"/>
            <a:ext cx="4183306" cy="356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738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193C-1351-4420-A173-6AE9E989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High-Frequency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4DD2F-BBB5-4B7F-BA6B-B9CD93B66AF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High-frequency generators produce nearly constant potential voltage waveform, improving image quality</a:t>
            </a:r>
          </a:p>
          <a:p>
            <a:r>
              <a:rPr lang="en-US" dirty="0"/>
              <a:t>Rectified power at 60 Hz is inverted to a higher frequency, from 500 to 25,000 Hz, then transformed to high voltage</a:t>
            </a:r>
          </a:p>
          <a:p>
            <a:pPr lvl="1"/>
            <a:r>
              <a:rPr lang="en-US" dirty="0"/>
              <a:t>Advantage: much smaller size than 60-Hz high-voltage generators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5FDD4-1D5E-4F88-8D2A-9724DB03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83" y="3757246"/>
            <a:ext cx="9395433" cy="3001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05751-20F3-4039-8057-1324657FC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249" y="3607777"/>
            <a:ext cx="1044592" cy="4806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0711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D9AD-0B98-430F-93E1-5D14DD7F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Ripple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BF2A1-461E-405F-AE24-D574EAB484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Less voltage ripple results in greater radiation quantity and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6AA78-43A7-4F89-8D08-BFB75C8BE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980" y="2403558"/>
            <a:ext cx="5614039" cy="40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23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61A0-CFF8-46B9-9CA5-C10CE764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Rating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2AEC0-5296-44AA-9A51-5976F2A76B6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Transformers and high-voltage generators usually are identified by their power rating in kilowatts (kW)</a:t>
            </a:r>
          </a:p>
          <a:p>
            <a:pPr lvl="1"/>
            <a:r>
              <a:rPr lang="en-US"/>
              <a:t>Power (W) = Current (A) × Potential (V)</a:t>
            </a:r>
          </a:p>
          <a:p>
            <a:r>
              <a:rPr lang="en-US"/>
              <a:t>For specifying high-voltage generators, the industry standard is to use the maximum tube current (mA) possible at 100 kVp for an exposure of 100 ms</a:t>
            </a:r>
          </a:p>
          <a:p>
            <a:pPr lvl="1"/>
            <a:r>
              <a:rPr lang="en-US"/>
              <a:t>This generally results in the maximum available power</a:t>
            </a:r>
          </a:p>
          <a:p>
            <a:r>
              <a:rPr lang="en-US"/>
              <a:t>Use RMS voltage factor to account for voltage ripples</a:t>
            </a:r>
          </a:p>
          <a:p>
            <a:pPr lvl="1"/>
            <a:r>
              <a:rPr lang="en-US"/>
              <a:t>0.7 of peak in single phase generators</a:t>
            </a:r>
          </a:p>
          <a:p>
            <a:pPr lvl="1"/>
            <a:r>
              <a:rPr lang="en-US"/>
              <a:t>Close enough to 1 in three-phase and high-frequency generators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8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CFE8-6AF4-4195-B3F8-413C8EEA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Circuit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64253-822C-4F37-98E9-362AA5398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62" y="1534552"/>
            <a:ext cx="8554915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378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B45A-E743-40F6-BA2A-6D70DCE7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Cardinal Principles for Radiation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C4BBA-C9D5-4370-8DC3-4BEDA2701F4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Simplified rules designed to ensure safety in radiation areas for occupational workers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C44A0-90B4-4185-BC7C-93E36F326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36" y="2499740"/>
            <a:ext cx="7704727" cy="39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6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38F8-83C8-435D-A38C-3DB14EDAD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kVp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7DCC1-BC18-4205-82B6-27109B35B63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As kVp is raised, area under curve increases by approximating the square of the factor by which kVp was increased</a:t>
            </a:r>
          </a:p>
          <a:p>
            <a:pPr lvl="1"/>
            <a:r>
              <a:rPr lang="en-US"/>
              <a:t>Accordingly, x-ray quantity increases with the square of this factor</a:t>
            </a:r>
          </a:p>
          <a:p>
            <a:r>
              <a:rPr lang="en-US"/>
              <a:t>Change in kVp affects both amplitude and position of x-ray emission spectrum</a:t>
            </a:r>
          </a:p>
          <a:p>
            <a:pPr lvl="1"/>
            <a:r>
              <a:rPr lang="en-US"/>
              <a:t>In diagnostic range, 15% increase in kVp is equivalent to doubling mAs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92AA1-FC3B-4D18-BCC6-4C7F2F51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31" y="3738059"/>
            <a:ext cx="5019738" cy="30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60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6BAF-4FB5-449A-AB20-E1C25F7E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94B6D2">
                    <a:lumMod val="50000"/>
                  </a:srgbClr>
                </a:solidFill>
              </a:rPr>
              <a:t>Cardinal Principles for Radiation Protection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1679-923F-4786-B306-300D1210C3E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Minimize Time</a:t>
            </a:r>
          </a:p>
          <a:p>
            <a:pPr lvl="1"/>
            <a:r>
              <a:rPr lang="en-US" dirty="0"/>
              <a:t>Dose is directly related to duration of radiation exposure</a:t>
            </a:r>
          </a:p>
          <a:p>
            <a:pPr lvl="1"/>
            <a:r>
              <a:rPr lang="en-US" dirty="0"/>
              <a:t>Exposure = Exposure rate × Exposure time</a:t>
            </a:r>
          </a:p>
          <a:p>
            <a:r>
              <a:rPr lang="en-US" dirty="0"/>
              <a:t>Maximize Distance</a:t>
            </a:r>
          </a:p>
          <a:p>
            <a:pPr lvl="1"/>
            <a:r>
              <a:rPr lang="en-US" dirty="0"/>
              <a:t>As distance between source of radiation and person increases, radiation exposure decreases rapidly by inverse square law</a:t>
            </a:r>
          </a:p>
          <a:p>
            <a:pPr lvl="1"/>
            <a:r>
              <a:rPr lang="en-US" dirty="0"/>
              <a:t>If distance from source exceeds 5 times source diameter, it can be treated as point source (assume true and apply inverse square law)</a:t>
            </a:r>
          </a:p>
          <a:p>
            <a:r>
              <a:rPr lang="en-US" dirty="0"/>
              <a:t>Use Shielding</a:t>
            </a:r>
          </a:p>
          <a:p>
            <a:pPr lvl="1"/>
            <a:r>
              <a:rPr lang="en-US" dirty="0"/>
              <a:t>Positioning shielding between radiation source and exposed persons greatly reduces level of radiation exposure</a:t>
            </a:r>
          </a:p>
          <a:p>
            <a:pPr lvl="1"/>
            <a:r>
              <a:rPr lang="en-US" dirty="0"/>
              <a:t>Shielding used in diagnostic radiology usually consists of lead, although conventional building materials also are used</a:t>
            </a:r>
          </a:p>
        </p:txBody>
      </p:sp>
    </p:spTree>
    <p:extLst>
      <p:ext uri="{BB962C8B-B14F-4D97-AF65-F5344CB8AC3E}">
        <p14:creationId xmlns:p14="http://schemas.microsoft.com/office/powerpoint/2010/main" val="452935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BD72-AAC4-4B6E-9DD4-0A0B7645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CE0C9-A5D5-4096-A2E2-CF6E9A35E75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Estimate dose reduction using half-value layer (HVL) or tenth-value layer (TVL) of barrier material  (1 TVL = 3.3 HVL)</a:t>
            </a:r>
          </a:p>
          <a:p>
            <a:r>
              <a:rPr lang="en-US" dirty="0"/>
              <a:t>Protective apparel  </a:t>
            </a:r>
          </a:p>
          <a:p>
            <a:pPr lvl="1"/>
            <a:r>
              <a:rPr lang="en-US" dirty="0"/>
              <a:t>Protective aprons usually contain 0.5 mm </a:t>
            </a:r>
            <a:r>
              <a:rPr lang="en-US" dirty="0" err="1"/>
              <a:t>Pb</a:t>
            </a:r>
            <a:r>
              <a:rPr lang="en-US" dirty="0"/>
              <a:t> (2 HVL – reduction to 25%). </a:t>
            </a:r>
          </a:p>
          <a:p>
            <a:pPr lvl="1"/>
            <a:r>
              <a:rPr lang="en-US" dirty="0"/>
              <a:t>Actual measurements show reduction to approximately 10%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EAD18-9213-4FF5-9307-14D52A544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47" y="3665363"/>
            <a:ext cx="4501661" cy="3192638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4F7FC7B-BA2D-49AD-AB6F-35FA3918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43" y="3753394"/>
            <a:ext cx="2981511" cy="29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45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A138-23CF-4711-9B1C-354100AE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2A5A3-0DC2-40A5-95A0-CB95120C57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Effective dose is the equivalent whole-body dose</a:t>
            </a:r>
          </a:p>
          <a:p>
            <a:pPr lvl="1"/>
            <a:r>
              <a:rPr lang="en-US" dirty="0"/>
              <a:t>When only part of body is exposed, as in medical x-ray imaging, risk is proportional to effective dose (E)</a:t>
            </a:r>
          </a:p>
          <a:p>
            <a:pPr lvl="1"/>
            <a:r>
              <a:rPr lang="en-US" dirty="0"/>
              <a:t>Equivalent whole-body dose is the weighted average of the radiation dose to various organs and tissues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AEA34-741D-4854-80B2-81D06F5B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48" y="3393831"/>
            <a:ext cx="4419454" cy="3402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008F0-3D76-4042-BB80-2B7D42B9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12" y="4112248"/>
            <a:ext cx="2205000" cy="6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54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1771-754F-47CC-88F3-9B6ECCC2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Patient and Occupational Effective Dose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1753A-74E6-4E56-A4D4-FD2B07CC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819" y="1525879"/>
            <a:ext cx="3930278" cy="3194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B88C6C-73B0-47EF-86D5-AEA915ECA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11" y="1525878"/>
            <a:ext cx="3546493" cy="3194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91FD2-2F40-4BEF-B42C-B7AD7C5C1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183" y="4792970"/>
            <a:ext cx="3817105" cy="2065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00B29-F5B4-4B02-9F5C-B05455E84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790" y="4279143"/>
            <a:ext cx="2675869" cy="243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8F57C-72D5-43F4-B7A5-DF0F6EC9A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703" y="2327119"/>
            <a:ext cx="2674956" cy="1719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20399-1439-4782-89FE-2B12F1405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4745325"/>
            <a:ext cx="3256071" cy="19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28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Covered Material and Suggest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Stewart C. </a:t>
            </a:r>
            <a:r>
              <a:rPr lang="en-US" dirty="0" err="1"/>
              <a:t>Bushong</a:t>
            </a:r>
            <a:r>
              <a:rPr lang="en-US" dirty="0"/>
              <a:t>, </a:t>
            </a:r>
            <a:r>
              <a:rPr lang="en-US" i="1" dirty="0"/>
              <a:t>Radiologic Science for Technologists: Physics, Biology, and Protection</a:t>
            </a:r>
            <a:r>
              <a:rPr lang="en-US" dirty="0"/>
              <a:t>, 11</a:t>
            </a:r>
            <a:r>
              <a:rPr lang="en-US" baseline="30000" dirty="0"/>
              <a:t>th</a:t>
            </a:r>
            <a:r>
              <a:rPr lang="en-US" dirty="0"/>
              <a:t> ed., Mosby, 2017.     (ISBN 978-0-323-35377-9) </a:t>
            </a:r>
          </a:p>
          <a:p>
            <a:pPr lvl="1"/>
            <a:r>
              <a:rPr lang="en-US" dirty="0"/>
              <a:t>Chapters 1, 5, 6, 7, 8, 9, 10, 11, 35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FC352-33B0-45A5-B328-71DE5722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58" y="3130060"/>
            <a:ext cx="2737084" cy="3429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9C34-F7D3-44B0-ACAB-16531871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Added Filtration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1282-6564-48A6-8E4D-D4C3CF95FF7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Adding filtration to the useful x-ray beam reduces x-ray beam intensity while increasing the average energy</a:t>
            </a:r>
          </a:p>
          <a:p>
            <a:pPr lvl="1"/>
            <a:r>
              <a:rPr lang="en-US"/>
              <a:t>The result of added filtration is an increase in the average energy of the x-ray beam with an accompanying reduction in x-ray quantity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69D18-ED55-4C47-A99D-FA4D98E2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50" y="3291178"/>
            <a:ext cx="5110300" cy="342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F951-D1A9-4A3D-B6A7-82A293C9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Target Material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8348-ACD1-4703-B7A1-986C48FA1A3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The atomic number of the target affects both the number (quantity) and the effective energy (quality) of x-rays</a:t>
            </a:r>
          </a:p>
          <a:p>
            <a:pPr lvl="1"/>
            <a:r>
              <a:rPr lang="en-US"/>
              <a:t>As the atomic number of the target material increases, the efficiency of the production of bremsstrahlung radiation increases, and high-energy x-rays increase in number to a greater extent than low-energy x-rays.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C183E-5C17-4A5A-8597-2CB4B178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29" y="3429000"/>
            <a:ext cx="5363470" cy="33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5E03E-9968-4BB4-9318-E7DC7B06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Voltage Waveform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DDCE-82A1-4C40-B23D-DEC70448F41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There are five voltage waveforms: half-wave–rectified, full-wave–rectified, three-phase/six-pulse, three-phase/12-pulse, and high-frequency waveforms</a:t>
            </a:r>
          </a:p>
          <a:p>
            <a:r>
              <a:rPr lang="en-US"/>
              <a:t>Both quantity and quality decrease by ripple</a:t>
            </a:r>
          </a:p>
          <a:p>
            <a:pPr lvl="1"/>
            <a:r>
              <a:rPr lang="en-US"/>
              <a:t>Because of reduced ripple, operation with three-phase power or high frequency is equivalent to an approximate 12% Increase in kVp, or almost a doubling of mAs over single phase power.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8D6BA-7265-40CB-8D62-533CB09A6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923" y="3597040"/>
            <a:ext cx="3451005" cy="3108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1D805-D0DA-41BC-96AB-5C2A5D05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12" y="3597128"/>
            <a:ext cx="4499704" cy="3108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5E272-22B5-47FC-8789-09D932D2A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6" y="3893932"/>
            <a:ext cx="3759379" cy="27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901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2468</TotalTime>
  <Words>2596</Words>
  <Application>Microsoft Office PowerPoint</Application>
  <PresentationFormat>Widescreen</PresentationFormat>
  <Paragraphs>270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Calibri</vt:lpstr>
      <vt:lpstr>Cambria Math</vt:lpstr>
      <vt:lpstr>Tw Cen MT</vt:lpstr>
      <vt:lpstr>Wingdings</vt:lpstr>
      <vt:lpstr>Wingdings 2</vt:lpstr>
      <vt:lpstr>Median</vt:lpstr>
      <vt:lpstr>X-Ray Imaging</vt:lpstr>
      <vt:lpstr>X-Ray Production</vt:lpstr>
      <vt:lpstr>X-Ray Production</vt:lpstr>
      <vt:lpstr>Quantity and Quality of X-ray Beam</vt:lpstr>
      <vt:lpstr>Effect of mA and mAs</vt:lpstr>
      <vt:lpstr>Effect of kVp</vt:lpstr>
      <vt:lpstr>Effect of Added Filtration</vt:lpstr>
      <vt:lpstr>Effect of Target Material</vt:lpstr>
      <vt:lpstr>Effect of Voltage Waveform</vt:lpstr>
      <vt:lpstr>Factors Affecting X-Ray Quantity</vt:lpstr>
      <vt:lpstr>Factors Affecting X-Ray Quality</vt:lpstr>
      <vt:lpstr>Half-Value Layer (HVL)</vt:lpstr>
      <vt:lpstr>X-Ray Interaction with Matter</vt:lpstr>
      <vt:lpstr>Compton (Incoherent) Scattering</vt:lpstr>
      <vt:lpstr>Photoelectric Effect</vt:lpstr>
      <vt:lpstr>Photoelectric Effect</vt:lpstr>
      <vt:lpstr>Differential Absorption</vt:lpstr>
      <vt:lpstr>X-Ray Exponential Attenuation</vt:lpstr>
      <vt:lpstr>Radiologic Units</vt:lpstr>
      <vt:lpstr>Radiologic Units</vt:lpstr>
      <vt:lpstr>X-Ray Tube</vt:lpstr>
      <vt:lpstr>X-Ray Tube Support Structure</vt:lpstr>
      <vt:lpstr>Protective Housing</vt:lpstr>
      <vt:lpstr>Metal or Glass Enclosure</vt:lpstr>
      <vt:lpstr>Cathode</vt:lpstr>
      <vt:lpstr>Anode</vt:lpstr>
      <vt:lpstr>Target</vt:lpstr>
      <vt:lpstr>Focal Spot </vt:lpstr>
      <vt:lpstr>Radiographic Image Quality</vt:lpstr>
      <vt:lpstr>Geometric Factors: Magnification</vt:lpstr>
      <vt:lpstr>Geometric Factors: Distortion</vt:lpstr>
      <vt:lpstr>Geometric Factors: Focal-Spot Blur</vt:lpstr>
      <vt:lpstr>Subject Factors</vt:lpstr>
      <vt:lpstr>Control of Scatter Radiation</vt:lpstr>
      <vt:lpstr>Beam Restricting Devices</vt:lpstr>
      <vt:lpstr>Radiographic Grids</vt:lpstr>
      <vt:lpstr>Radiographic Grids</vt:lpstr>
      <vt:lpstr>Radiographic Grids</vt:lpstr>
      <vt:lpstr>Radiographic Grids Types </vt:lpstr>
      <vt:lpstr>Computed Radiography (CR)</vt:lpstr>
      <vt:lpstr>Computed Radiography (CR)</vt:lpstr>
      <vt:lpstr>Digital Fluoroscopy (DF)</vt:lpstr>
      <vt:lpstr>Interventional Radiology</vt:lpstr>
      <vt:lpstr>Digital Mammography</vt:lpstr>
      <vt:lpstr>Operating Console</vt:lpstr>
      <vt:lpstr>Autotransformer</vt:lpstr>
      <vt:lpstr>Adjustment of Kilovolt Peak (kVp)</vt:lpstr>
      <vt:lpstr>Control of Milliamperage (mA)</vt:lpstr>
      <vt:lpstr>Exposure Timer</vt:lpstr>
      <vt:lpstr>Automatic Exposure Control (AEC)</vt:lpstr>
      <vt:lpstr>High-Voltage Generator</vt:lpstr>
      <vt:lpstr>High-Voltage Transformer</vt:lpstr>
      <vt:lpstr>High-Voltage Rectification</vt:lpstr>
      <vt:lpstr>Single-Phase vs. Three-Phase</vt:lpstr>
      <vt:lpstr>High-Frequency Generator</vt:lpstr>
      <vt:lpstr>Voltage Ripple Comparison</vt:lpstr>
      <vt:lpstr>Power Rating</vt:lpstr>
      <vt:lpstr>X-Ray Circuit</vt:lpstr>
      <vt:lpstr>Cardinal Principles for Radiation Protection</vt:lpstr>
      <vt:lpstr>Cardinal Principles for Radiation Protection</vt:lpstr>
      <vt:lpstr>Shielding</vt:lpstr>
      <vt:lpstr>Effective Dose</vt:lpstr>
      <vt:lpstr>Patient and Occupational Effective Dose</vt:lpstr>
      <vt:lpstr>Covered Material and Suggest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Imaging</dc:title>
  <dc:creator>Yasser</dc:creator>
  <cp:lastModifiedBy>YASSER MOSTAFA ABRAHEM KADAH</cp:lastModifiedBy>
  <cp:revision>432</cp:revision>
  <dcterms:created xsi:type="dcterms:W3CDTF">2006-08-16T00:00:00Z</dcterms:created>
  <dcterms:modified xsi:type="dcterms:W3CDTF">2021-09-24T16:23:10Z</dcterms:modified>
</cp:coreProperties>
</file>