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83" r:id="rId3"/>
    <p:sldId id="361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32" r:id="rId15"/>
    <p:sldId id="336" r:id="rId16"/>
    <p:sldId id="337" r:id="rId17"/>
    <p:sldId id="341" r:id="rId18"/>
    <p:sldId id="342" r:id="rId19"/>
    <p:sldId id="349" r:id="rId20"/>
    <p:sldId id="350" r:id="rId21"/>
    <p:sldId id="382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1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8" autoAdjust="0"/>
    <p:restoredTop sz="94660"/>
  </p:normalViewPr>
  <p:slideViewPr>
    <p:cSldViewPr>
      <p:cViewPr varScale="1">
        <p:scale>
          <a:sx n="119" d="100"/>
          <a:sy n="119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09800"/>
            <a:ext cx="6705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Medical Equipment:</a:t>
            </a:r>
            <a:br>
              <a:rPr lang="en-US" dirty="0" smtClean="0"/>
            </a:br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Yasser Mostafa Kadah – </a:t>
            </a:r>
            <a:r>
              <a:rPr lang="en-US" dirty="0"/>
              <a:t>www.k-space.org</a:t>
            </a:r>
          </a:p>
        </p:txBody>
      </p:sp>
      <p:pic>
        <p:nvPicPr>
          <p:cNvPr id="102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33400"/>
            <a:ext cx="966788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Scanners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26152" cy="4495800"/>
          </a:xfrm>
        </p:spPr>
        <p:txBody>
          <a:bodyPr/>
          <a:lstStyle/>
          <a:p>
            <a:r>
              <a:rPr lang="en-US" dirty="0" smtClean="0"/>
              <a:t>Fan beam scanning + table motion</a:t>
            </a:r>
          </a:p>
          <a:p>
            <a:r>
              <a:rPr lang="en-US" dirty="0" smtClean="0"/>
              <a:t>Single-slice </a:t>
            </a:r>
            <a:r>
              <a:rPr lang="en-US" dirty="0"/>
              <a:t>spiral </a:t>
            </a:r>
            <a:r>
              <a:rPr lang="en-US" dirty="0" smtClean="0"/>
              <a:t>CT </a:t>
            </a:r>
            <a:r>
              <a:rPr lang="en-US" dirty="0"/>
              <a:t>scanner </a:t>
            </a:r>
            <a:r>
              <a:rPr lang="en-US" dirty="0" smtClean="0"/>
              <a:t>(SSCT)</a:t>
            </a:r>
          </a:p>
          <a:p>
            <a:r>
              <a:rPr lang="en-US" dirty="0" smtClean="0"/>
              <a:t>Multi-slice </a:t>
            </a:r>
            <a:r>
              <a:rPr lang="en-US" dirty="0"/>
              <a:t>spiral </a:t>
            </a:r>
            <a:r>
              <a:rPr lang="en-US" dirty="0" smtClean="0"/>
              <a:t>CT (</a:t>
            </a:r>
            <a:r>
              <a:rPr lang="en-US" dirty="0"/>
              <a:t>MSCT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8-34 </a:t>
            </a:r>
            <a:r>
              <a:rPr lang="en-US" dirty="0"/>
              <a:t>rows of detectors</a:t>
            </a:r>
          </a:p>
          <a:p>
            <a:r>
              <a:rPr lang="en-US" dirty="0" smtClean="0"/>
              <a:t>Cone beam spiral CT (CBCT)</a:t>
            </a:r>
          </a:p>
          <a:p>
            <a:pPr lvl="1"/>
            <a:r>
              <a:rPr lang="en-US" dirty="0"/>
              <a:t>possible </a:t>
            </a:r>
            <a:r>
              <a:rPr lang="en-US" dirty="0" smtClean="0"/>
              <a:t>to increase width </a:t>
            </a:r>
            <a:r>
              <a:rPr lang="en-US" dirty="0"/>
              <a:t>of </a:t>
            </a:r>
            <a:r>
              <a:rPr lang="en-US" dirty="0" smtClean="0"/>
              <a:t>detector </a:t>
            </a:r>
            <a:r>
              <a:rPr lang="en-US" dirty="0"/>
              <a:t>array to 16 or even 320 </a:t>
            </a:r>
            <a:r>
              <a:rPr lang="en-US" dirty="0" smtClean="0"/>
              <a:t>elements</a:t>
            </a:r>
            <a:endParaRPr lang="en-US" dirty="0"/>
          </a:p>
          <a:p>
            <a:pPr lvl="1"/>
            <a:r>
              <a:rPr lang="en-US" dirty="0" smtClean="0"/>
              <a:t>Allowing simultaneous </a:t>
            </a:r>
            <a:r>
              <a:rPr lang="en-US" dirty="0"/>
              <a:t>acquisition of up to 256 adjacent image </a:t>
            </a:r>
            <a:r>
              <a:rPr lang="en-US" dirty="0" smtClean="0"/>
              <a:t>slices</a:t>
            </a:r>
          </a:p>
          <a:p>
            <a:pPr lvl="1"/>
            <a:r>
              <a:rPr lang="en-US" dirty="0" smtClean="0"/>
              <a:t>No collimation losses: less x-ray power</a:t>
            </a:r>
          </a:p>
          <a:p>
            <a:pPr lvl="1"/>
            <a:r>
              <a:rPr lang="en-US" dirty="0" smtClean="0"/>
              <a:t>Faster, higher resolution scanning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600200"/>
            <a:ext cx="36480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4" y="4191000"/>
            <a:ext cx="3152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Hounsfield </a:t>
            </a:r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common practice in medical applications to use units on the Hounsfield scale</a:t>
            </a:r>
            <a:r>
              <a:rPr lang="en-US" dirty="0" smtClean="0"/>
              <a:t>: Hounsfield </a:t>
            </a:r>
            <a:r>
              <a:rPr lang="en-US" dirty="0"/>
              <a:t>units (HU) 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alue </a:t>
            </a:r>
            <a:r>
              <a:rPr lang="en-US" dirty="0"/>
              <a:t>usually varies in the range -1,000 </a:t>
            </a:r>
            <a:r>
              <a:rPr lang="en-US" dirty="0" smtClean="0"/>
              <a:t>(air) to 3,000 (bone), </a:t>
            </a:r>
            <a:r>
              <a:rPr lang="en-US" dirty="0"/>
              <a:t>making it necessary to apply a so-called </a:t>
            </a:r>
            <a:r>
              <a:rPr lang="en-US" dirty="0" smtClean="0"/>
              <a:t>window (center C and width W).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2692308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862512" cy="240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43" y="5867400"/>
            <a:ext cx="5229225" cy="5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3250"/>
            <a:ext cx="3238500" cy="742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5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CT room must meet </a:t>
            </a:r>
            <a:r>
              <a:rPr lang="en-US" dirty="0" smtClean="0"/>
              <a:t>several requirements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must have floors with adequate load-carrying </a:t>
            </a:r>
            <a:r>
              <a:rPr lang="en-US" dirty="0" smtClean="0"/>
              <a:t>capacity</a:t>
            </a:r>
            <a:endParaRPr lang="en-US" dirty="0"/>
          </a:p>
          <a:p>
            <a:pPr lvl="1"/>
            <a:r>
              <a:rPr lang="en-US" dirty="0" smtClean="0"/>
              <a:t>its </a:t>
            </a:r>
            <a:r>
              <a:rPr lang="en-US" dirty="0"/>
              <a:t>walls must be constructed of X-ray absorbing material </a:t>
            </a:r>
            <a:r>
              <a:rPr lang="en-US" dirty="0" smtClean="0"/>
              <a:t>(this is usually a barium (Ba) plaster)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floor should be lined with material that is both anti-slip and </a:t>
            </a:r>
            <a:r>
              <a:rPr lang="en-US" dirty="0" smtClean="0"/>
              <a:t>antistatic</a:t>
            </a:r>
            <a:endParaRPr lang="en-US" dirty="0"/>
          </a:p>
          <a:p>
            <a:r>
              <a:rPr lang="en-US" dirty="0"/>
              <a:t>Separate rooms </a:t>
            </a:r>
            <a:r>
              <a:rPr lang="en-US" dirty="0" smtClean="0"/>
              <a:t>for CT </a:t>
            </a:r>
            <a:r>
              <a:rPr lang="en-US" dirty="0"/>
              <a:t>scanner and </a:t>
            </a:r>
            <a:r>
              <a:rPr lang="en-US" dirty="0" smtClean="0"/>
              <a:t>radiographers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eparated by </a:t>
            </a:r>
            <a:r>
              <a:rPr lang="en-US" dirty="0"/>
              <a:t>special </a:t>
            </a:r>
            <a:r>
              <a:rPr lang="en-US" dirty="0" smtClean="0"/>
              <a:t>protective window-glass </a:t>
            </a:r>
            <a:r>
              <a:rPr lang="en-US" dirty="0"/>
              <a:t>(</a:t>
            </a:r>
            <a:r>
              <a:rPr lang="en-US" dirty="0" smtClean="0"/>
              <a:t>containing lead</a:t>
            </a:r>
            <a:r>
              <a:rPr lang="en-US" dirty="0"/>
              <a:t>, 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11801"/>
            <a:ext cx="4301067" cy="23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11801"/>
            <a:ext cx="2969668" cy="22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8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Scanner Physical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CT scanner consists of the following main elements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data acquisition system that carries out the X-ray </a:t>
            </a:r>
            <a:r>
              <a:rPr lang="en-US" dirty="0" smtClean="0"/>
              <a:t>projections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computer to reconstruct the images from the projections and to assist in </a:t>
            </a:r>
            <a:r>
              <a:rPr lang="en-US" dirty="0" smtClean="0"/>
              <a:t>the analysis </a:t>
            </a:r>
            <a:r>
              <a:rPr lang="en-US" dirty="0"/>
              <a:t>of the reconstructed </a:t>
            </a:r>
            <a:r>
              <a:rPr lang="en-US" dirty="0" smtClean="0"/>
              <a:t>images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variable power </a:t>
            </a:r>
            <a:r>
              <a:rPr lang="en-US" dirty="0" smtClean="0"/>
              <a:t>supply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monitor to display the routine operation of the computer system and to act </a:t>
            </a:r>
            <a:r>
              <a:rPr lang="en-US" dirty="0" smtClean="0"/>
              <a:t>as an </a:t>
            </a:r>
            <a:r>
              <a:rPr lang="en-US" dirty="0"/>
              <a:t>interactive interface in the diagnosis </a:t>
            </a:r>
            <a:r>
              <a:rPr lang="en-US" dirty="0" smtClean="0"/>
              <a:t>of </a:t>
            </a:r>
            <a:r>
              <a:rPr lang="en-US" dirty="0"/>
              <a:t>reconstructed </a:t>
            </a:r>
            <a:r>
              <a:rPr lang="en-US" dirty="0" smtClean="0"/>
              <a:t>images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documentation camera to produce an image on film similar to traditional </a:t>
            </a:r>
            <a:r>
              <a:rPr lang="en-US" dirty="0" smtClean="0"/>
              <a:t>X-ray images</a:t>
            </a:r>
            <a:endParaRPr lang="en-US" dirty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data archiving systems, such as tape or disk, collectively referred to </a:t>
            </a:r>
            <a:r>
              <a:rPr lang="en-US" dirty="0" smtClean="0"/>
              <a:t>as storage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666066"/>
            <a:ext cx="2838450" cy="277991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Reconstruction Problem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an </a:t>
            </a:r>
            <a:r>
              <a:rPr lang="en-US" i="1" dirty="0"/>
              <a:t>N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i="1" dirty="0"/>
              <a:t>N</a:t>
            </a:r>
            <a:r>
              <a:rPr lang="en-US" dirty="0"/>
              <a:t> image, we have 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unknowns to estimate</a:t>
            </a:r>
          </a:p>
          <a:p>
            <a:pPr lvl="1"/>
            <a:r>
              <a:rPr lang="en-US" dirty="0"/>
              <a:t>Sufficient equations must be available</a:t>
            </a:r>
          </a:p>
          <a:p>
            <a:pPr lvl="1"/>
            <a:r>
              <a:rPr lang="en-US" dirty="0"/>
              <a:t>In most cases the problem can be formulated as a linear system</a:t>
            </a:r>
          </a:p>
          <a:p>
            <a:pPr lvl="1"/>
            <a:r>
              <a:rPr lang="en-US" dirty="0"/>
              <a:t>Simplest case when the acquired data correspond directly to the image points (i.e., diagonal linear system matrix), e.g., ultrasound imaging.</a:t>
            </a:r>
          </a:p>
          <a:p>
            <a:endParaRPr lang="en-US" dirty="0"/>
          </a:p>
        </p:txBody>
      </p:sp>
      <p:grpSp>
        <p:nvGrpSpPr>
          <p:cNvPr id="46112" name="Group 32"/>
          <p:cNvGrpSpPr>
            <a:grpSpLocks/>
          </p:cNvGrpSpPr>
          <p:nvPr/>
        </p:nvGrpSpPr>
        <p:grpSpPr bwMode="auto">
          <a:xfrm>
            <a:off x="4343400" y="3666067"/>
            <a:ext cx="2784475" cy="2810933"/>
            <a:chOff x="2064" y="2832"/>
            <a:chExt cx="1344" cy="1248"/>
          </a:xfrm>
        </p:grpSpPr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2064" y="2832"/>
              <a:ext cx="1344" cy="124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2160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2256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2352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2448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2544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2640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>
              <a:off x="2736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2832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2928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3024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3120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3216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>
              <a:off x="3312" y="2832"/>
              <a:ext cx="0" cy="12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>
              <a:off x="2064" y="2928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>
              <a:off x="2064" y="3024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>
              <a:off x="2064" y="3120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>
              <a:off x="2064" y="3216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>
              <a:off x="2064" y="3312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2064" y="3408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>
              <a:off x="2064" y="3504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>
              <a:off x="2064" y="3600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>
              <a:off x="2064" y="3696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>
              <a:off x="2064" y="3792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>
              <a:off x="2064" y="3888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>
              <a:off x="2064" y="3984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5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Back-Projection Method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01850"/>
            <a:ext cx="7848600" cy="4114800"/>
          </a:xfrm>
        </p:spPr>
        <p:txBody>
          <a:bodyPr/>
          <a:lstStyle/>
          <a:p>
            <a:r>
              <a:rPr lang="en-US"/>
              <a:t>Start from a projection value and back-project a ray of equal pixel values that would sum to the same value</a:t>
            </a:r>
          </a:p>
          <a:p>
            <a:r>
              <a:rPr lang="en-US"/>
              <a:t>Back-projected ray is added to the estimated image and the process is repeated for all projection points at all angles </a:t>
            </a:r>
          </a:p>
          <a:p>
            <a:r>
              <a:rPr lang="en-US"/>
              <a:t>With sufficient projection angles, structures can be somewhat restored </a:t>
            </a:r>
          </a:p>
        </p:txBody>
      </p:sp>
      <p:pic>
        <p:nvPicPr>
          <p:cNvPr id="30724" name="Picture 4" descr="C:\Documents and Settings\Yasser Kadah\Desktop\Lecture\fig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86" y="4495800"/>
            <a:ext cx="29813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Documents and Settings\Yasser Kadah\Desktop\Lecture\fi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83063"/>
            <a:ext cx="2852738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352800" y="4343400"/>
            <a:ext cx="1371600" cy="1371600"/>
            <a:chOff x="2016" y="2640"/>
            <a:chExt cx="864" cy="864"/>
          </a:xfrm>
        </p:grpSpPr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24" name="Line 8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26" name="Line 10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2362200" y="2286000"/>
            <a:ext cx="1371600" cy="1371600"/>
            <a:chOff x="2016" y="2640"/>
            <a:chExt cx="864" cy="864"/>
          </a:xfrm>
        </p:grpSpPr>
        <p:grpSp>
          <p:nvGrpSpPr>
            <p:cNvPr id="9238" name="Group 22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9239" name="Rectangle 23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40" name="Line 24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41" name="Line 25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42" name="Line 26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43" name="Line 27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52" name="Text Box 36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9253" name="Group 37"/>
          <p:cNvGrpSpPr>
            <a:grpSpLocks/>
          </p:cNvGrpSpPr>
          <p:nvPr/>
        </p:nvGrpSpPr>
        <p:grpSpPr bwMode="auto">
          <a:xfrm>
            <a:off x="1295400" y="4343400"/>
            <a:ext cx="1371600" cy="1371600"/>
            <a:chOff x="2016" y="2640"/>
            <a:chExt cx="864" cy="864"/>
          </a:xfrm>
        </p:grpSpPr>
        <p:grpSp>
          <p:nvGrpSpPr>
            <p:cNvPr id="9254" name="Group 38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9255" name="Rectangle 39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57" name="Line 41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59" name="Line 43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63" name="Text Box 47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64" name="Text Box 48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65" name="Text Box 49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66" name="Text Box 50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67" name="Text Box 51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68" name="Text Box 52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9269" name="Group 53"/>
          <p:cNvGrpSpPr>
            <a:grpSpLocks/>
          </p:cNvGrpSpPr>
          <p:nvPr/>
        </p:nvGrpSpPr>
        <p:grpSpPr bwMode="auto">
          <a:xfrm>
            <a:off x="5410200" y="4343400"/>
            <a:ext cx="1371600" cy="1371600"/>
            <a:chOff x="2016" y="2640"/>
            <a:chExt cx="864" cy="864"/>
          </a:xfrm>
        </p:grpSpPr>
        <p:grpSp>
          <p:nvGrpSpPr>
            <p:cNvPr id="9270" name="Group 54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9271" name="Rectangle 55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73" name="Line 57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74" name="Line 58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276" name="Text Box 60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77" name="Text Box 61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79" name="Text Box 63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280" name="Text Box 64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281" name="Text Box 65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9282" name="Text Box 66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283" name="Text Box 67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284" name="Text Box 68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9285" name="Group 69"/>
          <p:cNvGrpSpPr>
            <a:grpSpLocks/>
          </p:cNvGrpSpPr>
          <p:nvPr/>
        </p:nvGrpSpPr>
        <p:grpSpPr bwMode="auto">
          <a:xfrm>
            <a:off x="6172200" y="1828800"/>
            <a:ext cx="2362200" cy="2241550"/>
            <a:chOff x="2016" y="1248"/>
            <a:chExt cx="1488" cy="1412"/>
          </a:xfrm>
        </p:grpSpPr>
        <p:grpSp>
          <p:nvGrpSpPr>
            <p:cNvPr id="9286" name="Group 70"/>
            <p:cNvGrpSpPr>
              <a:grpSpLocks/>
            </p:cNvGrpSpPr>
            <p:nvPr/>
          </p:nvGrpSpPr>
          <p:grpSpPr bwMode="auto">
            <a:xfrm>
              <a:off x="2208" y="1392"/>
              <a:ext cx="1008" cy="1056"/>
              <a:chOff x="768" y="2544"/>
              <a:chExt cx="1008" cy="1056"/>
            </a:xfrm>
          </p:grpSpPr>
          <p:grpSp>
            <p:nvGrpSpPr>
              <p:cNvPr id="9287" name="Group 71"/>
              <p:cNvGrpSpPr>
                <a:grpSpLocks/>
              </p:cNvGrpSpPr>
              <p:nvPr/>
            </p:nvGrpSpPr>
            <p:grpSpPr bwMode="auto">
              <a:xfrm>
                <a:off x="816" y="2640"/>
                <a:ext cx="864" cy="864"/>
                <a:chOff x="816" y="2640"/>
                <a:chExt cx="864" cy="864"/>
              </a:xfrm>
            </p:grpSpPr>
            <p:sp>
              <p:nvSpPr>
                <p:cNvPr id="9288" name="Rectangle 72"/>
                <p:cNvSpPr>
                  <a:spLocks noChangeArrowheads="1"/>
                </p:cNvSpPr>
                <p:nvPr/>
              </p:nvSpPr>
              <p:spPr bwMode="auto">
                <a:xfrm>
                  <a:off x="816" y="2640"/>
                  <a:ext cx="864" cy="864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289" name="Line 73"/>
                <p:cNvSpPr>
                  <a:spLocks noChangeShapeType="1"/>
                </p:cNvSpPr>
                <p:nvPr/>
              </p:nvSpPr>
              <p:spPr bwMode="auto">
                <a:xfrm>
                  <a:off x="1104" y="2640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290" name="Line 74"/>
                <p:cNvSpPr>
                  <a:spLocks noChangeShapeType="1"/>
                </p:cNvSpPr>
                <p:nvPr/>
              </p:nvSpPr>
              <p:spPr bwMode="auto">
                <a:xfrm>
                  <a:off x="1392" y="2640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291" name="Line 75"/>
                <p:cNvSpPr>
                  <a:spLocks noChangeShapeType="1"/>
                </p:cNvSpPr>
                <p:nvPr/>
              </p:nvSpPr>
              <p:spPr bwMode="auto">
                <a:xfrm>
                  <a:off x="816" y="29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292" name="Line 76"/>
                <p:cNvSpPr>
                  <a:spLocks noChangeShapeType="1"/>
                </p:cNvSpPr>
                <p:nvPr/>
              </p:nvSpPr>
              <p:spPr bwMode="auto">
                <a:xfrm>
                  <a:off x="816" y="32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9293" name="Line 77"/>
              <p:cNvSpPr>
                <a:spLocks noChangeShapeType="1"/>
              </p:cNvSpPr>
              <p:nvPr/>
            </p:nvSpPr>
            <p:spPr bwMode="auto">
              <a:xfrm>
                <a:off x="960" y="2544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94" name="Line 78"/>
              <p:cNvSpPr>
                <a:spLocks noChangeShapeType="1"/>
              </p:cNvSpPr>
              <p:nvPr/>
            </p:nvSpPr>
            <p:spPr bwMode="auto">
              <a:xfrm>
                <a:off x="1248" y="2544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95" name="Line 79"/>
              <p:cNvSpPr>
                <a:spLocks noChangeShapeType="1"/>
              </p:cNvSpPr>
              <p:nvPr/>
            </p:nvSpPr>
            <p:spPr bwMode="auto">
              <a:xfrm>
                <a:off x="1536" y="2544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96" name="Line 80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100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97" name="Line 81"/>
              <p:cNvSpPr>
                <a:spLocks noChangeShapeType="1"/>
              </p:cNvSpPr>
              <p:nvPr/>
            </p:nvSpPr>
            <p:spPr bwMode="auto">
              <a:xfrm>
                <a:off x="768" y="3072"/>
                <a:ext cx="100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98" name="Line 82"/>
              <p:cNvSpPr>
                <a:spLocks noChangeShapeType="1"/>
              </p:cNvSpPr>
              <p:nvPr/>
            </p:nvSpPr>
            <p:spPr bwMode="auto">
              <a:xfrm>
                <a:off x="768" y="3360"/>
                <a:ext cx="100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99" name="Line 83"/>
              <p:cNvSpPr>
                <a:spLocks noChangeShapeType="1"/>
              </p:cNvSpPr>
              <p:nvPr/>
            </p:nvSpPr>
            <p:spPr bwMode="auto">
              <a:xfrm>
                <a:off x="768" y="2928"/>
                <a:ext cx="720" cy="67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00" name="Line 84"/>
              <p:cNvSpPr>
                <a:spLocks noChangeShapeType="1"/>
              </p:cNvSpPr>
              <p:nvPr/>
            </p:nvSpPr>
            <p:spPr bwMode="auto">
              <a:xfrm>
                <a:off x="1056" y="2592"/>
                <a:ext cx="720" cy="67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01" name="Line 85"/>
              <p:cNvSpPr>
                <a:spLocks noChangeShapeType="1"/>
              </p:cNvSpPr>
              <p:nvPr/>
            </p:nvSpPr>
            <p:spPr bwMode="auto">
              <a:xfrm>
                <a:off x="768" y="2592"/>
                <a:ext cx="1008" cy="1008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302" name="Text Box 86"/>
            <p:cNvSpPr txBox="1">
              <a:spLocks noChangeArrowheads="1"/>
            </p:cNvSpPr>
            <p:nvPr/>
          </p:nvSpPr>
          <p:spPr bwMode="auto">
            <a:xfrm>
              <a:off x="2208" y="2448"/>
              <a:ext cx="100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   0       3       0</a:t>
              </a:r>
            </a:p>
          </p:txBody>
        </p:sp>
        <p:sp>
          <p:nvSpPr>
            <p:cNvPr id="9303" name="Text Box 87"/>
            <p:cNvSpPr txBox="1">
              <a:spLocks noChangeArrowheads="1"/>
            </p:cNvSpPr>
            <p:nvPr/>
          </p:nvSpPr>
          <p:spPr bwMode="auto">
            <a:xfrm>
              <a:off x="3216" y="14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304" name="Text Box 88"/>
            <p:cNvSpPr txBox="1">
              <a:spLocks noChangeArrowheads="1"/>
            </p:cNvSpPr>
            <p:nvPr/>
          </p:nvSpPr>
          <p:spPr bwMode="auto">
            <a:xfrm>
              <a:off x="3216" y="1824"/>
              <a:ext cx="28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9305" name="Text Box 89"/>
            <p:cNvSpPr txBox="1">
              <a:spLocks noChangeArrowheads="1"/>
            </p:cNvSpPr>
            <p:nvPr/>
          </p:nvSpPr>
          <p:spPr bwMode="auto">
            <a:xfrm>
              <a:off x="3216" y="2112"/>
              <a:ext cx="28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306" name="Text Box 90"/>
            <p:cNvSpPr txBox="1">
              <a:spLocks noChangeArrowheads="1"/>
            </p:cNvSpPr>
            <p:nvPr/>
          </p:nvSpPr>
          <p:spPr bwMode="auto">
            <a:xfrm>
              <a:off x="2400" y="124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307" name="Text Box 91"/>
            <p:cNvSpPr txBox="1">
              <a:spLocks noChangeArrowheads="1"/>
            </p:cNvSpPr>
            <p:nvPr/>
          </p:nvSpPr>
          <p:spPr bwMode="auto">
            <a:xfrm>
              <a:off x="2016" y="1296"/>
              <a:ext cx="28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9308" name="Text Box 92"/>
            <p:cNvSpPr txBox="1">
              <a:spLocks noChangeArrowheads="1"/>
            </p:cNvSpPr>
            <p:nvPr/>
          </p:nvSpPr>
          <p:spPr bwMode="auto">
            <a:xfrm>
              <a:off x="2016" y="1584"/>
              <a:ext cx="28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9309" name="Group 93"/>
          <p:cNvGrpSpPr>
            <a:grpSpLocks/>
          </p:cNvGrpSpPr>
          <p:nvPr/>
        </p:nvGrpSpPr>
        <p:grpSpPr bwMode="auto">
          <a:xfrm>
            <a:off x="7467600" y="4343400"/>
            <a:ext cx="1371600" cy="1371600"/>
            <a:chOff x="2016" y="2640"/>
            <a:chExt cx="864" cy="864"/>
          </a:xfrm>
        </p:grpSpPr>
        <p:grpSp>
          <p:nvGrpSpPr>
            <p:cNvPr id="9310" name="Group 94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9311" name="Rectangle 95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13" name="Line 97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14" name="Line 98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15" name="Line 99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316" name="Text Box 100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317" name="Text Box 101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318" name="Text Box 102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319" name="Text Box 103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320" name="Text Box 104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321" name="Text Box 105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9322" name="Text Box 106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323" name="Text Box 107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324" name="Text Box 108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</p:grpSp>
      <p:sp>
        <p:nvSpPr>
          <p:cNvPr id="9325" name="Line 109"/>
          <p:cNvSpPr>
            <a:spLocks noChangeShapeType="1"/>
          </p:cNvSpPr>
          <p:nvPr/>
        </p:nvSpPr>
        <p:spPr bwMode="auto">
          <a:xfrm>
            <a:off x="2743200" y="4953000"/>
            <a:ext cx="533400" cy="0"/>
          </a:xfrm>
          <a:prstGeom prst="line">
            <a:avLst/>
          </a:prstGeom>
          <a:noFill/>
          <a:ln w="762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26" name="Line 110"/>
          <p:cNvSpPr>
            <a:spLocks noChangeShapeType="1"/>
          </p:cNvSpPr>
          <p:nvPr/>
        </p:nvSpPr>
        <p:spPr bwMode="auto">
          <a:xfrm>
            <a:off x="4800600" y="4953000"/>
            <a:ext cx="533400" cy="0"/>
          </a:xfrm>
          <a:prstGeom prst="line">
            <a:avLst/>
          </a:prstGeom>
          <a:noFill/>
          <a:ln w="762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27" name="Line 111"/>
          <p:cNvSpPr>
            <a:spLocks noChangeShapeType="1"/>
          </p:cNvSpPr>
          <p:nvPr/>
        </p:nvSpPr>
        <p:spPr bwMode="auto">
          <a:xfrm>
            <a:off x="6858000" y="4941888"/>
            <a:ext cx="533400" cy="0"/>
          </a:xfrm>
          <a:prstGeom prst="line">
            <a:avLst/>
          </a:prstGeom>
          <a:noFill/>
          <a:ln w="762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328" name="Group 112"/>
          <p:cNvGrpSpPr>
            <a:grpSpLocks/>
          </p:cNvGrpSpPr>
          <p:nvPr/>
        </p:nvGrpSpPr>
        <p:grpSpPr bwMode="auto">
          <a:xfrm>
            <a:off x="2819400" y="4495800"/>
            <a:ext cx="304800" cy="304800"/>
            <a:chOff x="912" y="3696"/>
            <a:chExt cx="192" cy="192"/>
          </a:xfrm>
        </p:grpSpPr>
        <p:sp>
          <p:nvSpPr>
            <p:cNvPr id="9329" name="Line 113"/>
            <p:cNvSpPr>
              <a:spLocks noChangeShapeType="1"/>
            </p:cNvSpPr>
            <p:nvPr/>
          </p:nvSpPr>
          <p:spPr bwMode="auto">
            <a:xfrm>
              <a:off x="912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30" name="Line 114"/>
            <p:cNvSpPr>
              <a:spLocks noChangeShapeType="1"/>
            </p:cNvSpPr>
            <p:nvPr/>
          </p:nvSpPr>
          <p:spPr bwMode="auto">
            <a:xfrm>
              <a:off x="1008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31" name="Line 115"/>
            <p:cNvSpPr>
              <a:spLocks noChangeShapeType="1"/>
            </p:cNvSpPr>
            <p:nvPr/>
          </p:nvSpPr>
          <p:spPr bwMode="auto">
            <a:xfrm>
              <a:off x="1104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9332" name="Group 116"/>
          <p:cNvGrpSpPr>
            <a:grpSpLocks/>
          </p:cNvGrpSpPr>
          <p:nvPr/>
        </p:nvGrpSpPr>
        <p:grpSpPr bwMode="auto">
          <a:xfrm rot="-5400000">
            <a:off x="4876800" y="4419600"/>
            <a:ext cx="304800" cy="304800"/>
            <a:chOff x="912" y="3696"/>
            <a:chExt cx="192" cy="192"/>
          </a:xfrm>
        </p:grpSpPr>
        <p:sp>
          <p:nvSpPr>
            <p:cNvPr id="9333" name="Line 117"/>
            <p:cNvSpPr>
              <a:spLocks noChangeShapeType="1"/>
            </p:cNvSpPr>
            <p:nvPr/>
          </p:nvSpPr>
          <p:spPr bwMode="auto">
            <a:xfrm>
              <a:off x="912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34" name="Line 118"/>
            <p:cNvSpPr>
              <a:spLocks noChangeShapeType="1"/>
            </p:cNvSpPr>
            <p:nvPr/>
          </p:nvSpPr>
          <p:spPr bwMode="auto">
            <a:xfrm>
              <a:off x="1008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35" name="Line 119"/>
            <p:cNvSpPr>
              <a:spLocks noChangeShapeType="1"/>
            </p:cNvSpPr>
            <p:nvPr/>
          </p:nvSpPr>
          <p:spPr bwMode="auto">
            <a:xfrm>
              <a:off x="1104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9336" name="Group 120"/>
          <p:cNvGrpSpPr>
            <a:grpSpLocks/>
          </p:cNvGrpSpPr>
          <p:nvPr/>
        </p:nvGrpSpPr>
        <p:grpSpPr bwMode="auto">
          <a:xfrm rot="-13777449">
            <a:off x="6934200" y="4419600"/>
            <a:ext cx="304800" cy="304800"/>
            <a:chOff x="912" y="3696"/>
            <a:chExt cx="192" cy="192"/>
          </a:xfrm>
        </p:grpSpPr>
        <p:sp>
          <p:nvSpPr>
            <p:cNvPr id="9337" name="Line 121"/>
            <p:cNvSpPr>
              <a:spLocks noChangeShapeType="1"/>
            </p:cNvSpPr>
            <p:nvPr/>
          </p:nvSpPr>
          <p:spPr bwMode="auto">
            <a:xfrm>
              <a:off x="912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38" name="Line 122"/>
            <p:cNvSpPr>
              <a:spLocks noChangeShapeType="1"/>
            </p:cNvSpPr>
            <p:nvPr/>
          </p:nvSpPr>
          <p:spPr bwMode="auto">
            <a:xfrm>
              <a:off x="1008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39" name="Line 123"/>
            <p:cNvSpPr>
              <a:spLocks noChangeShapeType="1"/>
            </p:cNvSpPr>
            <p:nvPr/>
          </p:nvSpPr>
          <p:spPr bwMode="auto">
            <a:xfrm>
              <a:off x="1104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340" name="Text Box 124"/>
          <p:cNvSpPr txBox="1">
            <a:spLocks noChangeArrowheads="1"/>
          </p:cNvSpPr>
          <p:nvPr/>
        </p:nvSpPr>
        <p:spPr bwMode="auto">
          <a:xfrm>
            <a:off x="1219200" y="2392363"/>
            <a:ext cx="9906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True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Image</a:t>
            </a:r>
          </a:p>
        </p:txBody>
      </p:sp>
      <p:sp>
        <p:nvSpPr>
          <p:cNvPr id="9341" name="Text Box 125"/>
          <p:cNvSpPr txBox="1">
            <a:spLocks noChangeArrowheads="1"/>
          </p:cNvSpPr>
          <p:nvPr/>
        </p:nvSpPr>
        <p:spPr bwMode="auto">
          <a:xfrm>
            <a:off x="4724400" y="2484438"/>
            <a:ext cx="1600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Projection Data</a:t>
            </a:r>
          </a:p>
        </p:txBody>
      </p:sp>
      <p:sp>
        <p:nvSpPr>
          <p:cNvPr id="9342" name="Text Box 126"/>
          <p:cNvSpPr txBox="1">
            <a:spLocks noChangeArrowheads="1"/>
          </p:cNvSpPr>
          <p:nvPr/>
        </p:nvSpPr>
        <p:spPr bwMode="auto">
          <a:xfrm>
            <a:off x="1524000" y="5773737"/>
            <a:ext cx="990600" cy="70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Initial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</p:txBody>
      </p:sp>
      <p:grpSp>
        <p:nvGrpSpPr>
          <p:cNvPr id="9343" name="Group 127"/>
          <p:cNvGrpSpPr>
            <a:grpSpLocks/>
          </p:cNvGrpSpPr>
          <p:nvPr/>
        </p:nvGrpSpPr>
        <p:grpSpPr bwMode="auto">
          <a:xfrm>
            <a:off x="3048000" y="5943600"/>
            <a:ext cx="5181600" cy="381000"/>
            <a:chOff x="2592" y="3744"/>
            <a:chExt cx="2592" cy="240"/>
          </a:xfrm>
        </p:grpSpPr>
        <p:sp>
          <p:nvSpPr>
            <p:cNvPr id="9344" name="Line 128"/>
            <p:cNvSpPr>
              <a:spLocks noChangeShapeType="1"/>
            </p:cNvSpPr>
            <p:nvPr/>
          </p:nvSpPr>
          <p:spPr bwMode="auto">
            <a:xfrm flipH="1" flipV="1">
              <a:off x="2592" y="3984"/>
              <a:ext cx="2592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45" name="Line 129"/>
            <p:cNvSpPr>
              <a:spLocks noChangeShapeType="1"/>
            </p:cNvSpPr>
            <p:nvPr/>
          </p:nvSpPr>
          <p:spPr bwMode="auto">
            <a:xfrm flipV="1">
              <a:off x="2592" y="3744"/>
              <a:ext cx="0" cy="24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46" name="Line 130"/>
            <p:cNvSpPr>
              <a:spLocks noChangeShapeType="1"/>
            </p:cNvSpPr>
            <p:nvPr/>
          </p:nvSpPr>
          <p:spPr bwMode="auto">
            <a:xfrm flipV="1">
              <a:off x="5184" y="3744"/>
              <a:ext cx="0" cy="24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347" name="Text Box 131"/>
          <p:cNvSpPr txBox="1">
            <a:spLocks noChangeArrowheads="1"/>
          </p:cNvSpPr>
          <p:nvPr/>
        </p:nvSpPr>
        <p:spPr bwMode="auto">
          <a:xfrm>
            <a:off x="3733800" y="5943600"/>
            <a:ext cx="4038600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Iterate until sufficient accuracy is achieved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Back-Projection Example</a:t>
            </a:r>
          </a:p>
        </p:txBody>
      </p:sp>
    </p:spTree>
    <p:extLst>
      <p:ext uri="{BB962C8B-B14F-4D97-AF65-F5344CB8AC3E}">
        <p14:creationId xmlns:p14="http://schemas.microsoft.com/office/powerpoint/2010/main" val="39990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Algebraic Reconstruction Technique (ART)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low-complexity iterative solver to the algebraic reconstruction problem</a:t>
            </a:r>
          </a:p>
          <a:p>
            <a:r>
              <a:rPr lang="en-US"/>
              <a:t>Starts with an initial estimate and tries to push the estimate closer to the true solution</a:t>
            </a:r>
          </a:p>
          <a:p>
            <a:pPr lvl="1"/>
            <a:r>
              <a:rPr lang="en-US"/>
              <a:t>Instead of back-projecting the average ray value, the error between the projection computed from current estimate and the true is used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28656"/>
              </p:ext>
            </p:extLst>
          </p:nvPr>
        </p:nvGraphicFramePr>
        <p:xfrm>
          <a:off x="1558925" y="4191000"/>
          <a:ext cx="56975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3" imgW="2603160" imgH="368280" progId="Equation.3">
                  <p:embed/>
                </p:oleObj>
              </mc:Choice>
              <mc:Fallback>
                <p:oleObj name="Equation" r:id="rId3" imgW="2603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4191000"/>
                        <a:ext cx="5697538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5334000"/>
            <a:ext cx="5867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Update: (True Projection – Estimated Projection) divided over all points in the projection path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38200" y="54864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Example</a:t>
            </a:r>
          </a:p>
        </p:txBody>
      </p:sp>
      <p:grpSp>
        <p:nvGrpSpPr>
          <p:cNvPr id="7232" name="Group 64"/>
          <p:cNvGrpSpPr>
            <a:grpSpLocks/>
          </p:cNvGrpSpPr>
          <p:nvPr/>
        </p:nvGrpSpPr>
        <p:grpSpPr bwMode="auto">
          <a:xfrm>
            <a:off x="3352800" y="4343400"/>
            <a:ext cx="1371600" cy="1371600"/>
            <a:chOff x="2016" y="2640"/>
            <a:chExt cx="864" cy="864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7218" name="Rectangle 5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19" name="Line 51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20" name="Line 52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21" name="Line 53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22" name="Line 54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223" name="Text Box 55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7224" name="Text Box 56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225" name="Text Box 57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226" name="Text Box 58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7227" name="Text Box 59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7228" name="Text Box 60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229" name="Text Box 61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230" name="Text Box 62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231" name="Text Box 63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7233" name="Group 65"/>
          <p:cNvGrpSpPr>
            <a:grpSpLocks/>
          </p:cNvGrpSpPr>
          <p:nvPr/>
        </p:nvGrpSpPr>
        <p:grpSpPr bwMode="auto">
          <a:xfrm>
            <a:off x="2362200" y="2286000"/>
            <a:ext cx="1371600" cy="1371600"/>
            <a:chOff x="2016" y="2640"/>
            <a:chExt cx="864" cy="864"/>
          </a:xfrm>
        </p:grpSpPr>
        <p:grpSp>
          <p:nvGrpSpPr>
            <p:cNvPr id="7234" name="Group 66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7235" name="Rectangle 67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36" name="Line 68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37" name="Line 69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38" name="Line 70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39" name="Line 71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240" name="Text Box 72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7241" name="Text Box 73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7242" name="Text Box 74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7243" name="Text Box 75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7244" name="Text Box 76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245" name="Text Box 77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246" name="Text Box 78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248" name="Text Box 80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9</a:t>
              </a:r>
            </a:p>
          </p:txBody>
        </p:sp>
      </p:grpSp>
      <p:grpSp>
        <p:nvGrpSpPr>
          <p:cNvPr id="7249" name="Group 81"/>
          <p:cNvGrpSpPr>
            <a:grpSpLocks/>
          </p:cNvGrpSpPr>
          <p:nvPr/>
        </p:nvGrpSpPr>
        <p:grpSpPr bwMode="auto">
          <a:xfrm>
            <a:off x="1295400" y="4343400"/>
            <a:ext cx="1371600" cy="1371600"/>
            <a:chOff x="2016" y="2640"/>
            <a:chExt cx="864" cy="864"/>
          </a:xfrm>
        </p:grpSpPr>
        <p:grpSp>
          <p:nvGrpSpPr>
            <p:cNvPr id="7250" name="Group 82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7251" name="Rectangle 83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52" name="Line 84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53" name="Line 85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54" name="Line 86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55" name="Line 87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256" name="Text Box 88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7257" name="Text Box 89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7258" name="Text Box 90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7259" name="Text Box 91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7260" name="Text Box 92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7261" name="Text Box 93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7262" name="Text Box 94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7263" name="Text Box 95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7264" name="Text Box 96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7265" name="Group 97"/>
          <p:cNvGrpSpPr>
            <a:grpSpLocks/>
          </p:cNvGrpSpPr>
          <p:nvPr/>
        </p:nvGrpSpPr>
        <p:grpSpPr bwMode="auto">
          <a:xfrm>
            <a:off x="5410200" y="4343400"/>
            <a:ext cx="1371600" cy="1371600"/>
            <a:chOff x="2016" y="2640"/>
            <a:chExt cx="864" cy="864"/>
          </a:xfrm>
        </p:grpSpPr>
        <p:grpSp>
          <p:nvGrpSpPr>
            <p:cNvPr id="7266" name="Group 98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7267" name="Rectangle 99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68" name="Line 100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69" name="Line 101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70" name="Line 102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71" name="Line 103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272" name="Text Box 104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7273" name="Text Box 105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7274" name="Text Box 106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7275" name="Text Box 107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7276" name="Text Box 108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277" name="Text Box 109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278" name="Text Box 110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7279" name="Text Box 111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280" name="Text Box 112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9</a:t>
              </a:r>
            </a:p>
          </p:txBody>
        </p:sp>
      </p:grpSp>
      <p:grpSp>
        <p:nvGrpSpPr>
          <p:cNvPr id="7289" name="Group 121"/>
          <p:cNvGrpSpPr>
            <a:grpSpLocks/>
          </p:cNvGrpSpPr>
          <p:nvPr/>
        </p:nvGrpSpPr>
        <p:grpSpPr bwMode="auto">
          <a:xfrm>
            <a:off x="6172200" y="1828800"/>
            <a:ext cx="2362200" cy="2243138"/>
            <a:chOff x="2016" y="1248"/>
            <a:chExt cx="1488" cy="1413"/>
          </a:xfrm>
        </p:grpSpPr>
        <p:grpSp>
          <p:nvGrpSpPr>
            <p:cNvPr id="7281" name="Group 113"/>
            <p:cNvGrpSpPr>
              <a:grpSpLocks/>
            </p:cNvGrpSpPr>
            <p:nvPr/>
          </p:nvGrpSpPr>
          <p:grpSpPr bwMode="auto">
            <a:xfrm>
              <a:off x="2208" y="1392"/>
              <a:ext cx="1008" cy="1056"/>
              <a:chOff x="768" y="2544"/>
              <a:chExt cx="1008" cy="1056"/>
            </a:xfrm>
          </p:grpSpPr>
          <p:grpSp>
            <p:nvGrpSpPr>
              <p:cNvPr id="7205" name="Group 37"/>
              <p:cNvGrpSpPr>
                <a:grpSpLocks/>
              </p:cNvGrpSpPr>
              <p:nvPr/>
            </p:nvGrpSpPr>
            <p:grpSpPr bwMode="auto">
              <a:xfrm>
                <a:off x="816" y="2640"/>
                <a:ext cx="864" cy="864"/>
                <a:chOff x="816" y="2640"/>
                <a:chExt cx="864" cy="864"/>
              </a:xfrm>
            </p:grpSpPr>
            <p:sp>
              <p:nvSpPr>
                <p:cNvPr id="7200" name="Rectangle 32"/>
                <p:cNvSpPr>
                  <a:spLocks noChangeArrowheads="1"/>
                </p:cNvSpPr>
                <p:nvPr/>
              </p:nvSpPr>
              <p:spPr bwMode="auto">
                <a:xfrm>
                  <a:off x="816" y="2640"/>
                  <a:ext cx="864" cy="864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201" name="Line 33"/>
                <p:cNvSpPr>
                  <a:spLocks noChangeShapeType="1"/>
                </p:cNvSpPr>
                <p:nvPr/>
              </p:nvSpPr>
              <p:spPr bwMode="auto">
                <a:xfrm>
                  <a:off x="1104" y="2640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202" name="Line 34"/>
                <p:cNvSpPr>
                  <a:spLocks noChangeShapeType="1"/>
                </p:cNvSpPr>
                <p:nvPr/>
              </p:nvSpPr>
              <p:spPr bwMode="auto">
                <a:xfrm>
                  <a:off x="1392" y="2640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203" name="Line 35"/>
                <p:cNvSpPr>
                  <a:spLocks noChangeShapeType="1"/>
                </p:cNvSpPr>
                <p:nvPr/>
              </p:nvSpPr>
              <p:spPr bwMode="auto">
                <a:xfrm>
                  <a:off x="816" y="29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204" name="Line 36"/>
                <p:cNvSpPr>
                  <a:spLocks noChangeShapeType="1"/>
                </p:cNvSpPr>
                <p:nvPr/>
              </p:nvSpPr>
              <p:spPr bwMode="auto">
                <a:xfrm>
                  <a:off x="816" y="32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7206" name="Line 38"/>
              <p:cNvSpPr>
                <a:spLocks noChangeShapeType="1"/>
              </p:cNvSpPr>
              <p:nvPr/>
            </p:nvSpPr>
            <p:spPr bwMode="auto">
              <a:xfrm>
                <a:off x="960" y="2544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07" name="Line 39"/>
              <p:cNvSpPr>
                <a:spLocks noChangeShapeType="1"/>
              </p:cNvSpPr>
              <p:nvPr/>
            </p:nvSpPr>
            <p:spPr bwMode="auto">
              <a:xfrm>
                <a:off x="1248" y="2544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08" name="Line 40"/>
              <p:cNvSpPr>
                <a:spLocks noChangeShapeType="1"/>
              </p:cNvSpPr>
              <p:nvPr/>
            </p:nvSpPr>
            <p:spPr bwMode="auto">
              <a:xfrm>
                <a:off x="1536" y="2544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09" name="Line 41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100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>
                <a:off x="768" y="3072"/>
                <a:ext cx="100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11" name="Line 43"/>
              <p:cNvSpPr>
                <a:spLocks noChangeShapeType="1"/>
              </p:cNvSpPr>
              <p:nvPr/>
            </p:nvSpPr>
            <p:spPr bwMode="auto">
              <a:xfrm>
                <a:off x="768" y="3360"/>
                <a:ext cx="100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12" name="Line 44"/>
              <p:cNvSpPr>
                <a:spLocks noChangeShapeType="1"/>
              </p:cNvSpPr>
              <p:nvPr/>
            </p:nvSpPr>
            <p:spPr bwMode="auto">
              <a:xfrm>
                <a:off x="768" y="2928"/>
                <a:ext cx="720" cy="67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13" name="Line 45"/>
              <p:cNvSpPr>
                <a:spLocks noChangeShapeType="1"/>
              </p:cNvSpPr>
              <p:nvPr/>
            </p:nvSpPr>
            <p:spPr bwMode="auto">
              <a:xfrm>
                <a:off x="1056" y="2592"/>
                <a:ext cx="720" cy="67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>
                <a:off x="768" y="2592"/>
                <a:ext cx="1008" cy="1008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282" name="Text Box 114"/>
            <p:cNvSpPr txBox="1">
              <a:spLocks noChangeArrowheads="1"/>
            </p:cNvSpPr>
            <p:nvPr/>
          </p:nvSpPr>
          <p:spPr bwMode="auto">
            <a:xfrm>
              <a:off x="2208" y="2448"/>
              <a:ext cx="1008" cy="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  </a:t>
              </a:r>
              <a:r>
                <a:rPr lang="en-US" sz="1600" smtClean="0">
                  <a:solidFill>
                    <a:schemeClr val="accent2">
                      <a:lumMod val="75000"/>
                    </a:schemeClr>
                  </a:solidFill>
                </a:rPr>
                <a:t>12     </a:t>
              </a: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15      18</a:t>
              </a:r>
            </a:p>
          </p:txBody>
        </p:sp>
        <p:sp>
          <p:nvSpPr>
            <p:cNvPr id="7283" name="Text Box 115"/>
            <p:cNvSpPr txBox="1">
              <a:spLocks noChangeArrowheads="1"/>
            </p:cNvSpPr>
            <p:nvPr/>
          </p:nvSpPr>
          <p:spPr bwMode="auto">
            <a:xfrm>
              <a:off x="3216" y="14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284" name="Text Box 116"/>
            <p:cNvSpPr txBox="1">
              <a:spLocks noChangeArrowheads="1"/>
            </p:cNvSpPr>
            <p:nvPr/>
          </p:nvSpPr>
          <p:spPr bwMode="auto">
            <a:xfrm>
              <a:off x="3216" y="1824"/>
              <a:ext cx="28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15</a:t>
              </a:r>
            </a:p>
          </p:txBody>
        </p:sp>
        <p:sp>
          <p:nvSpPr>
            <p:cNvPr id="7285" name="Text Box 117"/>
            <p:cNvSpPr txBox="1">
              <a:spLocks noChangeArrowheads="1"/>
            </p:cNvSpPr>
            <p:nvPr/>
          </p:nvSpPr>
          <p:spPr bwMode="auto">
            <a:xfrm>
              <a:off x="3216" y="2112"/>
              <a:ext cx="28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24</a:t>
              </a:r>
            </a:p>
          </p:txBody>
        </p:sp>
        <p:sp>
          <p:nvSpPr>
            <p:cNvPr id="7286" name="Text Box 118"/>
            <p:cNvSpPr txBox="1">
              <a:spLocks noChangeArrowheads="1"/>
            </p:cNvSpPr>
            <p:nvPr/>
          </p:nvSpPr>
          <p:spPr bwMode="auto">
            <a:xfrm>
              <a:off x="2400" y="124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7287" name="Text Box 119"/>
            <p:cNvSpPr txBox="1">
              <a:spLocks noChangeArrowheads="1"/>
            </p:cNvSpPr>
            <p:nvPr/>
          </p:nvSpPr>
          <p:spPr bwMode="auto">
            <a:xfrm>
              <a:off x="2016" y="1296"/>
              <a:ext cx="28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15</a:t>
              </a:r>
            </a:p>
          </p:txBody>
        </p:sp>
        <p:sp>
          <p:nvSpPr>
            <p:cNvPr id="7288" name="Text Box 120"/>
            <p:cNvSpPr txBox="1">
              <a:spLocks noChangeArrowheads="1"/>
            </p:cNvSpPr>
            <p:nvPr/>
          </p:nvSpPr>
          <p:spPr bwMode="auto">
            <a:xfrm>
              <a:off x="2016" y="1584"/>
              <a:ext cx="28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7290" name="Group 122"/>
          <p:cNvGrpSpPr>
            <a:grpSpLocks/>
          </p:cNvGrpSpPr>
          <p:nvPr/>
        </p:nvGrpSpPr>
        <p:grpSpPr bwMode="auto">
          <a:xfrm>
            <a:off x="7467600" y="4343400"/>
            <a:ext cx="1371600" cy="1371600"/>
            <a:chOff x="2016" y="2640"/>
            <a:chExt cx="864" cy="864"/>
          </a:xfrm>
        </p:grpSpPr>
        <p:grpSp>
          <p:nvGrpSpPr>
            <p:cNvPr id="7291" name="Group 123"/>
            <p:cNvGrpSpPr>
              <a:grpSpLocks/>
            </p:cNvGrpSpPr>
            <p:nvPr/>
          </p:nvGrpSpPr>
          <p:grpSpPr bwMode="auto">
            <a:xfrm>
              <a:off x="2016" y="2640"/>
              <a:ext cx="864" cy="864"/>
              <a:chOff x="816" y="2640"/>
              <a:chExt cx="864" cy="864"/>
            </a:xfrm>
          </p:grpSpPr>
          <p:sp>
            <p:nvSpPr>
              <p:cNvPr id="7292" name="Rectangle 124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864" cy="86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93" name="Line 125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94" name="Line 126"/>
              <p:cNvSpPr>
                <a:spLocks noChangeShapeType="1"/>
              </p:cNvSpPr>
              <p:nvPr/>
            </p:nvSpPr>
            <p:spPr bwMode="auto">
              <a:xfrm>
                <a:off x="1392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95" name="Line 127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96" name="Line 128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297" name="Text Box 129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7298" name="Text Box 130"/>
            <p:cNvSpPr txBox="1">
              <a:spLocks noChangeArrowheads="1"/>
            </p:cNvSpPr>
            <p:nvPr/>
          </p:nvSpPr>
          <p:spPr bwMode="auto">
            <a:xfrm>
              <a:off x="2352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7299" name="Text Box 131"/>
            <p:cNvSpPr txBox="1">
              <a:spLocks noChangeArrowheads="1"/>
            </p:cNvSpPr>
            <p:nvPr/>
          </p:nvSpPr>
          <p:spPr bwMode="auto">
            <a:xfrm>
              <a:off x="2640" y="2688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7300" name="Text Box 132"/>
            <p:cNvSpPr txBox="1">
              <a:spLocks noChangeArrowheads="1"/>
            </p:cNvSpPr>
            <p:nvPr/>
          </p:nvSpPr>
          <p:spPr bwMode="auto">
            <a:xfrm>
              <a:off x="2064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7301" name="Text Box 133"/>
            <p:cNvSpPr txBox="1">
              <a:spLocks noChangeArrowheads="1"/>
            </p:cNvSpPr>
            <p:nvPr/>
          </p:nvSpPr>
          <p:spPr bwMode="auto">
            <a:xfrm>
              <a:off x="2064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302" name="Text Box 134"/>
            <p:cNvSpPr txBox="1">
              <a:spLocks noChangeArrowheads="1"/>
            </p:cNvSpPr>
            <p:nvPr/>
          </p:nvSpPr>
          <p:spPr bwMode="auto">
            <a:xfrm>
              <a:off x="2352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303" name="Text Box 135"/>
            <p:cNvSpPr txBox="1">
              <a:spLocks noChangeArrowheads="1"/>
            </p:cNvSpPr>
            <p:nvPr/>
          </p:nvSpPr>
          <p:spPr bwMode="auto">
            <a:xfrm>
              <a:off x="2352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7304" name="Text Box 136"/>
            <p:cNvSpPr txBox="1">
              <a:spLocks noChangeArrowheads="1"/>
            </p:cNvSpPr>
            <p:nvPr/>
          </p:nvSpPr>
          <p:spPr bwMode="auto">
            <a:xfrm>
              <a:off x="2640" y="2976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7305" name="Text Box 137"/>
            <p:cNvSpPr txBox="1">
              <a:spLocks noChangeArrowheads="1"/>
            </p:cNvSpPr>
            <p:nvPr/>
          </p:nvSpPr>
          <p:spPr bwMode="auto">
            <a:xfrm>
              <a:off x="2640" y="3264"/>
              <a:ext cx="192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>
                      <a:lumMod val="75000"/>
                    </a:schemeClr>
                  </a:solidFill>
                </a:rPr>
                <a:t>9</a:t>
              </a:r>
            </a:p>
          </p:txBody>
        </p:sp>
      </p:grpSp>
      <p:sp>
        <p:nvSpPr>
          <p:cNvPr id="7306" name="Line 138"/>
          <p:cNvSpPr>
            <a:spLocks noChangeShapeType="1"/>
          </p:cNvSpPr>
          <p:nvPr/>
        </p:nvSpPr>
        <p:spPr bwMode="auto">
          <a:xfrm>
            <a:off x="2743200" y="4953000"/>
            <a:ext cx="533400" cy="0"/>
          </a:xfrm>
          <a:prstGeom prst="line">
            <a:avLst/>
          </a:prstGeom>
          <a:noFill/>
          <a:ln w="762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07" name="Line 139"/>
          <p:cNvSpPr>
            <a:spLocks noChangeShapeType="1"/>
          </p:cNvSpPr>
          <p:nvPr/>
        </p:nvSpPr>
        <p:spPr bwMode="auto">
          <a:xfrm>
            <a:off x="4800600" y="4953000"/>
            <a:ext cx="533400" cy="0"/>
          </a:xfrm>
          <a:prstGeom prst="line">
            <a:avLst/>
          </a:prstGeom>
          <a:noFill/>
          <a:ln w="762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08" name="Line 140"/>
          <p:cNvSpPr>
            <a:spLocks noChangeShapeType="1"/>
          </p:cNvSpPr>
          <p:nvPr/>
        </p:nvSpPr>
        <p:spPr bwMode="auto">
          <a:xfrm>
            <a:off x="6858000" y="4941888"/>
            <a:ext cx="533400" cy="0"/>
          </a:xfrm>
          <a:prstGeom prst="line">
            <a:avLst/>
          </a:prstGeom>
          <a:noFill/>
          <a:ln w="7620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312" name="Group 144"/>
          <p:cNvGrpSpPr>
            <a:grpSpLocks/>
          </p:cNvGrpSpPr>
          <p:nvPr/>
        </p:nvGrpSpPr>
        <p:grpSpPr bwMode="auto">
          <a:xfrm>
            <a:off x="2819400" y="4495800"/>
            <a:ext cx="304800" cy="304800"/>
            <a:chOff x="912" y="3696"/>
            <a:chExt cx="192" cy="192"/>
          </a:xfrm>
        </p:grpSpPr>
        <p:sp>
          <p:nvSpPr>
            <p:cNvPr id="7309" name="Line 141"/>
            <p:cNvSpPr>
              <a:spLocks noChangeShapeType="1"/>
            </p:cNvSpPr>
            <p:nvPr/>
          </p:nvSpPr>
          <p:spPr bwMode="auto">
            <a:xfrm>
              <a:off x="912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310" name="Line 142"/>
            <p:cNvSpPr>
              <a:spLocks noChangeShapeType="1"/>
            </p:cNvSpPr>
            <p:nvPr/>
          </p:nvSpPr>
          <p:spPr bwMode="auto">
            <a:xfrm>
              <a:off x="1008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311" name="Line 143"/>
            <p:cNvSpPr>
              <a:spLocks noChangeShapeType="1"/>
            </p:cNvSpPr>
            <p:nvPr/>
          </p:nvSpPr>
          <p:spPr bwMode="auto">
            <a:xfrm>
              <a:off x="1104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7313" name="Group 145"/>
          <p:cNvGrpSpPr>
            <a:grpSpLocks/>
          </p:cNvGrpSpPr>
          <p:nvPr/>
        </p:nvGrpSpPr>
        <p:grpSpPr bwMode="auto">
          <a:xfrm rot="-5400000">
            <a:off x="4876800" y="4419600"/>
            <a:ext cx="304800" cy="304800"/>
            <a:chOff x="912" y="3696"/>
            <a:chExt cx="192" cy="192"/>
          </a:xfrm>
        </p:grpSpPr>
        <p:sp>
          <p:nvSpPr>
            <p:cNvPr id="7314" name="Line 146"/>
            <p:cNvSpPr>
              <a:spLocks noChangeShapeType="1"/>
            </p:cNvSpPr>
            <p:nvPr/>
          </p:nvSpPr>
          <p:spPr bwMode="auto">
            <a:xfrm>
              <a:off x="912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315" name="Line 147"/>
            <p:cNvSpPr>
              <a:spLocks noChangeShapeType="1"/>
            </p:cNvSpPr>
            <p:nvPr/>
          </p:nvSpPr>
          <p:spPr bwMode="auto">
            <a:xfrm>
              <a:off x="1008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316" name="Line 148"/>
            <p:cNvSpPr>
              <a:spLocks noChangeShapeType="1"/>
            </p:cNvSpPr>
            <p:nvPr/>
          </p:nvSpPr>
          <p:spPr bwMode="auto">
            <a:xfrm>
              <a:off x="1104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7317" name="Group 149"/>
          <p:cNvGrpSpPr>
            <a:grpSpLocks/>
          </p:cNvGrpSpPr>
          <p:nvPr/>
        </p:nvGrpSpPr>
        <p:grpSpPr bwMode="auto">
          <a:xfrm rot="-13777449">
            <a:off x="6934200" y="4419600"/>
            <a:ext cx="304800" cy="304800"/>
            <a:chOff x="912" y="3696"/>
            <a:chExt cx="192" cy="192"/>
          </a:xfrm>
        </p:grpSpPr>
        <p:sp>
          <p:nvSpPr>
            <p:cNvPr id="7318" name="Line 150"/>
            <p:cNvSpPr>
              <a:spLocks noChangeShapeType="1"/>
            </p:cNvSpPr>
            <p:nvPr/>
          </p:nvSpPr>
          <p:spPr bwMode="auto">
            <a:xfrm>
              <a:off x="912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319" name="Line 151"/>
            <p:cNvSpPr>
              <a:spLocks noChangeShapeType="1"/>
            </p:cNvSpPr>
            <p:nvPr/>
          </p:nvSpPr>
          <p:spPr bwMode="auto">
            <a:xfrm>
              <a:off x="1008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320" name="Line 152"/>
            <p:cNvSpPr>
              <a:spLocks noChangeShapeType="1"/>
            </p:cNvSpPr>
            <p:nvPr/>
          </p:nvSpPr>
          <p:spPr bwMode="auto">
            <a:xfrm>
              <a:off x="1104" y="3696"/>
              <a:ext cx="0" cy="1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7321" name="Text Box 153"/>
          <p:cNvSpPr txBox="1">
            <a:spLocks noChangeArrowheads="1"/>
          </p:cNvSpPr>
          <p:nvPr/>
        </p:nvSpPr>
        <p:spPr bwMode="auto">
          <a:xfrm>
            <a:off x="1219200" y="2392363"/>
            <a:ext cx="9906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True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Image</a:t>
            </a:r>
          </a:p>
        </p:txBody>
      </p:sp>
      <p:sp>
        <p:nvSpPr>
          <p:cNvPr id="7322" name="Text Box 154"/>
          <p:cNvSpPr txBox="1">
            <a:spLocks noChangeArrowheads="1"/>
          </p:cNvSpPr>
          <p:nvPr/>
        </p:nvSpPr>
        <p:spPr bwMode="auto">
          <a:xfrm>
            <a:off x="4648200" y="2484438"/>
            <a:ext cx="1600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Projection Data</a:t>
            </a:r>
          </a:p>
        </p:txBody>
      </p:sp>
      <p:sp>
        <p:nvSpPr>
          <p:cNvPr id="7323" name="Text Box 155"/>
          <p:cNvSpPr txBox="1">
            <a:spLocks noChangeArrowheads="1"/>
          </p:cNvSpPr>
          <p:nvPr/>
        </p:nvSpPr>
        <p:spPr bwMode="auto">
          <a:xfrm>
            <a:off x="1524000" y="5773737"/>
            <a:ext cx="990600" cy="70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Initial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</p:txBody>
      </p:sp>
      <p:grpSp>
        <p:nvGrpSpPr>
          <p:cNvPr id="7327" name="Group 159"/>
          <p:cNvGrpSpPr>
            <a:grpSpLocks/>
          </p:cNvGrpSpPr>
          <p:nvPr/>
        </p:nvGrpSpPr>
        <p:grpSpPr bwMode="auto">
          <a:xfrm>
            <a:off x="3048000" y="5943600"/>
            <a:ext cx="5181600" cy="381000"/>
            <a:chOff x="2592" y="3744"/>
            <a:chExt cx="2592" cy="240"/>
          </a:xfrm>
        </p:grpSpPr>
        <p:sp>
          <p:nvSpPr>
            <p:cNvPr id="7324" name="Line 156"/>
            <p:cNvSpPr>
              <a:spLocks noChangeShapeType="1"/>
            </p:cNvSpPr>
            <p:nvPr/>
          </p:nvSpPr>
          <p:spPr bwMode="auto">
            <a:xfrm flipH="1" flipV="1">
              <a:off x="2592" y="3984"/>
              <a:ext cx="2592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325" name="Line 157"/>
            <p:cNvSpPr>
              <a:spLocks noChangeShapeType="1"/>
            </p:cNvSpPr>
            <p:nvPr/>
          </p:nvSpPr>
          <p:spPr bwMode="auto">
            <a:xfrm flipV="1">
              <a:off x="2592" y="3744"/>
              <a:ext cx="0" cy="24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326" name="Line 158"/>
            <p:cNvSpPr>
              <a:spLocks noChangeShapeType="1"/>
            </p:cNvSpPr>
            <p:nvPr/>
          </p:nvSpPr>
          <p:spPr bwMode="auto">
            <a:xfrm flipV="1">
              <a:off x="5184" y="3744"/>
              <a:ext cx="0" cy="24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7328" name="Text Box 160"/>
          <p:cNvSpPr txBox="1">
            <a:spLocks noChangeArrowheads="1"/>
          </p:cNvSpPr>
          <p:nvPr/>
        </p:nvSpPr>
        <p:spPr bwMode="auto">
          <a:xfrm>
            <a:off x="3733800" y="5943600"/>
            <a:ext cx="4038600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Iterate until sufficient accuracy is achieved</a:t>
            </a:r>
          </a:p>
        </p:txBody>
      </p:sp>
    </p:spTree>
    <p:extLst>
      <p:ext uri="{BB962C8B-B14F-4D97-AF65-F5344CB8AC3E}">
        <p14:creationId xmlns:p14="http://schemas.microsoft.com/office/powerpoint/2010/main" val="29636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Extensions</a:t>
            </a:r>
            <a:r>
              <a:rPr lang="en-US" dirty="0" smtClean="0"/>
              <a:t>: Fan </a:t>
            </a:r>
            <a:r>
              <a:rPr lang="en-US" dirty="0"/>
              <a:t>Beam Problem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 newer CT generations, fan beams are used to gain more efficiency in hardware implementation</a:t>
            </a:r>
          </a:p>
          <a:p>
            <a:r>
              <a:rPr lang="en-US"/>
              <a:t>Detectors may be aligned on a line or a circular arc</a:t>
            </a:r>
          </a:p>
          <a:p>
            <a:r>
              <a:rPr lang="en-US"/>
              <a:t>A modification of the algebraic reconstruction method is used to compute the image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67112"/>
            <a:ext cx="2667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7112"/>
            <a:ext cx="14287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X-Ray Computed Tomography in Biomedical Engineering</a:t>
            </a:r>
            <a:r>
              <a:rPr lang="en-US" dirty="0"/>
              <a:t>, by Robert </a:t>
            </a:r>
            <a:r>
              <a:rPr lang="en-US" dirty="0" err="1"/>
              <a:t>Cierniak</a:t>
            </a:r>
            <a:r>
              <a:rPr lang="en-US" dirty="0"/>
              <a:t>, Springer, 2011 </a:t>
            </a:r>
            <a:endParaRPr lang="en-US" dirty="0"/>
          </a:p>
        </p:txBody>
      </p:sp>
      <p:pic>
        <p:nvPicPr>
          <p:cNvPr id="4098" name="Picture 2" descr="C:\Users\Yasser\Desktop\CT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514599"/>
            <a:ext cx="2476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2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Extensions</a:t>
            </a:r>
            <a:r>
              <a:rPr lang="en-US" dirty="0" smtClean="0"/>
              <a:t>: Spiral </a:t>
            </a:r>
            <a:r>
              <a:rPr lang="en-US" dirty="0"/>
              <a:t>CT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4721352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much more efficient way of acquiring a volume in CT</a:t>
            </a:r>
          </a:p>
          <a:p>
            <a:pPr>
              <a:lnSpc>
                <a:spcPct val="90000"/>
              </a:lnSpc>
            </a:pPr>
            <a:r>
              <a:rPr lang="en-US" dirty="0"/>
              <a:t>Instead of acquiring a slice then shifting the table, the table moves continuously during the acquisition</a:t>
            </a:r>
          </a:p>
          <a:p>
            <a:pPr>
              <a:lnSpc>
                <a:spcPct val="90000"/>
              </a:lnSpc>
            </a:pPr>
            <a:r>
              <a:rPr lang="en-US" dirty="0"/>
              <a:t>To compute a slice, interpolated projections are obtained from the 3D spiral then reconstructed as a regular 2D slice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4480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0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Image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Examples of CT artifacts: streak artifact (A), motion artifact (B), beam-hardening artifact (C), ring artifacts (D and E), and bloom artifact (F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411" name="Picture 3" descr="C:\Documents and Settings\YASSER.YMK\My Documents\Downloads\F1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5696774" cy="377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YASSER.YMK\My Documents\Downloads\figur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167005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CT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final </a:t>
            </a:r>
            <a:r>
              <a:rPr lang="en-US" dirty="0" smtClean="0"/>
              <a:t>CT image </a:t>
            </a:r>
            <a:r>
              <a:rPr lang="en-US" dirty="0"/>
              <a:t>is produced as a result of a whole chain </a:t>
            </a:r>
            <a:r>
              <a:rPr lang="en-US" dirty="0" smtClean="0"/>
              <a:t>of processes </a:t>
            </a:r>
            <a:r>
              <a:rPr lang="en-US" dirty="0"/>
              <a:t>and is affected by a range of factors </a:t>
            </a:r>
            <a:endParaRPr lang="en-US" dirty="0" smtClean="0"/>
          </a:p>
          <a:p>
            <a:pPr lvl="1"/>
            <a:r>
              <a:rPr lang="en-US" dirty="0" smtClean="0"/>
              <a:t>Technical parameters of </a:t>
            </a:r>
            <a:r>
              <a:rPr lang="en-US" dirty="0"/>
              <a:t>the </a:t>
            </a:r>
            <a:r>
              <a:rPr lang="en-US" dirty="0" smtClean="0"/>
              <a:t>scanner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/>
              <a:t>of projection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/>
              <a:t>of </a:t>
            </a:r>
            <a:r>
              <a:rPr lang="en-US" dirty="0" smtClean="0"/>
              <a:t>reconstruction algorithm applied</a:t>
            </a:r>
            <a:endParaRPr lang="en-US" dirty="0"/>
          </a:p>
          <a:p>
            <a:r>
              <a:rPr lang="en-US" dirty="0"/>
              <a:t>Assessment of the physical and technical capabilities of CT scanners is </a:t>
            </a:r>
            <a:r>
              <a:rPr lang="en-US" dirty="0" smtClean="0"/>
              <a:t>made possible </a:t>
            </a:r>
            <a:r>
              <a:rPr lang="en-US" dirty="0"/>
              <a:t>by the establishment of </a:t>
            </a:r>
            <a:r>
              <a:rPr lang="en-US" dirty="0" smtClean="0"/>
              <a:t>standardized</a:t>
            </a:r>
            <a:r>
              <a:rPr lang="en-US" dirty="0"/>
              <a:t>, quantitative, comparative criteria.</a:t>
            </a:r>
          </a:p>
        </p:txBody>
      </p:sp>
    </p:spTree>
    <p:extLst>
      <p:ext uri="{BB962C8B-B14F-4D97-AF65-F5344CB8AC3E}">
        <p14:creationId xmlns:p14="http://schemas.microsoft.com/office/powerpoint/2010/main" val="583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Parameters of CT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Cycle T</a:t>
            </a:r>
            <a:r>
              <a:rPr lang="en-US" b="1" dirty="0" smtClean="0">
                <a:solidFill>
                  <a:srgbClr val="C00000"/>
                </a:solidFill>
              </a:rPr>
              <a:t>ime: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The total time taken to scan and reconstruct the </a:t>
            </a:r>
            <a:r>
              <a:rPr lang="en-US" dirty="0" smtClean="0"/>
              <a:t>image</a:t>
            </a:r>
          </a:p>
          <a:p>
            <a:pPr lvl="1"/>
            <a:r>
              <a:rPr lang="en-US" dirty="0" smtClean="0"/>
              <a:t>The smaller </a:t>
            </a:r>
            <a:r>
              <a:rPr lang="en-US" dirty="0"/>
              <a:t>the cycle time, the greater the chance of avoiding the creation of </a:t>
            </a:r>
            <a:r>
              <a:rPr lang="en-US" dirty="0" smtClean="0"/>
              <a:t>artifacts caused </a:t>
            </a:r>
            <a:r>
              <a:rPr lang="en-US" dirty="0"/>
              <a:t>by patient movement, including physiological movements such </a:t>
            </a:r>
            <a:r>
              <a:rPr lang="en-US" dirty="0" smtClean="0"/>
              <a:t>as the </a:t>
            </a:r>
            <a:r>
              <a:rPr lang="en-US" dirty="0"/>
              <a:t>beating heart or chest movements while </a:t>
            </a:r>
            <a:r>
              <a:rPr lang="en-US" dirty="0" smtClean="0"/>
              <a:t>breathing</a:t>
            </a:r>
          </a:p>
        </p:txBody>
      </p:sp>
    </p:spTree>
    <p:extLst>
      <p:ext uri="{BB962C8B-B14F-4D97-AF65-F5344CB8AC3E}">
        <p14:creationId xmlns:p14="http://schemas.microsoft.com/office/powerpoint/2010/main" val="20379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Parameters of CT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Spatial Resolution: </a:t>
            </a:r>
            <a:r>
              <a:rPr lang="en-US" dirty="0"/>
              <a:t>The minimum area in the image in which changes can be detected</a:t>
            </a:r>
          </a:p>
          <a:p>
            <a:pPr lvl="1"/>
            <a:r>
              <a:rPr lang="en-US" dirty="0"/>
              <a:t>This quantity is defined using the transfer function of the scanner G(</a:t>
            </a:r>
            <a:r>
              <a:rPr lang="en-US" dirty="0" err="1"/>
              <a:t>fx</a:t>
            </a:r>
            <a:r>
              <a:rPr lang="en-US" dirty="0"/>
              <a:t>, </a:t>
            </a:r>
            <a:r>
              <a:rPr lang="en-US" dirty="0" err="1"/>
              <a:t>fy</a:t>
            </a:r>
            <a:r>
              <a:rPr lang="en-US" dirty="0"/>
              <a:t>) (called often the MTF, modulation transfer function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MTF defines </a:t>
            </a:r>
            <a:r>
              <a:rPr lang="en-US" dirty="0"/>
              <a:t>the frequency domain relationship between </a:t>
            </a:r>
            <a:r>
              <a:rPr lang="en-US" dirty="0" smtClean="0"/>
              <a:t>the original </a:t>
            </a:r>
            <a:r>
              <a:rPr lang="en-US" dirty="0"/>
              <a:t>and the reconstructed image in the presence of noise, and determines </a:t>
            </a:r>
            <a:r>
              <a:rPr lang="en-US" dirty="0" smtClean="0"/>
              <a:t>the ability </a:t>
            </a:r>
            <a:r>
              <a:rPr lang="en-US" dirty="0"/>
              <a:t>of the scanner to capture rapidly changing attenuation coefficients in </a:t>
            </a:r>
            <a:r>
              <a:rPr lang="en-US" dirty="0" smtClean="0"/>
              <a:t>the object</a:t>
            </a:r>
          </a:p>
          <a:p>
            <a:pPr lvl="1"/>
            <a:r>
              <a:rPr lang="en-US" dirty="0" smtClean="0"/>
              <a:t>Spatial </a:t>
            </a:r>
            <a:r>
              <a:rPr lang="en-US" dirty="0"/>
              <a:t>resolution is most often defined in terms of the cut-off </a:t>
            </a:r>
            <a:r>
              <a:rPr lang="en-US" dirty="0" smtClean="0"/>
              <a:t>frequency of </a:t>
            </a:r>
            <a:r>
              <a:rPr lang="en-US" dirty="0"/>
              <a:t>the one dimensional transfer function, i.e. the value at which </a:t>
            </a:r>
            <a:r>
              <a:rPr lang="en-US" dirty="0" smtClean="0"/>
              <a:t>the function </a:t>
            </a:r>
            <a:r>
              <a:rPr lang="en-US" dirty="0"/>
              <a:t>MTF(f) drops to the 50, 10 or 2% level.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199"/>
            <a:ext cx="2464904" cy="16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6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Parameters of CT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Low-Contrast Resolution (Contrast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etail): </a:t>
            </a:r>
            <a:r>
              <a:rPr lang="en-US" dirty="0" smtClean="0"/>
              <a:t>The </a:t>
            </a:r>
            <a:r>
              <a:rPr lang="en-US" dirty="0"/>
              <a:t>ability to detect small </a:t>
            </a:r>
            <a:r>
              <a:rPr lang="en-US" dirty="0" smtClean="0"/>
              <a:t>differences of </a:t>
            </a:r>
            <a:r>
              <a:rPr lang="en-US" dirty="0"/>
              <a:t>attenuation coefficient in tissues.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defined as the ratio between </a:t>
            </a:r>
            <a:r>
              <a:rPr lang="en-US" dirty="0" smtClean="0"/>
              <a:t>the smallest </a:t>
            </a:r>
            <a:r>
              <a:rPr lang="en-US" dirty="0"/>
              <a:t>detectable difference of attenuation coefficient (on the Hounsfield scale</a:t>
            </a:r>
            <a:r>
              <a:rPr lang="en-US" dirty="0" smtClean="0"/>
              <a:t>) and </a:t>
            </a:r>
            <a:r>
              <a:rPr lang="en-US" dirty="0"/>
              <a:t>the average value within an object of a given size, for a specific </a:t>
            </a:r>
            <a:r>
              <a:rPr lang="en-US" dirty="0" smtClean="0"/>
              <a:t>radiation dose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last factor is introduced because low-contrast resolution is </a:t>
            </a:r>
            <a:r>
              <a:rPr lang="en-US" dirty="0" smtClean="0"/>
              <a:t>proportional to </a:t>
            </a:r>
            <a:r>
              <a:rPr lang="en-US" dirty="0"/>
              <a:t>the radiation </a:t>
            </a:r>
            <a:r>
              <a:rPr lang="en-US" dirty="0" smtClean="0"/>
              <a:t>dose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scanners have a resolution of between </a:t>
            </a:r>
            <a:r>
              <a:rPr lang="en-US" dirty="0" smtClean="0"/>
              <a:t>0.3 and </a:t>
            </a:r>
            <a:r>
              <a:rPr lang="en-US" dirty="0"/>
              <a:t>0.4%. This can be increased by increasing the radiation dose or </a:t>
            </a:r>
            <a:r>
              <a:rPr lang="en-US" dirty="0" smtClean="0"/>
              <a:t>extending the </a:t>
            </a:r>
            <a:r>
              <a:rPr lang="en-US" dirty="0"/>
              <a:t>scanning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Parameters of CT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Uniformity:</a:t>
            </a:r>
            <a:r>
              <a:rPr lang="en-US" dirty="0" smtClean="0"/>
              <a:t> </a:t>
            </a:r>
            <a:r>
              <a:rPr lang="en-US" dirty="0"/>
              <a:t>A measure of the homogeneity of the image (or rather the heterogeneity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This can be calculated from the average attenuation </a:t>
            </a:r>
            <a:r>
              <a:rPr lang="en-US" dirty="0" smtClean="0"/>
              <a:t>coefficients measured </a:t>
            </a:r>
            <a:r>
              <a:rPr lang="en-US" dirty="0"/>
              <a:t>at selected areas of a uniform standard water </a:t>
            </a:r>
            <a:r>
              <a:rPr lang="en-US" dirty="0" smtClean="0"/>
              <a:t>phantom as: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/>
              <a:t>max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/>
              <a:t>) is the highest average attenuation coefficient from among all </a:t>
            </a:r>
            <a:r>
              <a:rPr lang="en-US" dirty="0" smtClean="0"/>
              <a:t>the selected </a:t>
            </a:r>
            <a:r>
              <a:rPr lang="en-US" dirty="0"/>
              <a:t>areas of the phantom; 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/>
              <a:t>min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/>
              <a:t>) is the smallest average </a:t>
            </a:r>
            <a:r>
              <a:rPr lang="en-US" dirty="0" smtClean="0"/>
              <a:t>attenuation coefficient </a:t>
            </a:r>
            <a:r>
              <a:rPr lang="en-US" dirty="0"/>
              <a:t>from among all the selected areas of the </a:t>
            </a:r>
            <a:r>
              <a:rPr lang="en-US" dirty="0" smtClean="0"/>
              <a:t>phantom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3276600"/>
            <a:ext cx="3762375" cy="78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6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Parameters of CT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Linearity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>
                <a:solidFill>
                  <a:srgbClr val="C00000"/>
                </a:solidFill>
              </a:rPr>
              <a:t>S</a:t>
            </a:r>
            <a:r>
              <a:rPr lang="en-US" b="1" dirty="0" err="1" smtClean="0">
                <a:solidFill>
                  <a:srgbClr val="C00000"/>
                </a:solidFill>
              </a:rPr>
              <a:t>ensitometry</a:t>
            </a:r>
            <a:r>
              <a:rPr lang="en-US" b="1" dirty="0" smtClean="0">
                <a:solidFill>
                  <a:srgbClr val="C00000"/>
                </a:solidFill>
              </a:rPr>
              <a:t>): </a:t>
            </a:r>
            <a:r>
              <a:rPr lang="en-US" dirty="0" smtClean="0"/>
              <a:t>defines </a:t>
            </a:r>
            <a:r>
              <a:rPr lang="en-US" dirty="0"/>
              <a:t>the relationship between the </a:t>
            </a:r>
            <a:r>
              <a:rPr lang="en-US" dirty="0" smtClean="0"/>
              <a:t>attenuation coefficients </a:t>
            </a:r>
            <a:r>
              <a:rPr lang="en-US" dirty="0"/>
              <a:t>measured at the average energy of the scanner and the values </a:t>
            </a:r>
            <a:r>
              <a:rPr lang="en-US" dirty="0" smtClean="0"/>
              <a:t>assigned to </a:t>
            </a:r>
            <a:r>
              <a:rPr lang="en-US" dirty="0"/>
              <a:t>them on the Hounsfield scale for all types of tissue, using the </a:t>
            </a:r>
            <a:r>
              <a:rPr lang="en-US" dirty="0" smtClean="0"/>
              <a:t>formula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is the attenuation coefficient assigned to a given tissue, on </a:t>
            </a:r>
            <a:r>
              <a:rPr lang="en-US" dirty="0" smtClean="0"/>
              <a:t>the Hounsfield </a:t>
            </a:r>
            <a:r>
              <a:rPr lang="en-US" dirty="0"/>
              <a:t>scale;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av</a:t>
            </a:r>
            <a:r>
              <a:rPr lang="en-US" dirty="0" smtClean="0"/>
              <a:t> </a:t>
            </a:r>
            <a:r>
              <a:rPr lang="en-US" dirty="0"/>
              <a:t>is the attenuation coefficient measured at the </a:t>
            </a:r>
            <a:r>
              <a:rPr lang="en-US" dirty="0" smtClean="0"/>
              <a:t>average energy </a:t>
            </a:r>
            <a:r>
              <a:rPr lang="en-US" dirty="0"/>
              <a:t>of the scanner; </a:t>
            </a:r>
            <a:r>
              <a:rPr lang="en-US" i="1" dirty="0"/>
              <a:t>I</a:t>
            </a:r>
            <a:r>
              <a:rPr lang="en-US" dirty="0"/>
              <a:t> is the number of the tissue under </a:t>
            </a:r>
            <a:r>
              <a:rPr lang="en-US" dirty="0" smtClean="0"/>
              <a:t>consideration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21" y="3276600"/>
            <a:ext cx="4114800" cy="1123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Parameters of CT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Slice T</a:t>
            </a:r>
            <a:r>
              <a:rPr lang="en-US" b="1" dirty="0" smtClean="0">
                <a:solidFill>
                  <a:srgbClr val="C00000"/>
                </a:solidFill>
              </a:rPr>
              <a:t>hickness: </a:t>
            </a:r>
            <a:r>
              <a:rPr lang="en-US" dirty="0"/>
              <a:t>The nominal thickness of the image </a:t>
            </a:r>
            <a:r>
              <a:rPr lang="en-US" dirty="0" smtClean="0"/>
              <a:t>cross-section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often determined </a:t>
            </a:r>
            <a:r>
              <a:rPr lang="en-US" dirty="0"/>
              <a:t>using the value of the full width at half maximum (FWHM) of </a:t>
            </a:r>
            <a:r>
              <a:rPr lang="en-US" dirty="0" smtClean="0"/>
              <a:t>the scanner, </a:t>
            </a:r>
            <a:r>
              <a:rPr lang="en-US" dirty="0"/>
              <a:t>which is defined on the basis of the sensitivity function of </a:t>
            </a:r>
            <a:r>
              <a:rPr lang="en-US" dirty="0" smtClean="0"/>
              <a:t>the scanner (Example </a:t>
            </a:r>
            <a:r>
              <a:rPr lang="en-US" dirty="0"/>
              <a:t>of </a:t>
            </a:r>
            <a:r>
              <a:rPr lang="en-US" dirty="0" smtClean="0"/>
              <a:t>simplified sensitivity </a:t>
            </a:r>
            <a:r>
              <a:rPr lang="en-US" dirty="0"/>
              <a:t>function is </a:t>
            </a:r>
            <a:r>
              <a:rPr lang="en-US" dirty="0" smtClean="0"/>
              <a:t>shown)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slice thickness </a:t>
            </a:r>
            <a:r>
              <a:rPr lang="en-US" dirty="0" smtClean="0"/>
              <a:t>is the </a:t>
            </a:r>
            <a:r>
              <a:rPr lang="en-US" dirty="0"/>
              <a:t>distance between the two points on the graph of the sensitivity function</a:t>
            </a:r>
            <a:r>
              <a:rPr lang="en-US" dirty="0" smtClean="0"/>
              <a:t>, which </a:t>
            </a:r>
            <a:r>
              <a:rPr lang="en-US" dirty="0"/>
              <a:t>have values equal to half the maximum value.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typical value for </a:t>
            </a:r>
            <a:r>
              <a:rPr lang="en-US" dirty="0" smtClean="0"/>
              <a:t>this parameter </a:t>
            </a:r>
            <a:r>
              <a:rPr lang="en-US" dirty="0"/>
              <a:t>would be in the range 0.4–10 </a:t>
            </a:r>
            <a:r>
              <a:rPr lang="en-US" dirty="0" smtClean="0"/>
              <a:t>mm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4075505" cy="236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Parameters of CT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Computed </a:t>
            </a:r>
            <a:r>
              <a:rPr lang="en-US" b="1" dirty="0" smtClean="0">
                <a:solidFill>
                  <a:srgbClr val="C00000"/>
                </a:solidFill>
              </a:rPr>
              <a:t>Tomography Dose 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ndex </a:t>
            </a:r>
            <a:r>
              <a:rPr lang="en-US" b="1" dirty="0">
                <a:solidFill>
                  <a:srgbClr val="C00000"/>
                </a:solidFill>
              </a:rPr>
              <a:t>(CTDI</a:t>
            </a:r>
            <a:r>
              <a:rPr lang="en-US" b="1" dirty="0" smtClean="0">
                <a:solidFill>
                  <a:srgbClr val="C00000"/>
                </a:solidFill>
              </a:rPr>
              <a:t>): </a:t>
            </a:r>
            <a:r>
              <a:rPr lang="en-US" dirty="0"/>
              <a:t>This index is measured in </a:t>
            </a:r>
            <a:r>
              <a:rPr lang="en-US" dirty="0" err="1" smtClean="0"/>
              <a:t>milligrays</a:t>
            </a:r>
            <a:r>
              <a:rPr lang="en-US" dirty="0" smtClean="0"/>
              <a:t> (</a:t>
            </a:r>
            <a:r>
              <a:rPr lang="en-US" dirty="0" err="1"/>
              <a:t>mGy</a:t>
            </a:r>
            <a:r>
              <a:rPr lang="en-US" dirty="0" smtClean="0"/>
              <a:t>) and </a:t>
            </a:r>
            <a:r>
              <a:rPr lang="en-US" dirty="0"/>
              <a:t>defines what dose a patient absorbs when scanned by a particular </a:t>
            </a:r>
            <a:r>
              <a:rPr lang="en-US" dirty="0" smtClean="0"/>
              <a:t>CT apparatus</a:t>
            </a:r>
          </a:p>
          <a:p>
            <a:pPr lvl="1"/>
            <a:r>
              <a:rPr lang="en-US" dirty="0" smtClean="0"/>
              <a:t>CTDI </a:t>
            </a:r>
            <a:r>
              <a:rPr lang="en-US" dirty="0"/>
              <a:t>is determined </a:t>
            </a:r>
            <a:r>
              <a:rPr lang="en-US" dirty="0" smtClean="0"/>
              <a:t>by: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Dose(z) is the distribution along the z-axis of the dose absorbed by </a:t>
            </a:r>
            <a:r>
              <a:rPr lang="en-US" dirty="0" smtClean="0"/>
              <a:t>a phantom </a:t>
            </a:r>
            <a:r>
              <a:rPr lang="en-US" dirty="0"/>
              <a:t>during the test; z</a:t>
            </a:r>
            <a:r>
              <a:rPr lang="en-US" baseline="-25000" dirty="0"/>
              <a:t>1</a:t>
            </a:r>
            <a:r>
              <a:rPr lang="en-US" dirty="0"/>
              <a:t>, z</a:t>
            </a:r>
            <a:r>
              <a:rPr lang="en-US" baseline="-25000" dirty="0"/>
              <a:t>2</a:t>
            </a:r>
            <a:r>
              <a:rPr lang="en-US" dirty="0"/>
              <a:t> are the start and endpoints on the z-axis of </a:t>
            </a:r>
            <a:r>
              <a:rPr lang="en-US" dirty="0" smtClean="0"/>
              <a:t>the measurements </a:t>
            </a:r>
            <a:r>
              <a:rPr lang="en-US" dirty="0"/>
              <a:t>made by the </a:t>
            </a:r>
            <a:r>
              <a:rPr lang="en-US" dirty="0" smtClean="0"/>
              <a:t>dosimeter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dose absorbed by the patient should not exceed </a:t>
            </a:r>
            <a:r>
              <a:rPr lang="en-US" dirty="0" smtClean="0"/>
              <a:t>permissible levels and consequently</a:t>
            </a:r>
            <a:r>
              <a:rPr lang="en-US" dirty="0"/>
              <a:t>, much of the efforts of manufacturers of </a:t>
            </a:r>
            <a:r>
              <a:rPr lang="en-US" dirty="0" smtClean="0"/>
              <a:t>tomographic equipment </a:t>
            </a:r>
            <a:r>
              <a:rPr lang="en-US" dirty="0"/>
              <a:t>are currently directed towards </a:t>
            </a:r>
            <a:r>
              <a:rPr lang="en-US" dirty="0" smtClean="0"/>
              <a:t>minimizing </a:t>
            </a:r>
            <a:r>
              <a:rPr lang="en-US" dirty="0"/>
              <a:t>this dose.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95588"/>
            <a:ext cx="3819525" cy="11732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4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X-ray based imaging method</a:t>
            </a:r>
          </a:p>
          <a:p>
            <a:r>
              <a:rPr lang="en-US" dirty="0" smtClean="0"/>
              <a:t>Main feature: sectional imaging rather than projection imaging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48196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1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Parameters of CT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Pitch:</a:t>
            </a:r>
            <a:r>
              <a:rPr lang="en-US" dirty="0" smtClean="0"/>
              <a:t> The </a:t>
            </a:r>
            <a:r>
              <a:rPr lang="en-US" dirty="0"/>
              <a:t>ratio </a:t>
            </a:r>
            <a:r>
              <a:rPr lang="en-US" dirty="0" smtClean="0"/>
              <a:t>between the </a:t>
            </a:r>
            <a:r>
              <a:rPr lang="en-US" dirty="0"/>
              <a:t>displacement of the table with the patient on it and the thickness of </a:t>
            </a:r>
            <a:r>
              <a:rPr lang="en-US" dirty="0" smtClean="0"/>
              <a:t>the scanned </a:t>
            </a:r>
            <a:r>
              <a:rPr lang="en-US" dirty="0"/>
              <a:t>layer for one revolution of the </a:t>
            </a:r>
            <a:r>
              <a:rPr lang="en-US" dirty="0" smtClean="0"/>
              <a:t>scanner</a:t>
            </a:r>
          </a:p>
          <a:p>
            <a:pPr lvl="1"/>
            <a:r>
              <a:rPr lang="en-US" dirty="0"/>
              <a:t>This factor is only relevant to spiral scan </a:t>
            </a:r>
            <a:r>
              <a:rPr lang="en-US" dirty="0" smtClean="0"/>
              <a:t>systems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where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 </a:t>
            </a:r>
            <a:r>
              <a:rPr lang="en-US" dirty="0"/>
              <a:t>is the relative travel of the spiral described by the tube as it </a:t>
            </a:r>
            <a:r>
              <a:rPr lang="en-US" dirty="0" smtClean="0"/>
              <a:t>moves around </a:t>
            </a:r>
            <a:r>
              <a:rPr lang="en-US" dirty="0"/>
              <a:t>the test object in (mm/rad); SW is the nominal thickness of the layer </a:t>
            </a:r>
            <a:r>
              <a:rPr lang="en-US" dirty="0" smtClean="0"/>
              <a:t>in (</a:t>
            </a:r>
            <a:r>
              <a:rPr lang="en-US" dirty="0"/>
              <a:t>mm)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3429000"/>
            <a:ext cx="1857375" cy="828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Phantoms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ATS </a:t>
            </a:r>
            <a:r>
              <a:rPr lang="en-US" dirty="0" smtClean="0"/>
              <a:t>Phantom proposed by American </a:t>
            </a:r>
            <a:r>
              <a:rPr lang="en-US" dirty="0"/>
              <a:t>Association of Physicists </a:t>
            </a:r>
            <a:r>
              <a:rPr lang="en-US" dirty="0" smtClean="0"/>
              <a:t>in Medicine (AAPM)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to test low-contrast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Situated </a:t>
            </a:r>
            <a:r>
              <a:rPr lang="en-US" dirty="0"/>
              <a:t>inside the Plexiglas housing of this phantom are rows of </a:t>
            </a:r>
            <a:r>
              <a:rPr lang="en-US" dirty="0" smtClean="0"/>
              <a:t>circular inserts </a:t>
            </a:r>
            <a:r>
              <a:rPr lang="en-US" dirty="0"/>
              <a:t>with diameters that change from row to </a:t>
            </a:r>
            <a:r>
              <a:rPr lang="en-US" dirty="0" smtClean="0"/>
              <a:t>row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inserts have </a:t>
            </a:r>
            <a:r>
              <a:rPr lang="en-US" dirty="0" smtClean="0"/>
              <a:t>adjustable attenuation </a:t>
            </a:r>
            <a:r>
              <a:rPr lang="en-US" dirty="0"/>
              <a:t>coefficient values, expressed on the Hounsfield scale. The whole of </a:t>
            </a:r>
            <a:r>
              <a:rPr lang="en-US" dirty="0" smtClean="0"/>
              <a:t>the inside </a:t>
            </a:r>
            <a:r>
              <a:rPr lang="en-US" dirty="0"/>
              <a:t>of the phantom is filled with </a:t>
            </a:r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895600" cy="259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Phantoms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Moström’s</a:t>
            </a:r>
            <a:r>
              <a:rPr lang="en-US" dirty="0"/>
              <a:t> Phantom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measure the Linearity (</a:t>
            </a:r>
            <a:r>
              <a:rPr lang="en-US" dirty="0" err="1"/>
              <a:t>sensitometry</a:t>
            </a:r>
            <a:r>
              <a:rPr lang="en-US" dirty="0" smtClean="0"/>
              <a:t>) or homogeneity </a:t>
            </a:r>
            <a:r>
              <a:rPr lang="en-US" dirty="0"/>
              <a:t>of the </a:t>
            </a:r>
            <a:r>
              <a:rPr lang="en-US" dirty="0" smtClean="0"/>
              <a:t>image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example of the </a:t>
            </a:r>
            <a:r>
              <a:rPr lang="en-US" dirty="0" smtClean="0"/>
              <a:t>phantom illustrated, </a:t>
            </a:r>
            <a:r>
              <a:rPr lang="en-US" dirty="0"/>
              <a:t>the parameter I =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111780"/>
            <a:ext cx="4838700" cy="337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9" y="4047487"/>
            <a:ext cx="3297971" cy="27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Phantoms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Low-contrast Resolution Phantom</a:t>
            </a:r>
          </a:p>
          <a:p>
            <a:pPr lvl="1"/>
            <a:r>
              <a:rPr lang="en-US" dirty="0"/>
              <a:t>The earliest design of phantom used to measure low-contrast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/>
              <a:t>The metal rods, shown immersed in water in the diagram, are arranged in rows</a:t>
            </a:r>
            <a:r>
              <a:rPr lang="en-US" dirty="0" smtClean="0"/>
              <a:t>, where </a:t>
            </a:r>
            <a:r>
              <a:rPr lang="en-US" dirty="0"/>
              <a:t>both the diameter d</a:t>
            </a:r>
            <a:r>
              <a:rPr lang="en-US" baseline="-25000" dirty="0"/>
              <a:t>i</a:t>
            </a:r>
            <a:r>
              <a:rPr lang="en-US" dirty="0"/>
              <a:t> and the distance between the rods 2d</a:t>
            </a:r>
            <a:r>
              <a:rPr lang="en-US" baseline="-25000" dirty="0"/>
              <a:t>i</a:t>
            </a:r>
            <a:r>
              <a:rPr lang="en-US" dirty="0"/>
              <a:t> decrease as </a:t>
            </a:r>
            <a:r>
              <a:rPr lang="en-US" dirty="0" smtClean="0"/>
              <a:t>the index </a:t>
            </a:r>
            <a:r>
              <a:rPr lang="en-US" dirty="0" err="1"/>
              <a:t>i</a:t>
            </a:r>
            <a:r>
              <a:rPr lang="en-US" dirty="0"/>
              <a:t> of the row </a:t>
            </a:r>
            <a:r>
              <a:rPr lang="en-US" dirty="0" smtClean="0"/>
              <a:t>increases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low-contrast resolution of the scanner is </a:t>
            </a:r>
            <a:r>
              <a:rPr lang="en-US" dirty="0" smtClean="0"/>
              <a:t>determined by </a:t>
            </a:r>
            <a:r>
              <a:rPr lang="en-US" dirty="0"/>
              <a:t>the smallest diameter of rod, which is visible as a distinct element in </a:t>
            </a:r>
            <a:r>
              <a:rPr lang="en-US" dirty="0" smtClean="0"/>
              <a:t>the reconstructed </a:t>
            </a:r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950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Phantoms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Resolution Phantom</a:t>
            </a:r>
          </a:p>
          <a:p>
            <a:pPr lvl="1"/>
            <a:r>
              <a:rPr lang="en-US" dirty="0"/>
              <a:t>Spatial resolution (units: </a:t>
            </a:r>
            <a:r>
              <a:rPr lang="en-US" dirty="0" err="1"/>
              <a:t>lp</a:t>
            </a:r>
            <a:r>
              <a:rPr lang="en-US" dirty="0"/>
              <a:t>/cm) is determined by the use of a phantom to </a:t>
            </a:r>
            <a:r>
              <a:rPr lang="en-US" dirty="0" smtClean="0"/>
              <a:t>measure the </a:t>
            </a:r>
            <a:r>
              <a:rPr lang="en-US" dirty="0"/>
              <a:t>point spread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phantom, a length of stainless steel wire is </a:t>
            </a:r>
            <a:r>
              <a:rPr lang="en-US" dirty="0" smtClean="0"/>
              <a:t>placed perpendicular </a:t>
            </a:r>
            <a:r>
              <a:rPr lang="en-US" dirty="0"/>
              <a:t>to the test </a:t>
            </a:r>
            <a:r>
              <a:rPr lang="en-US" dirty="0" smtClean="0"/>
              <a:t>cross-section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MTF, which directly determines the resolution of the scanner, can </a:t>
            </a:r>
            <a:r>
              <a:rPr lang="en-US" dirty="0" smtClean="0"/>
              <a:t>be calculated </a:t>
            </a:r>
            <a:r>
              <a:rPr lang="en-US" dirty="0"/>
              <a:t>using the Fourier transform of the reconstructed image. Because </a:t>
            </a:r>
            <a:r>
              <a:rPr lang="en-US" dirty="0" smtClean="0"/>
              <a:t>the diameter </a:t>
            </a:r>
            <a:r>
              <a:rPr lang="en-US" dirty="0"/>
              <a:t>of the wire is small in relation to the size of the pixels, it can be </a:t>
            </a:r>
            <a:r>
              <a:rPr lang="en-US" dirty="0" smtClean="0"/>
              <a:t>neglected in </a:t>
            </a:r>
            <a:r>
              <a:rPr lang="en-US" dirty="0"/>
              <a:t>the calculation.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590800" cy="21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Phantoms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CT Linearity Phantom</a:t>
            </a:r>
          </a:p>
          <a:p>
            <a:pPr lvl="1"/>
            <a:r>
              <a:rPr lang="en-US" dirty="0" smtClean="0"/>
              <a:t>Assess </a:t>
            </a:r>
            <a:r>
              <a:rPr lang="en-US" dirty="0"/>
              <a:t>the linearity of the </a:t>
            </a:r>
            <a:r>
              <a:rPr lang="en-US" dirty="0" smtClean="0"/>
              <a:t>tomographic image (parameter I </a:t>
            </a:r>
            <a:r>
              <a:rPr lang="en-US" dirty="0"/>
              <a:t>= </a:t>
            </a:r>
            <a:r>
              <a:rPr lang="en-US" dirty="0" smtClean="0"/>
              <a:t>5)</a:t>
            </a:r>
            <a:endParaRPr lang="en-US" dirty="0"/>
          </a:p>
          <a:p>
            <a:pPr lvl="1"/>
            <a:r>
              <a:rPr lang="en-US" dirty="0"/>
              <a:t>The five materials used here are selected according to the Hounsfield </a:t>
            </a:r>
            <a:r>
              <a:rPr lang="en-US" dirty="0" smtClean="0"/>
              <a:t>number assigned </a:t>
            </a:r>
            <a:r>
              <a:rPr lang="en-US" dirty="0"/>
              <a:t>to </a:t>
            </a:r>
            <a:r>
              <a:rPr lang="en-US" dirty="0" smtClean="0"/>
              <a:t>them chosen </a:t>
            </a:r>
            <a:r>
              <a:rPr lang="en-US" dirty="0"/>
              <a:t>to cover the widest </a:t>
            </a:r>
            <a:r>
              <a:rPr lang="en-US" dirty="0" smtClean="0"/>
              <a:t>possible range </a:t>
            </a:r>
            <a:r>
              <a:rPr lang="en-US" dirty="0"/>
              <a:t>of the </a:t>
            </a:r>
            <a:r>
              <a:rPr lang="en-US" dirty="0" smtClean="0"/>
              <a:t>scale</a:t>
            </a:r>
            <a:endParaRPr lang="en-US" dirty="0"/>
          </a:p>
          <a:p>
            <a:pPr lvl="1"/>
            <a:r>
              <a:rPr lang="en-US" dirty="0"/>
              <a:t>By drawing a </a:t>
            </a:r>
            <a:r>
              <a:rPr lang="en-US" dirty="0" smtClean="0"/>
              <a:t>graph </a:t>
            </a:r>
            <a:r>
              <a:rPr lang="en-US" dirty="0"/>
              <a:t>of the relationship between the </a:t>
            </a:r>
            <a:r>
              <a:rPr lang="en-US" dirty="0" smtClean="0"/>
              <a:t>Hounsfield numbers </a:t>
            </a:r>
            <a:r>
              <a:rPr lang="en-US" dirty="0"/>
              <a:t>assigned to these materials and their attenuation coefficients measured </a:t>
            </a:r>
            <a:r>
              <a:rPr lang="en-US" dirty="0" smtClean="0"/>
              <a:t>by the </a:t>
            </a:r>
            <a:r>
              <a:rPr lang="en-US" dirty="0"/>
              <a:t>scanner (at the average radiation energy), we can establish the </a:t>
            </a:r>
            <a:r>
              <a:rPr lang="en-US" dirty="0" smtClean="0"/>
              <a:t>nonlinearity parameter </a:t>
            </a:r>
            <a:r>
              <a:rPr lang="en-US" dirty="0"/>
              <a:t>based on </a:t>
            </a:r>
            <a:r>
              <a:rPr lang="en-US" dirty="0" smtClean="0"/>
              <a:t>its equation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15" y="4746943"/>
            <a:ext cx="2419085" cy="193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438400" cy="234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Phantoms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Slice Thickness </a:t>
            </a:r>
            <a:r>
              <a:rPr lang="en-US" dirty="0" smtClean="0"/>
              <a:t>Phantom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phantom has two </a:t>
            </a:r>
            <a:r>
              <a:rPr lang="en-US" dirty="0" smtClean="0"/>
              <a:t>aluminum strips </a:t>
            </a:r>
            <a:r>
              <a:rPr lang="en-US" dirty="0"/>
              <a:t>of thickness b = 0.6 mm inclined to the reconstruction plane at </a:t>
            </a:r>
            <a:r>
              <a:rPr lang="en-US" dirty="0" smtClean="0"/>
              <a:t>a fixed </a:t>
            </a:r>
            <a:r>
              <a:rPr lang="en-US" dirty="0"/>
              <a:t>angle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 (30 </a:t>
            </a:r>
            <a:r>
              <a:rPr lang="en-US" dirty="0"/>
              <a:t>or </a:t>
            </a:r>
            <a:r>
              <a:rPr lang="en-US" dirty="0" smtClean="0"/>
              <a:t>45 degrees)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443287" cy="246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7" y="2709863"/>
            <a:ext cx="545314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0670"/>
            <a:ext cx="1628775" cy="447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9" y="5943600"/>
            <a:ext cx="1628775" cy="647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2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24132"/>
            <a:ext cx="5029200" cy="273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Phantoms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Phantom </a:t>
            </a:r>
            <a:r>
              <a:rPr lang="en-US" dirty="0"/>
              <a:t>Simulating a Skull </a:t>
            </a:r>
            <a:r>
              <a:rPr lang="en-US" dirty="0" smtClean="0"/>
              <a:t>Bone</a:t>
            </a:r>
          </a:p>
          <a:p>
            <a:pPr lvl="1"/>
            <a:r>
              <a:rPr lang="en-US" dirty="0"/>
              <a:t>Filters are often used in reconstruction algorithms to compensate for the </a:t>
            </a:r>
            <a:r>
              <a:rPr lang="en-US" dirty="0" smtClean="0"/>
              <a:t>distortions to </a:t>
            </a:r>
            <a:r>
              <a:rPr lang="en-US" dirty="0"/>
              <a:t>the image at </a:t>
            </a:r>
            <a:r>
              <a:rPr lang="en-US" dirty="0" smtClean="0"/>
              <a:t>boundary </a:t>
            </a:r>
            <a:r>
              <a:rPr lang="en-US" dirty="0"/>
              <a:t>between </a:t>
            </a:r>
            <a:r>
              <a:rPr lang="en-US" dirty="0" smtClean="0"/>
              <a:t>skull </a:t>
            </a:r>
            <a:r>
              <a:rPr lang="en-US" dirty="0"/>
              <a:t>and </a:t>
            </a:r>
            <a:r>
              <a:rPr lang="en-US" dirty="0" smtClean="0"/>
              <a:t>brain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phantoms </a:t>
            </a:r>
            <a:r>
              <a:rPr lang="en-US" dirty="0"/>
              <a:t>described </a:t>
            </a:r>
            <a:r>
              <a:rPr lang="en-US" dirty="0" smtClean="0"/>
              <a:t>before </a:t>
            </a:r>
            <a:r>
              <a:rPr lang="en-US" dirty="0"/>
              <a:t>would cause these filters to have an adverse effect </a:t>
            </a:r>
            <a:r>
              <a:rPr lang="en-US" dirty="0" smtClean="0"/>
              <a:t>on reconstructed </a:t>
            </a:r>
            <a:r>
              <a:rPr lang="en-US" dirty="0"/>
              <a:t>image in </a:t>
            </a:r>
            <a:r>
              <a:rPr lang="en-US" dirty="0" smtClean="0"/>
              <a:t>absence </a:t>
            </a:r>
            <a:r>
              <a:rPr lang="en-US" dirty="0"/>
              <a:t>of </a:t>
            </a:r>
            <a:r>
              <a:rPr lang="en-US" dirty="0" smtClean="0"/>
              <a:t>skull bone </a:t>
            </a:r>
          </a:p>
          <a:p>
            <a:pPr lvl="1"/>
            <a:r>
              <a:rPr lang="en-US" dirty="0" smtClean="0"/>
              <a:t>For that reason</a:t>
            </a:r>
            <a:r>
              <a:rPr lang="en-US" dirty="0"/>
              <a:t>, a Teflon rim, as shown </a:t>
            </a:r>
            <a:r>
              <a:rPr lang="en-US" dirty="0" smtClean="0"/>
              <a:t>is </a:t>
            </a:r>
            <a:r>
              <a:rPr lang="en-US" dirty="0"/>
              <a:t>usually fitted to one of the </a:t>
            </a:r>
            <a:r>
              <a:rPr lang="en-US" dirty="0" smtClean="0"/>
              <a:t>phantoms described </a:t>
            </a:r>
            <a:r>
              <a:rPr lang="en-US" dirty="0"/>
              <a:t>above </a:t>
            </a:r>
            <a:r>
              <a:rPr lang="en-US" dirty="0" smtClean="0"/>
              <a:t>to </a:t>
            </a:r>
            <a:r>
              <a:rPr lang="en-US" dirty="0"/>
              <a:t>simulate the skull bone</a:t>
            </a:r>
          </a:p>
        </p:txBody>
      </p:sp>
    </p:spTree>
    <p:extLst>
      <p:ext uri="{BB962C8B-B14F-4D97-AF65-F5344CB8AC3E}">
        <p14:creationId xmlns:p14="http://schemas.microsoft.com/office/powerpoint/2010/main" val="38371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</a:t>
            </a:r>
            <a:r>
              <a:rPr lang="en-US" dirty="0"/>
              <a:t>and Test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To ensure reliable operation of </a:t>
            </a:r>
            <a:r>
              <a:rPr lang="en-US" dirty="0" smtClean="0"/>
              <a:t>CT </a:t>
            </a:r>
            <a:r>
              <a:rPr lang="en-US" dirty="0"/>
              <a:t>scanner throughout the whole of its </a:t>
            </a:r>
            <a:r>
              <a:rPr lang="en-US" dirty="0" smtClean="0"/>
              <a:t>working life</a:t>
            </a:r>
            <a:r>
              <a:rPr lang="en-US" dirty="0"/>
              <a:t>, it is important that all </a:t>
            </a:r>
            <a:r>
              <a:rPr lang="en-US" dirty="0" smtClean="0"/>
              <a:t>manufacturer’s </a:t>
            </a:r>
            <a:r>
              <a:rPr lang="en-US" dirty="0"/>
              <a:t>recommended procedures for </a:t>
            </a:r>
            <a:r>
              <a:rPr lang="en-US" dirty="0" smtClean="0"/>
              <a:t>startup and </a:t>
            </a:r>
            <a:r>
              <a:rPr lang="en-US" dirty="0"/>
              <a:t>testing are </a:t>
            </a:r>
            <a:r>
              <a:rPr lang="en-US" dirty="0" smtClean="0"/>
              <a:t>followed</a:t>
            </a:r>
          </a:p>
          <a:p>
            <a:r>
              <a:rPr lang="en-US" dirty="0"/>
              <a:t>After sliding the table out of the scanner’s gantry (Feed Out), </a:t>
            </a:r>
            <a:r>
              <a:rPr lang="en-US" dirty="0" smtClean="0"/>
              <a:t>image quality is </a:t>
            </a:r>
            <a:r>
              <a:rPr lang="en-US" dirty="0"/>
              <a:t>tested (Test Image), but without the emission of </a:t>
            </a:r>
            <a:r>
              <a:rPr lang="en-US" dirty="0" smtClean="0"/>
              <a:t>radiation to confirm </a:t>
            </a:r>
            <a:r>
              <a:rPr lang="en-US" dirty="0"/>
              <a:t>the correct operation of the imaging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Next </a:t>
            </a:r>
            <a:r>
              <a:rPr lang="en-US" dirty="0"/>
              <a:t>step is to prepare </a:t>
            </a:r>
            <a:r>
              <a:rPr lang="en-US" dirty="0" smtClean="0"/>
              <a:t>x-ray tube </a:t>
            </a:r>
            <a:r>
              <a:rPr lang="en-US" dirty="0"/>
              <a:t>for operation by heating it up (Warm Up).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ext step </a:t>
            </a:r>
            <a:r>
              <a:rPr lang="en-US" dirty="0"/>
              <a:t>(Calibration) </a:t>
            </a:r>
            <a:r>
              <a:rPr lang="en-US" dirty="0" smtClean="0"/>
              <a:t>takes place </a:t>
            </a:r>
            <a:r>
              <a:rPr lang="en-US" dirty="0"/>
              <a:t>in the absence of any radiation-absorbing material in the gantry of </a:t>
            </a:r>
            <a:r>
              <a:rPr lang="en-US" dirty="0" smtClean="0"/>
              <a:t>scanner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Measurements </a:t>
            </a:r>
            <a:r>
              <a:rPr lang="en-US" dirty="0"/>
              <a:t>made at this time form the basis of the corrections </a:t>
            </a:r>
            <a:r>
              <a:rPr lang="en-US" dirty="0" smtClean="0"/>
              <a:t>that must </a:t>
            </a:r>
            <a:r>
              <a:rPr lang="en-US" dirty="0"/>
              <a:t>be made to the projections obtained during the routine operation of </a:t>
            </a:r>
            <a:r>
              <a:rPr lang="en-US" dirty="0" smtClean="0"/>
              <a:t>the scanner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and Test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calibration, procedures testing </a:t>
            </a:r>
            <a:r>
              <a:rPr lang="en-US" dirty="0" smtClean="0"/>
              <a:t>operation </a:t>
            </a:r>
            <a:r>
              <a:rPr lang="en-US" dirty="0"/>
              <a:t>of </a:t>
            </a:r>
            <a:r>
              <a:rPr lang="en-US" dirty="0" smtClean="0"/>
              <a:t>CT </a:t>
            </a:r>
            <a:r>
              <a:rPr lang="en-US" dirty="0"/>
              <a:t>scanner </a:t>
            </a:r>
            <a:r>
              <a:rPr lang="en-US" dirty="0" smtClean="0"/>
              <a:t>are carried </a:t>
            </a:r>
            <a:r>
              <a:rPr lang="en-US" dirty="0"/>
              <a:t>out (</a:t>
            </a:r>
            <a:r>
              <a:rPr lang="en-US" dirty="0" smtClean="0"/>
              <a:t>Quality) and </a:t>
            </a:r>
            <a:r>
              <a:rPr lang="en-US" dirty="0"/>
              <a:t>can be divided </a:t>
            </a:r>
            <a:r>
              <a:rPr lang="en-US" dirty="0" smtClean="0"/>
              <a:t>into two </a:t>
            </a:r>
            <a:r>
              <a:rPr lang="en-US" dirty="0"/>
              <a:t>types:</a:t>
            </a:r>
          </a:p>
          <a:p>
            <a:pPr lvl="1"/>
            <a:r>
              <a:rPr lang="en-US" dirty="0" smtClean="0"/>
              <a:t>Qualitative </a:t>
            </a:r>
            <a:r>
              <a:rPr lang="en-US" dirty="0"/>
              <a:t>tests, performed each day or </a:t>
            </a:r>
            <a:r>
              <a:rPr lang="en-US" dirty="0" smtClean="0"/>
              <a:t>weekly</a:t>
            </a:r>
            <a:endParaRPr lang="en-US" dirty="0"/>
          </a:p>
          <a:p>
            <a:pPr lvl="1"/>
            <a:r>
              <a:rPr lang="en-US" dirty="0" smtClean="0"/>
              <a:t>Stability </a:t>
            </a:r>
            <a:r>
              <a:rPr lang="en-US" dirty="0"/>
              <a:t>tests, performed each </a:t>
            </a:r>
            <a:r>
              <a:rPr lang="en-US" dirty="0" smtClean="0"/>
              <a:t>month</a:t>
            </a:r>
            <a:endParaRPr lang="en-US" dirty="0"/>
          </a:p>
          <a:p>
            <a:pPr lvl="1"/>
            <a:r>
              <a:rPr lang="en-US" dirty="0" smtClean="0"/>
              <a:t>Annual </a:t>
            </a:r>
            <a:r>
              <a:rPr lang="en-US" dirty="0"/>
              <a:t>tests.</a:t>
            </a:r>
          </a:p>
          <a:p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/>
              <a:t>of </a:t>
            </a:r>
            <a:r>
              <a:rPr lang="en-US" b="1" dirty="0">
                <a:solidFill>
                  <a:srgbClr val="C00000"/>
                </a:solidFill>
              </a:rPr>
              <a:t>daily/weekly</a:t>
            </a:r>
            <a:r>
              <a:rPr lang="en-US" dirty="0"/>
              <a:t> tests (performed by </a:t>
            </a:r>
            <a:r>
              <a:rPr lang="en-US" dirty="0">
                <a:solidFill>
                  <a:srgbClr val="C00000"/>
                </a:solidFill>
              </a:rPr>
              <a:t>technicians</a:t>
            </a:r>
            <a:r>
              <a:rPr lang="en-US" dirty="0"/>
              <a:t>) to check the quality </a:t>
            </a:r>
            <a:r>
              <a:rPr lang="en-US" dirty="0" smtClean="0"/>
              <a:t>of the </a:t>
            </a:r>
            <a:r>
              <a:rPr lang="en-US" dirty="0"/>
              <a:t>reconstructed image might include: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to measure the homogeneity of the </a:t>
            </a:r>
            <a:r>
              <a:rPr lang="en-US" dirty="0" smtClean="0"/>
              <a:t>image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of the point spread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of the X-ray tube voltage</a:t>
            </a:r>
          </a:p>
        </p:txBody>
      </p:sp>
    </p:spTree>
    <p:extLst>
      <p:ext uri="{BB962C8B-B14F-4D97-AF65-F5344CB8AC3E}">
        <p14:creationId xmlns:p14="http://schemas.microsoft.com/office/powerpoint/2010/main" val="9320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Tomography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940552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Gantry</a:t>
            </a:r>
            <a:r>
              <a:rPr lang="en-US" dirty="0" smtClean="0"/>
              <a:t> </a:t>
            </a:r>
            <a:r>
              <a:rPr lang="en-US" dirty="0"/>
              <a:t>with a central opening, into which the patient is moved during </a:t>
            </a:r>
            <a:r>
              <a:rPr lang="en-US" dirty="0" smtClean="0"/>
              <a:t>the examination</a:t>
            </a:r>
            <a:r>
              <a:rPr lang="en-US" dirty="0"/>
              <a:t>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X-ray </a:t>
            </a:r>
            <a:r>
              <a:rPr lang="en-US" b="1" dirty="0">
                <a:solidFill>
                  <a:srgbClr val="C00000"/>
                </a:solidFill>
              </a:rPr>
              <a:t>tube</a:t>
            </a:r>
            <a:r>
              <a:rPr lang="en-US" dirty="0"/>
              <a:t>, the source of the X-rays that pass through the body situated </a:t>
            </a:r>
            <a:r>
              <a:rPr lang="en-US" dirty="0" smtClean="0"/>
              <a:t>in the </a:t>
            </a:r>
            <a:r>
              <a:rPr lang="en-US" dirty="0"/>
              <a:t>gantry </a:t>
            </a:r>
            <a:r>
              <a:rPr lang="en-US" dirty="0" smtClean="0"/>
              <a:t>in </a:t>
            </a:r>
            <a:r>
              <a:rPr lang="en-US" dirty="0"/>
              <a:t>the form of a series of projections;</a:t>
            </a:r>
          </a:p>
          <a:p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etector</a:t>
            </a:r>
            <a:r>
              <a:rPr lang="en-US" dirty="0" smtClean="0"/>
              <a:t> </a:t>
            </a:r>
            <a:r>
              <a:rPr lang="en-US" dirty="0"/>
              <a:t>array converts the projection values, in the form of </a:t>
            </a:r>
            <a:r>
              <a:rPr lang="en-US" dirty="0" smtClean="0"/>
              <a:t>radiation intensities</a:t>
            </a:r>
            <a:r>
              <a:rPr lang="en-US" dirty="0"/>
              <a:t>, into electrical quantities. Usually, the whole detector array </a:t>
            </a:r>
            <a:r>
              <a:rPr lang="en-US" dirty="0" smtClean="0"/>
              <a:t>rotates synchronously </a:t>
            </a:r>
            <a:r>
              <a:rPr lang="en-US" dirty="0"/>
              <a:t>with the X-ray tube around the test </a:t>
            </a:r>
            <a:r>
              <a:rPr lang="en-US" dirty="0" smtClean="0"/>
              <a:t>object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en-US" b="1" dirty="0" smtClean="0">
                <a:solidFill>
                  <a:srgbClr val="C00000"/>
                </a:solidFill>
              </a:rPr>
              <a:t>able</a:t>
            </a:r>
            <a:r>
              <a:rPr lang="en-US" dirty="0" smtClean="0"/>
              <a:t> </a:t>
            </a:r>
            <a:r>
              <a:rPr lang="en-US" dirty="0"/>
              <a:t>allows the patient to be </a:t>
            </a:r>
            <a:r>
              <a:rPr lang="en-US" dirty="0" smtClean="0"/>
              <a:t>maneuvered </a:t>
            </a:r>
            <a:r>
              <a:rPr lang="en-US" dirty="0"/>
              <a:t>easily into position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4574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and Test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battery of tests performed by </a:t>
            </a:r>
            <a:r>
              <a:rPr lang="en-US" dirty="0">
                <a:solidFill>
                  <a:srgbClr val="C00000"/>
                </a:solidFill>
              </a:rPr>
              <a:t>service </a:t>
            </a:r>
            <a:r>
              <a:rPr lang="en-US" dirty="0" smtClean="0">
                <a:solidFill>
                  <a:srgbClr val="C00000"/>
                </a:solidFill>
              </a:rPr>
              <a:t>personnel </a:t>
            </a:r>
            <a:r>
              <a:rPr lang="en-US" dirty="0">
                <a:solidFill>
                  <a:srgbClr val="C00000"/>
                </a:solidFill>
              </a:rPr>
              <a:t>or technicians</a:t>
            </a:r>
            <a:r>
              <a:rPr lang="en-US" dirty="0"/>
              <a:t> on a </a:t>
            </a:r>
            <a:r>
              <a:rPr lang="en-US" b="1" dirty="0" smtClean="0">
                <a:solidFill>
                  <a:srgbClr val="C00000"/>
                </a:solidFill>
              </a:rPr>
              <a:t>monthly</a:t>
            </a:r>
            <a:r>
              <a:rPr lang="en-US" dirty="0" smtClean="0"/>
              <a:t> basis </a:t>
            </a:r>
            <a:r>
              <a:rPr lang="en-US" dirty="0"/>
              <a:t>might consist of </a:t>
            </a:r>
            <a:r>
              <a:rPr lang="en-US" dirty="0" smtClean="0"/>
              <a:t>measuring the </a:t>
            </a:r>
            <a:r>
              <a:rPr lang="en-US" dirty="0"/>
              <a:t>following items:</a:t>
            </a:r>
          </a:p>
          <a:p>
            <a:pPr lvl="1"/>
            <a:r>
              <a:rPr lang="en-US" dirty="0" smtClean="0"/>
              <a:t>Spatial resolution</a:t>
            </a:r>
            <a:endParaRPr lang="en-US" dirty="0"/>
          </a:p>
          <a:p>
            <a:pPr lvl="1"/>
            <a:r>
              <a:rPr lang="en-US" dirty="0" smtClean="0"/>
              <a:t>Positioning accuracy</a:t>
            </a:r>
            <a:endParaRPr lang="en-US" dirty="0"/>
          </a:p>
          <a:p>
            <a:pPr lvl="1"/>
            <a:r>
              <a:rPr lang="en-US" dirty="0" smtClean="0"/>
              <a:t>Linearity</a:t>
            </a:r>
            <a:endParaRPr lang="en-US" dirty="0"/>
          </a:p>
          <a:p>
            <a:pPr lvl="1"/>
            <a:r>
              <a:rPr lang="en-US" dirty="0" smtClean="0"/>
              <a:t>Slice thickness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Annual</a:t>
            </a:r>
            <a:r>
              <a:rPr lang="en-US" dirty="0"/>
              <a:t> tests might be a combination of the following </a:t>
            </a:r>
            <a:r>
              <a:rPr lang="en-US" dirty="0" smtClean="0"/>
              <a:t>examinations (performed by </a:t>
            </a:r>
            <a:r>
              <a:rPr lang="en-US" dirty="0" smtClean="0">
                <a:solidFill>
                  <a:srgbClr val="C00000"/>
                </a:solidFill>
              </a:rPr>
              <a:t>physicists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 smtClean="0"/>
              <a:t>Daily/weekly tests</a:t>
            </a:r>
            <a:endParaRPr lang="en-US" dirty="0"/>
          </a:p>
          <a:p>
            <a:pPr lvl="1"/>
            <a:r>
              <a:rPr lang="en-US" dirty="0" smtClean="0"/>
              <a:t>Index </a:t>
            </a:r>
            <a:r>
              <a:rPr lang="en-US" dirty="0"/>
              <a:t>accuracy and table positioning </a:t>
            </a:r>
            <a:r>
              <a:rPr lang="en-US" dirty="0" smtClean="0"/>
              <a:t>test</a:t>
            </a:r>
            <a:endParaRPr lang="en-US" dirty="0"/>
          </a:p>
          <a:p>
            <a:pPr lvl="1"/>
            <a:r>
              <a:rPr lang="en-US" dirty="0" smtClean="0"/>
              <a:t>Contrast </a:t>
            </a:r>
            <a:r>
              <a:rPr lang="en-US" dirty="0"/>
              <a:t>scale </a:t>
            </a:r>
            <a:r>
              <a:rPr lang="en-US" dirty="0" smtClean="0"/>
              <a:t>test</a:t>
            </a:r>
            <a:endParaRPr lang="en-US" dirty="0"/>
          </a:p>
          <a:p>
            <a:pPr lvl="1"/>
            <a:r>
              <a:rPr lang="en-US" dirty="0" smtClean="0"/>
              <a:t>Distance </a:t>
            </a:r>
            <a:r>
              <a:rPr lang="en-US" dirty="0"/>
              <a:t>accuracy </a:t>
            </a:r>
            <a:r>
              <a:rPr lang="en-US" dirty="0" smtClean="0"/>
              <a:t>test</a:t>
            </a:r>
            <a:endParaRPr lang="en-US" dirty="0"/>
          </a:p>
          <a:p>
            <a:pPr lvl="1"/>
            <a:r>
              <a:rPr lang="en-US" dirty="0" smtClean="0"/>
              <a:t>Patient 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and Test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an emergency, if the time needed to perform the entire start-up </a:t>
            </a:r>
            <a:r>
              <a:rPr lang="en-US" dirty="0" smtClean="0"/>
              <a:t>procedure could </a:t>
            </a:r>
            <a:r>
              <a:rPr lang="en-US" dirty="0"/>
              <a:t>affect the life or health of the patient, a fast start-up procedure (</a:t>
            </a:r>
            <a:r>
              <a:rPr lang="en-US" dirty="0" err="1"/>
              <a:t>Quickstart</a:t>
            </a:r>
            <a:r>
              <a:rPr lang="en-US" dirty="0" smtClean="0"/>
              <a:t>) can </a:t>
            </a:r>
            <a:r>
              <a:rPr lang="en-US" dirty="0"/>
              <a:t>be carried out, which excludes all the points selected in the start-up window</a:t>
            </a:r>
          </a:p>
          <a:p>
            <a:r>
              <a:rPr lang="en-US" dirty="0" smtClean="0"/>
              <a:t>Appropriate </a:t>
            </a:r>
            <a:r>
              <a:rPr lang="en-US" dirty="0"/>
              <a:t>tests should also be carried out on the scanner after the </a:t>
            </a:r>
            <a:r>
              <a:rPr lang="en-US" dirty="0" smtClean="0"/>
              <a:t>installation of </a:t>
            </a:r>
            <a:r>
              <a:rPr lang="en-US" dirty="0"/>
              <a:t>the equipment and after any routine maintenance or </a:t>
            </a:r>
            <a:r>
              <a:rPr lang="en-US" dirty="0" smtClean="0"/>
              <a:t>servicing</a:t>
            </a:r>
          </a:p>
          <a:p>
            <a:pPr lvl="1"/>
            <a:r>
              <a:rPr lang="en-US" dirty="0" smtClean="0"/>
              <a:t>Application software </a:t>
            </a:r>
            <a:r>
              <a:rPr lang="en-US" dirty="0"/>
              <a:t>installed on the scanner’s computer enables the results of the tests to </a:t>
            </a:r>
            <a:r>
              <a:rPr lang="en-US" dirty="0" smtClean="0"/>
              <a:t>be saved</a:t>
            </a:r>
            <a:r>
              <a:rPr lang="en-US" dirty="0"/>
              <a:t>, so creating a history of the device for purposes of comparison.</a:t>
            </a:r>
          </a:p>
        </p:txBody>
      </p:sp>
    </p:spTree>
    <p:extLst>
      <p:ext uri="{BB962C8B-B14F-4D97-AF65-F5344CB8AC3E}">
        <p14:creationId xmlns:p14="http://schemas.microsoft.com/office/powerpoint/2010/main" val="24386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Parts of chapters 3 and 9 </a:t>
            </a:r>
            <a:r>
              <a:rPr lang="en-US" dirty="0"/>
              <a:t>of </a:t>
            </a:r>
            <a:r>
              <a:rPr lang="en-US" dirty="0" err="1" smtClean="0"/>
              <a:t>Cierniak</a:t>
            </a:r>
            <a:r>
              <a:rPr lang="en-US" dirty="0" smtClean="0"/>
              <a:t> textbook</a:t>
            </a:r>
          </a:p>
          <a:p>
            <a:r>
              <a:rPr lang="en-US" dirty="0" smtClean="0"/>
              <a:t>Parts of chapter 15 of </a:t>
            </a:r>
            <a:r>
              <a:rPr lang="en-US" dirty="0" err="1" smtClean="0"/>
              <a:t>Hendee</a:t>
            </a:r>
            <a:r>
              <a:rPr lang="en-US" dirty="0" smtClean="0"/>
              <a:t> and </a:t>
            </a:r>
            <a:r>
              <a:rPr lang="en-US" dirty="0" err="1" smtClean="0"/>
              <a:t>Ritenour</a:t>
            </a:r>
            <a:r>
              <a:rPr lang="en-US" dirty="0" smtClean="0"/>
              <a:t> </a:t>
            </a:r>
            <a:r>
              <a:rPr lang="en-US" dirty="0" smtClean="0"/>
              <a:t>textbook</a:t>
            </a:r>
          </a:p>
          <a:p>
            <a:endParaRPr lang="en-US" dirty="0"/>
          </a:p>
          <a:p>
            <a:r>
              <a:rPr lang="en-US" dirty="0" smtClean="0"/>
              <a:t>Recommended further reading: CT image reconstruction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42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Scanner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of three basic tube-detector </a:t>
            </a:r>
            <a:r>
              <a:rPr lang="en-US" dirty="0"/>
              <a:t>projection systems</a:t>
            </a:r>
          </a:p>
          <a:p>
            <a:r>
              <a:rPr lang="en-US" dirty="0" smtClean="0"/>
              <a:t>A </a:t>
            </a:r>
            <a:r>
              <a:rPr lang="en-US" dirty="0"/>
              <a:t>projection system using a parallel beam of radiation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arallel-beam system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system using a beam of radiation in the shape of a fan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an-beam system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system using a beam of radiation in the shape of a cone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one-beam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10" y="2514600"/>
            <a:ext cx="325975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First-Generation </a:t>
            </a:r>
            <a:r>
              <a:rPr lang="en-US" dirty="0" smtClean="0"/>
              <a:t>CT Scanners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559552" cy="4495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encil </a:t>
            </a:r>
            <a:r>
              <a:rPr lang="en-US" dirty="0"/>
              <a:t>beam or </a:t>
            </a:r>
            <a:r>
              <a:rPr lang="en-US" dirty="0" smtClean="0"/>
              <a:t>translation/rotation single </a:t>
            </a:r>
            <a:r>
              <a:rPr lang="en-US" dirty="0"/>
              <a:t>detector </a:t>
            </a:r>
            <a:r>
              <a:rPr lang="en-US" dirty="0" smtClean="0"/>
              <a:t>CT scanners</a:t>
            </a:r>
          </a:p>
          <a:p>
            <a:pPr lvl="1"/>
            <a:r>
              <a:rPr lang="en-US" dirty="0" smtClean="0"/>
              <a:t>belong </a:t>
            </a:r>
            <a:r>
              <a:rPr lang="en-US" dirty="0"/>
              <a:t>to the </a:t>
            </a:r>
            <a:r>
              <a:rPr lang="en-US" dirty="0" smtClean="0"/>
              <a:t>parallel-beam projection system</a:t>
            </a:r>
          </a:p>
          <a:p>
            <a:r>
              <a:rPr lang="en-US" dirty="0" smtClean="0"/>
              <a:t>Two </a:t>
            </a:r>
            <a:r>
              <a:rPr lang="en-US" dirty="0"/>
              <a:t>components to the movement of the </a:t>
            </a:r>
            <a:r>
              <a:rPr lang="en-US" dirty="0" smtClean="0"/>
              <a:t>rigidly coupled </a:t>
            </a:r>
            <a:r>
              <a:rPr lang="en-US" dirty="0"/>
              <a:t>tube-detector </a:t>
            </a:r>
            <a:r>
              <a:rPr lang="en-US" dirty="0" smtClean="0"/>
              <a:t>system </a:t>
            </a:r>
          </a:p>
          <a:p>
            <a:pPr lvl="1"/>
            <a:r>
              <a:rPr lang="en-US" dirty="0" smtClean="0"/>
              <a:t>lateral </a:t>
            </a:r>
            <a:r>
              <a:rPr lang="en-US" dirty="0"/>
              <a:t>movement to make a single projection </a:t>
            </a:r>
            <a:endParaRPr lang="en-US" dirty="0" smtClean="0"/>
          </a:p>
          <a:p>
            <a:pPr lvl="1"/>
            <a:r>
              <a:rPr lang="en-US" dirty="0" smtClean="0"/>
              <a:t>circular </a:t>
            </a:r>
            <a:r>
              <a:rPr lang="en-US" dirty="0"/>
              <a:t>movement about the central opening in the gantry to gather all </a:t>
            </a:r>
            <a:r>
              <a:rPr lang="en-US" dirty="0" smtClean="0"/>
              <a:t>projections </a:t>
            </a:r>
            <a:r>
              <a:rPr lang="en-US" dirty="0"/>
              <a:t>necessary to </a:t>
            </a:r>
            <a:r>
              <a:rPr lang="en-US" dirty="0" smtClean="0"/>
              <a:t>form the image</a:t>
            </a:r>
          </a:p>
          <a:p>
            <a:r>
              <a:rPr lang="en-US" dirty="0" smtClean="0"/>
              <a:t>Very slow (5 min/slice)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0"/>
            <a:ext cx="914399" cy="131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51400"/>
            <a:ext cx="2566987" cy="156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40387"/>
            <a:ext cx="3335867" cy="51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Second-Generation </a:t>
            </a:r>
            <a:r>
              <a:rPr lang="en-US" dirty="0"/>
              <a:t>CT Scanners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5029200" cy="44958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artial fan beam or </a:t>
            </a:r>
            <a:r>
              <a:rPr lang="en-US" dirty="0"/>
              <a:t>translation/rotation multiple detector </a:t>
            </a:r>
            <a:r>
              <a:rPr lang="en-US" dirty="0" smtClean="0"/>
              <a:t>scanners</a:t>
            </a:r>
            <a:endParaRPr lang="en-US" dirty="0"/>
          </a:p>
          <a:p>
            <a:r>
              <a:rPr lang="en-US" dirty="0" smtClean="0"/>
              <a:t>3-52 detectors </a:t>
            </a:r>
            <a:r>
              <a:rPr lang="en-US" dirty="0"/>
              <a:t>in the </a:t>
            </a:r>
            <a:r>
              <a:rPr lang="en-US" dirty="0" smtClean="0"/>
              <a:t>array </a:t>
            </a:r>
          </a:p>
          <a:p>
            <a:pPr lvl="1"/>
            <a:r>
              <a:rPr lang="en-US" dirty="0" smtClean="0"/>
              <a:t>enable the projections </a:t>
            </a:r>
            <a:r>
              <a:rPr lang="en-US" dirty="0"/>
              <a:t>to cover a larger area of the patient’s body at any one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results in reduction </a:t>
            </a:r>
            <a:r>
              <a:rPr lang="en-US" dirty="0"/>
              <a:t>of </a:t>
            </a:r>
            <a:r>
              <a:rPr lang="en-US" dirty="0" smtClean="0"/>
              <a:t>number </a:t>
            </a:r>
            <a:r>
              <a:rPr lang="en-US" dirty="0"/>
              <a:t>of projections needed to reconstruct an image </a:t>
            </a:r>
          </a:p>
          <a:p>
            <a:pPr lvl="1"/>
            <a:r>
              <a:rPr lang="en-US" dirty="0" smtClean="0"/>
              <a:t>Faster!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819400"/>
            <a:ext cx="40481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Third-Generation </a:t>
            </a:r>
            <a:r>
              <a:rPr lang="en-US" dirty="0"/>
              <a:t>CT Scanners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02352" cy="4495800"/>
          </a:xfrm>
        </p:spPr>
        <p:txBody>
          <a:bodyPr/>
          <a:lstStyle/>
          <a:p>
            <a:r>
              <a:rPr lang="en-US" dirty="0" smtClean="0"/>
              <a:t>Elimination of lateral </a:t>
            </a:r>
            <a:r>
              <a:rPr lang="en-US" dirty="0"/>
              <a:t>movement </a:t>
            </a:r>
            <a:r>
              <a:rPr lang="en-US" dirty="0" smtClean="0"/>
              <a:t>of </a:t>
            </a:r>
            <a:r>
              <a:rPr lang="en-US" dirty="0"/>
              <a:t>tube-detector </a:t>
            </a:r>
            <a:r>
              <a:rPr lang="en-US" dirty="0" smtClean="0"/>
              <a:t>system</a:t>
            </a:r>
          </a:p>
          <a:p>
            <a:r>
              <a:rPr lang="en-US" dirty="0"/>
              <a:t>F</a:t>
            </a:r>
            <a:r>
              <a:rPr lang="en-US" dirty="0" smtClean="0"/>
              <a:t>an-beam </a:t>
            </a:r>
            <a:r>
              <a:rPr lang="en-US" dirty="0"/>
              <a:t>or </a:t>
            </a:r>
            <a:r>
              <a:rPr lang="en-US" dirty="0" smtClean="0"/>
              <a:t>continuous rotation scanner</a:t>
            </a:r>
          </a:p>
          <a:p>
            <a:pPr lvl="1"/>
            <a:r>
              <a:rPr lang="en-US" dirty="0" smtClean="0"/>
              <a:t>Fan beam </a:t>
            </a:r>
            <a:r>
              <a:rPr lang="en-US" dirty="0"/>
              <a:t>of radiation </a:t>
            </a:r>
            <a:r>
              <a:rPr lang="en-US" dirty="0" smtClean="0"/>
              <a:t>(40-55 degrees) </a:t>
            </a:r>
            <a:r>
              <a:rPr lang="en-US" dirty="0"/>
              <a:t>to encompass </a:t>
            </a:r>
            <a:r>
              <a:rPr lang="en-US" dirty="0" smtClean="0"/>
              <a:t>whole object</a:t>
            </a:r>
          </a:p>
          <a:p>
            <a:r>
              <a:rPr lang="en-US" dirty="0" smtClean="0"/>
              <a:t>Increase number </a:t>
            </a:r>
            <a:r>
              <a:rPr lang="en-US" dirty="0"/>
              <a:t>of detectors in the array moving synchronously with </a:t>
            </a:r>
            <a:r>
              <a:rPr lang="en-US" dirty="0" smtClean="0"/>
              <a:t>rotating X-ray tube </a:t>
            </a:r>
            <a:r>
              <a:rPr lang="en-US" dirty="0"/>
              <a:t>(up to 1,000 </a:t>
            </a:r>
            <a:r>
              <a:rPr lang="en-US" dirty="0" smtClean="0"/>
              <a:t>detectors) </a:t>
            </a:r>
          </a:p>
          <a:p>
            <a:r>
              <a:rPr lang="en-US" dirty="0" smtClean="0"/>
              <a:t>Much faster: 5 s/slice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12668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Fourth-Generation </a:t>
            </a:r>
            <a:r>
              <a:rPr lang="en-US" dirty="0"/>
              <a:t>CT Scanners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 </a:t>
            </a:r>
            <a:r>
              <a:rPr lang="en-US" dirty="0"/>
              <a:t>only </a:t>
            </a:r>
            <a:r>
              <a:rPr lang="en-US" dirty="0" smtClean="0"/>
              <a:t>slightly from </a:t>
            </a:r>
            <a:r>
              <a:rPr lang="en-US" dirty="0"/>
              <a:t>the third </a:t>
            </a:r>
            <a:r>
              <a:rPr lang="en-US" dirty="0" smtClean="0"/>
              <a:t>generation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otation </a:t>
            </a:r>
            <a:r>
              <a:rPr lang="en-US" dirty="0"/>
              <a:t>of the </a:t>
            </a:r>
            <a:r>
              <a:rPr lang="en-US" dirty="0" smtClean="0"/>
              <a:t>detector array is eliminated </a:t>
            </a:r>
            <a:r>
              <a:rPr lang="en-US" dirty="0"/>
              <a:t>by arranging it on a stationary ring </a:t>
            </a:r>
            <a:endParaRPr lang="en-US" dirty="0" smtClean="0"/>
          </a:p>
          <a:p>
            <a:pPr lvl="1"/>
            <a:r>
              <a:rPr lang="en-US" dirty="0" smtClean="0"/>
              <a:t>“Rotate-fixed” scanner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58533"/>
            <a:ext cx="39528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4861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9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rgbClr val="FFFFFF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1764</TotalTime>
  <Words>2771</Words>
  <Application>Microsoft Office PowerPoint</Application>
  <PresentationFormat>On-screen Show (4:3)</PresentationFormat>
  <Paragraphs>333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Median</vt:lpstr>
      <vt:lpstr>Microsoft Equation 3.0</vt:lpstr>
      <vt:lpstr>Medical Equipment: Computed Tomography</vt:lpstr>
      <vt:lpstr>Recommended Textbook</vt:lpstr>
      <vt:lpstr>Computed Tomography</vt:lpstr>
      <vt:lpstr>Computed Tomography Components</vt:lpstr>
      <vt:lpstr>CT Scanner Design</vt:lpstr>
      <vt:lpstr>First-Generation CT Scanners</vt:lpstr>
      <vt:lpstr>Second-Generation CT Scanners</vt:lpstr>
      <vt:lpstr>Third-Generation CT Scanners</vt:lpstr>
      <vt:lpstr>Fourth-Generation CT Scanners</vt:lpstr>
      <vt:lpstr>Spiral Scanners</vt:lpstr>
      <vt:lpstr>Hounsfield Units</vt:lpstr>
      <vt:lpstr>CT Installation</vt:lpstr>
      <vt:lpstr>CT Scanner Physical Elements</vt:lpstr>
      <vt:lpstr>Image Reconstruction Problem</vt:lpstr>
      <vt:lpstr>Back-Projection Method</vt:lpstr>
      <vt:lpstr>Back-Projection Example</vt:lpstr>
      <vt:lpstr>Algebraic Reconstruction Technique (ART)</vt:lpstr>
      <vt:lpstr>ART Example</vt:lpstr>
      <vt:lpstr>Problem Extensions: Fan Beam Problem</vt:lpstr>
      <vt:lpstr>Problem Extensions: Spiral CT</vt:lpstr>
      <vt:lpstr>CT Image Artifacts</vt:lpstr>
      <vt:lpstr>Evaluation of CT Devices</vt:lpstr>
      <vt:lpstr>Technical Parameters of CT Devices</vt:lpstr>
      <vt:lpstr>Technical Parameters of CT Devices</vt:lpstr>
      <vt:lpstr>Technical Parameters of CT Devices</vt:lpstr>
      <vt:lpstr>Technical Parameters of CT Devices</vt:lpstr>
      <vt:lpstr>Technical Parameters of CT Devices</vt:lpstr>
      <vt:lpstr>Technical Parameters of CT Devices</vt:lpstr>
      <vt:lpstr>Technical Parameters of CT Devices</vt:lpstr>
      <vt:lpstr>Technical Parameters of CT Devices</vt:lpstr>
      <vt:lpstr>Quality Control Phantoms</vt:lpstr>
      <vt:lpstr>Quality Control Phantoms</vt:lpstr>
      <vt:lpstr>Quality Control Phantoms</vt:lpstr>
      <vt:lpstr>Quality Control Phantoms</vt:lpstr>
      <vt:lpstr>Quality Control Phantoms</vt:lpstr>
      <vt:lpstr>Quality Control Phantoms</vt:lpstr>
      <vt:lpstr>Quality Control Phantoms</vt:lpstr>
      <vt:lpstr>Start-Up and Test Procedures</vt:lpstr>
      <vt:lpstr>Start-Up and Test Procedures</vt:lpstr>
      <vt:lpstr>Start-Up and Test Procedures</vt:lpstr>
      <vt:lpstr>Start-Up and Test Procedures</vt:lpstr>
      <vt:lpstr>Covered Material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Factors Engineering: Design of Medical Devices</dc:title>
  <dc:creator>Yasser</dc:creator>
  <cp:lastModifiedBy>Yasser</cp:lastModifiedBy>
  <cp:revision>288</cp:revision>
  <dcterms:created xsi:type="dcterms:W3CDTF">2006-08-16T00:00:00Z</dcterms:created>
  <dcterms:modified xsi:type="dcterms:W3CDTF">2013-09-03T17:04:02Z</dcterms:modified>
</cp:coreProperties>
</file>