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33" r:id="rId2"/>
    <p:sldId id="285" r:id="rId3"/>
    <p:sldId id="361" r:id="rId4"/>
    <p:sldId id="296" r:id="rId5"/>
    <p:sldId id="371" r:id="rId6"/>
    <p:sldId id="299" r:id="rId7"/>
    <p:sldId id="336" r:id="rId8"/>
    <p:sldId id="378" r:id="rId9"/>
    <p:sldId id="340" r:id="rId10"/>
    <p:sldId id="341" r:id="rId11"/>
    <p:sldId id="342" r:id="rId12"/>
    <p:sldId id="343" r:id="rId13"/>
    <p:sldId id="345" r:id="rId14"/>
    <p:sldId id="344" r:id="rId15"/>
    <p:sldId id="355" r:id="rId16"/>
    <p:sldId id="581" r:id="rId17"/>
    <p:sldId id="310" r:id="rId18"/>
    <p:sldId id="308" r:id="rId19"/>
    <p:sldId id="363" r:id="rId20"/>
    <p:sldId id="367" r:id="rId21"/>
    <p:sldId id="375" r:id="rId22"/>
    <p:sldId id="373" r:id="rId23"/>
    <p:sldId id="359" r:id="rId24"/>
    <p:sldId id="596" r:id="rId25"/>
    <p:sldId id="353" r:id="rId26"/>
    <p:sldId id="599" r:id="rId27"/>
    <p:sldId id="600" r:id="rId28"/>
    <p:sldId id="5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842" y="90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429000"/>
            <a:ext cx="759159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Mechanical Ventilator: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The Basics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DA6D2E-CFCE-41D0-A9B9-7A606D7D0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Professor Yasser Mostafa Kadah</a:t>
            </a:r>
          </a:p>
        </p:txBody>
      </p:sp>
      <p:pic>
        <p:nvPicPr>
          <p:cNvPr id="4" name="Picture 3" descr="A picture containing indoor, white, table, monitor&#10;&#10;Description automatically generated">
            <a:extLst>
              <a:ext uri="{FF2B5EF4-FFF2-40B4-BE49-F238E27FC236}">
                <a16:creationId xmlns:a16="http://schemas.microsoft.com/office/drawing/2014/main" id="{041A294E-C536-481C-B662-F88FA5CEC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27" y="38756"/>
            <a:ext cx="4249346" cy="38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6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Pressure/Flow Generator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Pressure/flow generator is responsible for delivering mixed gas prepared by gas mixer according to selected ventilation parameters </a:t>
            </a:r>
          </a:p>
          <a:p>
            <a:r>
              <a:rPr lang="en-US" dirty="0">
                <a:solidFill>
                  <a:srgbClr val="C00000"/>
                </a:solidFill>
              </a:rPr>
              <a:t>Flow generator </a:t>
            </a:r>
            <a:r>
              <a:rPr lang="en-US" dirty="0"/>
              <a:t>is a controlled valve whose output provides defined gas flow with output pressure is not specified</a:t>
            </a:r>
          </a:p>
          <a:p>
            <a:r>
              <a:rPr lang="en-US" dirty="0">
                <a:solidFill>
                  <a:srgbClr val="C00000"/>
                </a:solidFill>
              </a:rPr>
              <a:t>Pressure generator</a:t>
            </a:r>
            <a:r>
              <a:rPr lang="en-US" dirty="0"/>
              <a:t> behaves similar to compressor, whose output provides defined pressure with unspecified gas flow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2A316-A7A2-44B4-87BF-021F16D5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26" y="4668733"/>
            <a:ext cx="5760751" cy="1986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D82D8-36A2-4790-AEF6-B6E1C4EE8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4" y="4466209"/>
            <a:ext cx="1747970" cy="23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Breathing system forms interface between patient and ventilator</a:t>
            </a:r>
          </a:p>
          <a:p>
            <a:r>
              <a:rPr lang="en-US" sz="2000" dirty="0"/>
              <a:t>Clinical ventilators are usually connected to patient via inspiratory and expiratory hose (dual-hose circuit)</a:t>
            </a:r>
          </a:p>
          <a:p>
            <a:r>
              <a:rPr lang="en-US" sz="2000" dirty="0"/>
              <a:t>Gas flow delivered through inspiratory port passes through breathing gas humidifier before entering patient’s lungs</a:t>
            </a:r>
          </a:p>
          <a:p>
            <a:pPr lvl="1"/>
            <a:r>
              <a:rPr lang="en-US" sz="1800" dirty="0"/>
              <a:t>To make it adapted to climatic conditions in patient’s lungs </a:t>
            </a:r>
          </a:p>
          <a:p>
            <a:r>
              <a:rPr lang="en-US" sz="2000" dirty="0"/>
              <a:t>After inspiratory phase, patient exhales through expiratory valve</a:t>
            </a:r>
          </a:p>
          <a:p>
            <a:pPr lvl="1"/>
            <a:r>
              <a:rPr lang="en-US" sz="1800" dirty="0"/>
              <a:t>Breathing systems of ventilators are referred to as non-rebreathing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9177-1DFE-40DE-877B-78A785C9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5411"/>
            <a:ext cx="5535356" cy="1667276"/>
          </a:xfrm>
          <a:prstGeom prst="rect">
            <a:avLst/>
          </a:prstGeom>
        </p:spPr>
      </p:pic>
      <p:pic>
        <p:nvPicPr>
          <p:cNvPr id="5" name="Picture 4" descr="A picture containing bottle&#10;&#10;Description automatically generated">
            <a:extLst>
              <a:ext uri="{FF2B5EF4-FFF2-40B4-BE49-F238E27FC236}">
                <a16:creationId xmlns:a16="http://schemas.microsoft.com/office/drawing/2014/main" id="{256E8954-7A1A-4107-9F21-84650E066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49" y="4932066"/>
            <a:ext cx="1604751" cy="169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57732-7C77-48B8-9F6A-BD53D4E5D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8" y="4746567"/>
            <a:ext cx="1952721" cy="195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96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Humidifier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Humidifiers are used to warm and humidify inspiratory gas. </a:t>
            </a:r>
          </a:p>
          <a:p>
            <a:pPr lvl="1"/>
            <a:r>
              <a:rPr lang="en-US" sz="1800" dirty="0"/>
              <a:t>Dry and cool supply gas dry out the patient’s airways with risk of causing irreversible damage to ciliated epithelium</a:t>
            </a:r>
          </a:p>
          <a:p>
            <a:r>
              <a:rPr lang="en-US" sz="2000" dirty="0"/>
              <a:t>Active gas humidifiers </a:t>
            </a:r>
          </a:p>
          <a:p>
            <a:pPr lvl="1"/>
            <a:r>
              <a:rPr lang="en-US" sz="1800" dirty="0"/>
              <a:t>Located in the inspiratory limb and use electrical energy to heat a water bath </a:t>
            </a:r>
          </a:p>
          <a:p>
            <a:pPr lvl="1"/>
            <a:r>
              <a:rPr lang="en-US" sz="1800" dirty="0"/>
              <a:t>When cold, dry gas passes over the water surface it absorbs water molecules and is thus warmed and humidified</a:t>
            </a:r>
          </a:p>
          <a:p>
            <a:pPr lvl="1"/>
            <a:r>
              <a:rPr lang="en-US" sz="1800" dirty="0"/>
              <a:t>Examples: pass-over humidifiers and bubble-through humidifiers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" y="4490309"/>
            <a:ext cx="4203003" cy="2367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05" y="4698024"/>
            <a:ext cx="2664084" cy="2131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56" y="4867488"/>
            <a:ext cx="2296819" cy="12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4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Humidifier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Passive breathing gas humidifiers or </a:t>
            </a:r>
            <a:r>
              <a:rPr lang="en-US" sz="2000" dirty="0"/>
              <a:t>heat and moisture exchangers (</a:t>
            </a:r>
            <a:r>
              <a:rPr lang="en-US" sz="2000" dirty="0">
                <a:solidFill>
                  <a:schemeClr val="tx1"/>
                </a:solidFill>
              </a:rPr>
              <a:t>HME</a:t>
            </a:r>
            <a:r>
              <a:rPr lang="en-US" sz="2000" dirty="0"/>
              <a:t>s) </a:t>
            </a:r>
          </a:p>
          <a:p>
            <a:pPr lvl="1"/>
            <a:r>
              <a:rPr lang="en-US" sz="1800" dirty="0"/>
              <a:t>Designed to buffer significant fraction of moisture and heat expired by patient</a:t>
            </a:r>
          </a:p>
          <a:p>
            <a:pPr lvl="1"/>
            <a:r>
              <a:rPr lang="en-US" sz="1800" dirty="0"/>
              <a:t>Retained moisture is then used to condition inspired gas passing through HME during next inspiration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5" y="4187177"/>
            <a:ext cx="3926383" cy="2611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92" y="3139181"/>
            <a:ext cx="1377996" cy="1501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C26AB-A443-49D6-9E31-A47C650D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38" y="3931395"/>
            <a:ext cx="4446470" cy="26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CC3ED3-828A-498E-BAF5-7DB875AD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7" y="4931278"/>
            <a:ext cx="3203641" cy="1872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Expiratory (Exhalation) Valve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Allows expired air to move out of breathing circuit</a:t>
            </a:r>
          </a:p>
          <a:p>
            <a:r>
              <a:rPr lang="en-US" sz="2000" dirty="0"/>
              <a:t>If valve is not opened completely during expiration, positive end-expiratory pressure (PEEP) is created in lungs </a:t>
            </a:r>
          </a:p>
          <a:p>
            <a:pPr lvl="1"/>
            <a:r>
              <a:rPr lang="en-US" sz="1800" dirty="0"/>
              <a:t>PEEP is therapeutically important as it increases gas exchange surface of lungs</a:t>
            </a:r>
          </a:p>
          <a:p>
            <a:pPr lvl="1"/>
            <a:r>
              <a:rPr lang="en-US" sz="1800" dirty="0"/>
              <a:t>Adequate PEEP can also prevent collapse of individual alveolar areas </a:t>
            </a:r>
          </a:p>
          <a:p>
            <a:r>
              <a:rPr lang="en-US" sz="2000" dirty="0"/>
              <a:t>If expiratory valve is controlled during inspiratory phase, it can compensate for undesired pressure rises in breathing system</a:t>
            </a:r>
          </a:p>
          <a:p>
            <a:pPr lvl="1"/>
            <a:r>
              <a:rPr lang="en-US" sz="1800" dirty="0"/>
              <a:t>Caused, for example, by patient coughing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97" y="3830312"/>
            <a:ext cx="2171229" cy="1411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0782F-768E-4E36-9197-56A6AA1D6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023" y="5335682"/>
            <a:ext cx="5063745" cy="14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9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0FF97-9D1C-451D-84D4-9F8B5266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EAF72-AC18-4EAE-B1A2-20FA351874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Noninvasive Ventilation (NIV) vs. Intubation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9F7B3-09CD-47B0-827D-5649BAE66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9455"/>
            <a:ext cx="2403273" cy="3948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D28FF0-45BC-4699-A115-BD6BC774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74" y="2909454"/>
            <a:ext cx="2776320" cy="3948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56879-45A8-4130-9132-96FBF7823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595" y="2909454"/>
            <a:ext cx="2147834" cy="3948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CEDDC-EC85-4C70-8194-1DC870A00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691" y="4946073"/>
            <a:ext cx="1686689" cy="1830577"/>
          </a:xfrm>
          <a:prstGeom prst="rect">
            <a:avLst/>
          </a:prstGeom>
        </p:spPr>
      </p:pic>
      <p:pic>
        <p:nvPicPr>
          <p:cNvPr id="9" name="Picture 8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5D223E51-96F1-4A8C-AD8F-EF4592FD4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29" y="3038501"/>
            <a:ext cx="1830577" cy="183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0274-971A-419E-B9DF-B8F693A9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Control: HEPA 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8B31-4D24-4152-BEDB-B352BB7594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Filtration is the passage of a liquid or gas through a filter with pores small enough to retain microbes</a:t>
            </a:r>
          </a:p>
          <a:p>
            <a:pPr lvl="1"/>
            <a:r>
              <a:rPr lang="en-US" dirty="0"/>
              <a:t>Membrane filters composed of cellulose esters are commonly used to filter out bacteria, viruses</a:t>
            </a:r>
            <a:endParaRPr lang="en-US" b="1" dirty="0"/>
          </a:p>
          <a:p>
            <a:r>
              <a:rPr lang="en-US" dirty="0"/>
              <a:t>Microbes can be removed from air by high-efficiency particulate air (HEPA) filters</a:t>
            </a:r>
          </a:p>
          <a:p>
            <a:pPr lvl="1"/>
            <a:r>
              <a:rPr lang="en-US" dirty="0"/>
              <a:t>Remove almost all microorganisms larger than about 0.3 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m in diameter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0F410-4121-491A-826E-214E28D46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9" y="4447309"/>
            <a:ext cx="3566308" cy="2380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8E607-A3A2-4043-829A-C1268E93E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43" y="4628356"/>
            <a:ext cx="3183607" cy="22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Trigger, Limit, Cycle, and Baseline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Trigger</a:t>
            </a:r>
            <a:r>
              <a:rPr lang="en-US" dirty="0"/>
              <a:t> variable is one that is measured and used to start inspiration</a:t>
            </a:r>
          </a:p>
          <a:p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variable is one that can reach and maintain a preset value before inspiration ends (i.e., does not end respiration)</a:t>
            </a:r>
          </a:p>
          <a:p>
            <a:r>
              <a:rPr lang="en-US" dirty="0">
                <a:solidFill>
                  <a:srgbClr val="FF0000"/>
                </a:solidFill>
              </a:rPr>
              <a:t>Cycle</a:t>
            </a:r>
            <a:r>
              <a:rPr lang="en-US" dirty="0"/>
              <a:t> variable is one that is measured and used to end inspiration</a:t>
            </a:r>
          </a:p>
          <a:p>
            <a:r>
              <a:rPr lang="en-US" dirty="0">
                <a:solidFill>
                  <a:srgbClr val="FF0000"/>
                </a:solidFill>
              </a:rPr>
              <a:t>Baseline</a:t>
            </a:r>
            <a:r>
              <a:rPr lang="en-US" dirty="0"/>
              <a:t> variable is the parameter controlled during expiration</a:t>
            </a:r>
          </a:p>
          <a:p>
            <a:pPr lvl="1"/>
            <a:r>
              <a:rPr lang="en-US" dirty="0"/>
              <a:t>Pressure control is most practical and used in all modern ventilators</a:t>
            </a:r>
          </a:p>
        </p:txBody>
      </p:sp>
    </p:spTree>
    <p:extLst>
      <p:ext uri="{BB962C8B-B14F-4D97-AF65-F5344CB8AC3E}">
        <p14:creationId xmlns:p14="http://schemas.microsoft.com/office/powerpoint/2010/main" val="320586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Modes of Mechanical Ventilator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“Mode” is defined as a predetermined pattern of interaction between a ventilator and a patient</a:t>
            </a:r>
          </a:p>
          <a:p>
            <a:pPr lvl="1"/>
            <a:r>
              <a:rPr lang="en-US" dirty="0"/>
              <a:t>There are over 100 names for modes of ventilation on commercially available mechanical ventilators</a:t>
            </a:r>
          </a:p>
          <a:p>
            <a:pPr lvl="1"/>
            <a:r>
              <a:rPr lang="en-US" dirty="0"/>
              <a:t>Neither the manufacturing community nor the medical community adhere to a standard taxonomy for modes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396BDC-D219-4EE9-A4D9-29CF76C3FA11}"/>
              </a:ext>
            </a:extLst>
          </p:cNvPr>
          <p:cNvGrpSpPr/>
          <p:nvPr/>
        </p:nvGrpSpPr>
        <p:grpSpPr>
          <a:xfrm>
            <a:off x="735399" y="4465843"/>
            <a:ext cx="7907897" cy="2011157"/>
            <a:chOff x="640647" y="2551838"/>
            <a:chExt cx="7907897" cy="201115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2C592DE-2447-4290-BE6F-2940C0262635}"/>
                </a:ext>
              </a:extLst>
            </p:cNvPr>
            <p:cNvSpPr/>
            <p:nvPr/>
          </p:nvSpPr>
          <p:spPr>
            <a:xfrm>
              <a:off x="640647" y="3141518"/>
              <a:ext cx="1687484" cy="141316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Volume (VC)</a:t>
              </a:r>
            </a:p>
            <a:p>
              <a:pPr algn="ctr"/>
              <a:r>
                <a:rPr lang="en-US" dirty="0"/>
                <a:t>Pressure (PC)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CC966B-5384-4CDD-B1A5-1D7E53BC3429}"/>
                </a:ext>
              </a:extLst>
            </p:cNvPr>
            <p:cNvSpPr/>
            <p:nvPr/>
          </p:nvSpPr>
          <p:spPr>
            <a:xfrm>
              <a:off x="2714118" y="3141518"/>
              <a:ext cx="1687484" cy="141316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CMV</a:t>
              </a:r>
            </a:p>
            <a:p>
              <a:pPr algn="ctr"/>
              <a:r>
                <a:rPr lang="en-US" dirty="0"/>
                <a:t>IMV</a:t>
              </a:r>
            </a:p>
            <a:p>
              <a:pPr algn="ctr"/>
              <a:r>
                <a:rPr lang="en-US" dirty="0"/>
                <a:t>CSV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BC420BE-2AFB-4C3A-8183-540836ECB16C}"/>
                </a:ext>
              </a:extLst>
            </p:cNvPr>
            <p:cNvSpPr/>
            <p:nvPr/>
          </p:nvSpPr>
          <p:spPr>
            <a:xfrm>
              <a:off x="4787589" y="3149831"/>
              <a:ext cx="1687484" cy="141316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Set-point</a:t>
              </a:r>
            </a:p>
            <a:p>
              <a:pPr algn="ctr"/>
              <a:r>
                <a:rPr lang="en-US" dirty="0"/>
                <a:t>Adaptive</a:t>
              </a:r>
            </a:p>
            <a:p>
              <a:pPr algn="ctr"/>
              <a:r>
                <a:rPr lang="en-US" dirty="0"/>
                <a:t>Servo</a:t>
              </a:r>
            </a:p>
            <a:p>
              <a:pPr algn="ctr"/>
              <a:r>
                <a:rPr lang="en-US" dirty="0"/>
                <a:t>Intelligent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2EC2532-707C-4542-A1E4-FE9FA188CE84}"/>
                </a:ext>
              </a:extLst>
            </p:cNvPr>
            <p:cNvSpPr/>
            <p:nvPr/>
          </p:nvSpPr>
          <p:spPr>
            <a:xfrm>
              <a:off x="6861060" y="3141518"/>
              <a:ext cx="1687484" cy="1413164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Ventilator Mode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0D3EB5-435A-4A1E-9152-B36421952C71}"/>
                </a:ext>
              </a:extLst>
            </p:cNvPr>
            <p:cNvSpPr txBox="1"/>
            <p:nvPr/>
          </p:nvSpPr>
          <p:spPr>
            <a:xfrm>
              <a:off x="2345310" y="3680644"/>
              <a:ext cx="24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194906-B8DF-4058-B385-03AF94F1FA57}"/>
                </a:ext>
              </a:extLst>
            </p:cNvPr>
            <p:cNvSpPr txBox="1"/>
            <p:nvPr/>
          </p:nvSpPr>
          <p:spPr>
            <a:xfrm>
              <a:off x="4447044" y="3663434"/>
              <a:ext cx="24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6F21ED-9099-402B-9AE5-2CC2A7EF2D3C}"/>
                </a:ext>
              </a:extLst>
            </p:cNvPr>
            <p:cNvSpPr txBox="1"/>
            <p:nvPr/>
          </p:nvSpPr>
          <p:spPr>
            <a:xfrm>
              <a:off x="6512203" y="3663434"/>
              <a:ext cx="24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94A746-6118-4EC0-BC03-6CED5C3BF2A9}"/>
                </a:ext>
              </a:extLst>
            </p:cNvPr>
            <p:cNvSpPr txBox="1"/>
            <p:nvPr/>
          </p:nvSpPr>
          <p:spPr>
            <a:xfrm>
              <a:off x="781396" y="2552005"/>
              <a:ext cx="1379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Breath Control Variable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3C8FA0-A859-49E4-9894-515CE8BB68A1}"/>
                </a:ext>
              </a:extLst>
            </p:cNvPr>
            <p:cNvSpPr txBox="1"/>
            <p:nvPr/>
          </p:nvSpPr>
          <p:spPr>
            <a:xfrm>
              <a:off x="2853481" y="2551838"/>
              <a:ext cx="1379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Breath Sequence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5532BF-3477-49BC-96A2-2913B752B18D}"/>
                </a:ext>
              </a:extLst>
            </p:cNvPr>
            <p:cNvSpPr txBox="1"/>
            <p:nvPr/>
          </p:nvSpPr>
          <p:spPr>
            <a:xfrm>
              <a:off x="4940544" y="2551838"/>
              <a:ext cx="1379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Targeting Scheme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94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9F36-147D-4454-BB26-188A08DF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Mechanical Ventilator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EADDD5-212D-4A02-8C51-97DE0AE28D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679"/>
            <a:ext cx="5960225" cy="5191914"/>
          </a:xfr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55923D49-9E3C-45F4-BE62-3CE5EDBA6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5" y="2774065"/>
            <a:ext cx="3269396" cy="3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Ventilator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ventilator is a life-sustaining device that supports or replaces spontaneous breathing of the patient</a:t>
            </a:r>
          </a:p>
          <a:p>
            <a:pPr marL="36576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3927D07-E335-42D4-AA20-8E26F7D1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78" y="2441533"/>
            <a:ext cx="7030244" cy="44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6367-4F4E-42F9-B715-11C307DF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Beginning of Inspiration: Trigger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C7F7-6EBE-4991-84E2-A79DFEE3F0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Time triggering</a:t>
            </a:r>
          </a:p>
          <a:p>
            <a:r>
              <a:rPr lang="en-US" dirty="0"/>
              <a:t>Patient triggering</a:t>
            </a:r>
          </a:p>
          <a:p>
            <a:pPr lvl="1"/>
            <a:r>
              <a:rPr lang="en-US" dirty="0"/>
              <a:t>Pressure</a:t>
            </a:r>
          </a:p>
          <a:p>
            <a:pPr lvl="1"/>
            <a:r>
              <a:rPr lang="en-US" dirty="0"/>
              <a:t>Flow</a:t>
            </a:r>
          </a:p>
          <a:p>
            <a:pPr lvl="1"/>
            <a:r>
              <a:rPr lang="en-US" dirty="0"/>
              <a:t>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F5B87-5E5D-4B7B-88DB-AA2D1A4A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31" y="1583573"/>
            <a:ext cx="5835534" cy="172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BC55E-FF87-4AB6-802E-CBB83520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4254446"/>
            <a:ext cx="5135966" cy="2166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465E8-FCDF-4B1D-A6BE-B37685CD8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41" y="5071672"/>
            <a:ext cx="2869138" cy="1739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93D74-EEE9-4FC0-9557-A5868545E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541" y="3328787"/>
            <a:ext cx="2869137" cy="17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4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C203-8C5E-4BBC-B6D8-F31EBD1E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During Inspiration: Control and Limit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024B-9929-4915-B0C7-49811D6C87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65842" cy="4495800"/>
          </a:xfrm>
        </p:spPr>
        <p:txBody>
          <a:bodyPr/>
          <a:lstStyle/>
          <a:p>
            <a:r>
              <a:rPr lang="en-US" dirty="0"/>
              <a:t>Ventilator can control one variable</a:t>
            </a:r>
          </a:p>
          <a:p>
            <a:pPr lvl="1"/>
            <a:r>
              <a:rPr lang="en-US" dirty="0"/>
              <a:t>Pressure, volume, flow, or time</a:t>
            </a:r>
          </a:p>
          <a:p>
            <a:r>
              <a:rPr lang="en-US" dirty="0"/>
              <a:t>Limit variable is maximum value variable can attain during inspiration</a:t>
            </a:r>
          </a:p>
          <a:p>
            <a:pPr lvl="1"/>
            <a:r>
              <a:rPr lang="en-US" dirty="0"/>
              <a:t>Does not end inspiratory phase</a:t>
            </a:r>
          </a:p>
          <a:p>
            <a:pPr lvl="1"/>
            <a:r>
              <a:rPr lang="en-US" dirty="0"/>
              <a:t>Ventilator can have multiple limit variables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F9862-920D-43E3-AA19-C5646799C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53" y="2943388"/>
            <a:ext cx="3308742" cy="3926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09C05-A23C-42BB-AA52-0A7495C7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28" y="4036418"/>
            <a:ext cx="2667126" cy="2833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59877-226A-4ED1-823F-91857F472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446" y="4032849"/>
            <a:ext cx="2632907" cy="2825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8084D-D255-48F1-8382-702FB677AD51}"/>
              </a:ext>
            </a:extLst>
          </p:cNvPr>
          <p:cNvSpPr txBox="1"/>
          <p:nvPr/>
        </p:nvSpPr>
        <p:spPr>
          <a:xfrm>
            <a:off x="1238596" y="4950023"/>
            <a:ext cx="7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F94110-892C-4632-937B-354B1F863ECD}"/>
              </a:ext>
            </a:extLst>
          </p:cNvPr>
          <p:cNvSpPr txBox="1"/>
          <p:nvPr/>
        </p:nvSpPr>
        <p:spPr>
          <a:xfrm>
            <a:off x="4200360" y="4058375"/>
            <a:ext cx="7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67234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03-011B-4DAA-9D28-58E11A4B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Termination of Inspiration: Cycle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9DEAC-4EF9-4FBA-9107-4209AC05E5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Volume-Cycled Ventilation</a:t>
            </a:r>
          </a:p>
          <a:p>
            <a:r>
              <a:rPr lang="en-US" dirty="0"/>
              <a:t>Time-Cycled Ventilation</a:t>
            </a:r>
          </a:p>
          <a:p>
            <a:r>
              <a:rPr lang="en-US" dirty="0"/>
              <a:t>Flow-Cycled Ventilation</a:t>
            </a:r>
          </a:p>
          <a:p>
            <a:r>
              <a:rPr lang="en-US" dirty="0"/>
              <a:t>Pressure-Cycled Ventilation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64079-4E56-48A0-BAD2-81C4E5AB4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156" y="1558635"/>
            <a:ext cx="3238844" cy="527314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D61E5A4-D0D0-4C20-90CC-8DCA5BC4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2" y="3484722"/>
            <a:ext cx="5160684" cy="33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2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9797-E43F-4080-8FAA-94A7C600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1C292-BE18-451A-A916-F67EFC1E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60" y="1535345"/>
            <a:ext cx="4621877" cy="2561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95122-529A-4AB8-A380-1201FA2AB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2" y="4079759"/>
            <a:ext cx="7298575" cy="27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6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69AC-AAC0-4A43-8B22-B0A2D3FE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Ventilator Modes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6F75F-7886-4661-9E1A-2C213D358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" y="1672585"/>
            <a:ext cx="4186630" cy="2109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88929-2819-4931-B754-1E1B3274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970" y="3990109"/>
            <a:ext cx="4762974" cy="2516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598762-A72B-4849-8216-8067E4573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83" y="1609806"/>
            <a:ext cx="4663017" cy="2330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552B5-B120-445D-ADAE-C7AA66FD1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6" y="4205125"/>
            <a:ext cx="3210159" cy="2334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AC13F-6969-4873-B871-B4EB1304A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758" y="2566467"/>
            <a:ext cx="3475066" cy="362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6C8185-F641-4488-A3D5-1FC5BE5DAFFE}"/>
              </a:ext>
            </a:extLst>
          </p:cNvPr>
          <p:cNvSpPr txBox="1"/>
          <p:nvPr/>
        </p:nvSpPr>
        <p:spPr>
          <a:xfrm>
            <a:off x="1698054" y="2131620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2DB6E-9BF4-45E8-8411-A072C9FBF02F}"/>
              </a:ext>
            </a:extLst>
          </p:cNvPr>
          <p:cNvSpPr txBox="1"/>
          <p:nvPr/>
        </p:nvSpPr>
        <p:spPr>
          <a:xfrm>
            <a:off x="1591116" y="3382408"/>
            <a:ext cx="150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Spontaneous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940E2-EFC7-484F-AAD1-73EF741DCA3D}"/>
              </a:ext>
            </a:extLst>
          </p:cNvPr>
          <p:cNvSpPr txBox="1"/>
          <p:nvPr/>
        </p:nvSpPr>
        <p:spPr>
          <a:xfrm>
            <a:off x="2017009" y="4816083"/>
            <a:ext cx="218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Pressure-Support (PS)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59364-F9D8-4A30-AD5A-63CD136A5459}"/>
              </a:ext>
            </a:extLst>
          </p:cNvPr>
          <p:cNvSpPr txBox="1"/>
          <p:nvPr/>
        </p:nvSpPr>
        <p:spPr>
          <a:xfrm>
            <a:off x="5145365" y="1859524"/>
            <a:ext cx="399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Mandatory Ventilation (CMV)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45383-66AD-43F7-8DDA-9D8CC4698602}"/>
              </a:ext>
            </a:extLst>
          </p:cNvPr>
          <p:cNvSpPr txBox="1"/>
          <p:nvPr/>
        </p:nvSpPr>
        <p:spPr>
          <a:xfrm>
            <a:off x="3998423" y="6457280"/>
            <a:ext cx="528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Synchronized Intermittent Mandatory Ventilation (SIMV)</a:t>
            </a:r>
          </a:p>
        </p:txBody>
      </p:sp>
    </p:spTree>
    <p:extLst>
      <p:ext uri="{BB962C8B-B14F-4D97-AF65-F5344CB8AC3E}">
        <p14:creationId xmlns:p14="http://schemas.microsoft.com/office/powerpoint/2010/main" val="358642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839-7CA1-45D7-9194-7F5DF2464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CPAP, PEEP and BiPAP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CC59-C1D2-404F-86CF-CC913D94AD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Continuous Positive Airway Pressure (CPAP)</a:t>
            </a:r>
          </a:p>
          <a:p>
            <a:r>
              <a:rPr lang="en-US" sz="2000" dirty="0"/>
              <a:t>Positive End-Expiratory Pressure (PEEP or EPAP)</a:t>
            </a:r>
          </a:p>
          <a:p>
            <a:r>
              <a:rPr lang="en-US" sz="2000" dirty="0" err="1"/>
              <a:t>BiLevel</a:t>
            </a:r>
            <a:r>
              <a:rPr lang="en-US" sz="2000" dirty="0"/>
              <a:t> Positive Airway Pressure (BiPAP)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DC0AD-5D56-4311-B4F6-D86617B4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6" y="2785721"/>
            <a:ext cx="4237551" cy="1404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A5C049-D5B0-4E9A-8EAC-479443700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" y="4042042"/>
            <a:ext cx="4449209" cy="1423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B38F74-A06D-4B0D-8187-7E9496A7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" y="5442470"/>
            <a:ext cx="4372495" cy="1307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8AF05-1462-4C65-B292-45C0B00D9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576" y="3331027"/>
            <a:ext cx="4160480" cy="142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485CC-4FC6-4411-AAD0-4F2CC2163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680" y="4943954"/>
            <a:ext cx="3738572" cy="1727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0EB751-A8EA-40AE-BA80-81836FEDDE99}"/>
              </a:ext>
            </a:extLst>
          </p:cNvPr>
          <p:cNvSpPr txBox="1"/>
          <p:nvPr/>
        </p:nvSpPr>
        <p:spPr>
          <a:xfrm>
            <a:off x="7183966" y="3331027"/>
            <a:ext cx="77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BiPAP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5D243-E1FA-4C7E-A58D-878D8965D05B}"/>
              </a:ext>
            </a:extLst>
          </p:cNvPr>
          <p:cNvSpPr txBox="1"/>
          <p:nvPr/>
        </p:nvSpPr>
        <p:spPr>
          <a:xfrm>
            <a:off x="2951128" y="2853463"/>
            <a:ext cx="188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CPAP/PEEP + Spontaneous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2F37C-F8AB-4E76-B4C9-3648D4BF5573}"/>
              </a:ext>
            </a:extLst>
          </p:cNvPr>
          <p:cNvSpPr txBox="1"/>
          <p:nvPr/>
        </p:nvSpPr>
        <p:spPr>
          <a:xfrm>
            <a:off x="2967751" y="4021088"/>
            <a:ext cx="188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PEEP + CMV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D7D68-9CC5-43F9-9BAB-27325AD1CAE1}"/>
              </a:ext>
            </a:extLst>
          </p:cNvPr>
          <p:cNvSpPr txBox="1"/>
          <p:nvPr/>
        </p:nvSpPr>
        <p:spPr>
          <a:xfrm>
            <a:off x="3011016" y="5539100"/>
            <a:ext cx="188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CPAP/PEEP + IMV</a:t>
            </a:r>
          </a:p>
        </p:txBody>
      </p:sp>
    </p:spTree>
    <p:extLst>
      <p:ext uri="{BB962C8B-B14F-4D97-AF65-F5344CB8AC3E}">
        <p14:creationId xmlns:p14="http://schemas.microsoft.com/office/powerpoint/2010/main" val="278957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9B4C-7077-420B-8F94-FF4862CF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Ventilator User Interface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6522F7-6179-4550-BE66-CD00487E832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</a:t>
            </a:r>
          </a:p>
          <a:p>
            <a:r>
              <a:rPr lang="en-US" dirty="0"/>
              <a:t>IPAP/EPAP</a:t>
            </a:r>
          </a:p>
          <a:p>
            <a:r>
              <a:rPr lang="en-US" dirty="0"/>
              <a:t>Rate</a:t>
            </a:r>
          </a:p>
          <a:p>
            <a:r>
              <a:rPr lang="en-US" dirty="0"/>
              <a:t>F</a:t>
            </a:r>
            <a:r>
              <a:rPr lang="en-US" baseline="-25000" dirty="0"/>
              <a:t>I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r>
              <a:rPr lang="en-US" dirty="0"/>
              <a:t>Tidal volume</a:t>
            </a:r>
          </a:p>
          <a:p>
            <a:endParaRPr lang="en-US" dirty="0"/>
          </a:p>
          <a:p>
            <a:r>
              <a:rPr lang="en-US" dirty="0"/>
              <a:t>Pressure, flow, volume</a:t>
            </a:r>
          </a:p>
          <a:p>
            <a:endParaRPr lang="en-US" dirty="0"/>
          </a:p>
          <a:p>
            <a:r>
              <a:rPr lang="en-US" dirty="0"/>
              <a:t>Alarm messages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6D3953-4BF0-4B30-B2F5-2C0DEA96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370" y="1572198"/>
            <a:ext cx="544272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BE16-C6E2-4115-BCF6-E0AA7BFC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01BF-92D8-4624-843D-9E66D748FF6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J.M. Cairo, </a:t>
            </a:r>
            <a:r>
              <a:rPr lang="en-US" sz="2000" dirty="0" err="1"/>
              <a:t>Pilbeam's</a:t>
            </a:r>
            <a:r>
              <a:rPr lang="en-US" sz="2000" dirty="0"/>
              <a:t> Mechanical Ventilation: Physiological and Clinical Applications, 5th Ed., Elsevier, 2012.</a:t>
            </a:r>
          </a:p>
          <a:p>
            <a:r>
              <a:rPr lang="en-US" sz="2000" dirty="0"/>
              <a:t>Martin J. Tobin, Principles And Practice of Mechanical Ventilation, 3rd Ed., McGraw Hill Medical, 2012.</a:t>
            </a:r>
          </a:p>
          <a:p>
            <a:endParaRPr lang="en-US" sz="2000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41C8EAC-7602-47B8-862C-E1F4F7A56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857" y="3071312"/>
            <a:ext cx="2937045" cy="379685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9C4619C-52CA-49DD-8F1F-A72B78CE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99" y="3071312"/>
            <a:ext cx="2829139" cy="37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8730C85-B9FA-4D43-933D-B473069FD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278E8D-180A-43A2-B985-D2B02BF5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pic>
        <p:nvPicPr>
          <p:cNvPr id="7" name="Picture 6" descr="A picture containing sitting, table, display, computer&#10;&#10;Description automatically generated">
            <a:extLst>
              <a:ext uri="{FF2B5EF4-FFF2-40B4-BE49-F238E27FC236}">
                <a16:creationId xmlns:a16="http://schemas.microsoft.com/office/drawing/2014/main" id="{B79E8877-90D4-415C-99E0-00FFAD3DB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1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9DCA-AA83-4DFD-A359-71671A71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Spontaneous Breathing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DC62-880F-4824-9CD2-A4248C96D6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665527" cy="4495800"/>
          </a:xfrm>
        </p:spPr>
        <p:txBody>
          <a:bodyPr/>
          <a:lstStyle/>
          <a:p>
            <a:r>
              <a:rPr lang="en-US" dirty="0"/>
              <a:t>A breath is one cycle of positive flow (inspiration) and negative flow (expiration) defined in terms of the flow versus time curve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3144-35F1-4E22-A4EB-57CF3E6F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175" y="1547595"/>
            <a:ext cx="4799328" cy="52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Exchange: Diffusion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Gas is exchanged between alveoli and blood by diffusion</a:t>
            </a:r>
          </a:p>
          <a:p>
            <a:endParaRPr lang="en-US" dirty="0"/>
          </a:p>
          <a:p>
            <a:r>
              <a:rPr lang="en-US" dirty="0"/>
              <a:t>Speed of diffusion is determined by:</a:t>
            </a:r>
          </a:p>
          <a:p>
            <a:pPr lvl="1"/>
            <a:r>
              <a:rPr lang="en-US" dirty="0"/>
              <a:t>Partial pressure gradient (+)</a:t>
            </a:r>
          </a:p>
          <a:p>
            <a:pPr lvl="1"/>
            <a:r>
              <a:rPr lang="en-US" dirty="0"/>
              <a:t>Thickness of barrier (-)</a:t>
            </a:r>
          </a:p>
          <a:p>
            <a:pPr lvl="1"/>
            <a:endParaRPr lang="en-US" dirty="0"/>
          </a:p>
          <a:p>
            <a:r>
              <a:rPr lang="en-US" dirty="0"/>
              <a:t>In cases when fluid accumulates inside alveoli, </a:t>
            </a:r>
            <a:r>
              <a:rPr lang="en-US" dirty="0" err="1"/>
              <a:t>hyperoxic</a:t>
            </a:r>
            <a:r>
              <a:rPr lang="en-US" dirty="0"/>
              <a:t> (more O</a:t>
            </a:r>
            <a:r>
              <a:rPr lang="en-US" baseline="-25000" dirty="0"/>
              <a:t>2</a:t>
            </a:r>
            <a:r>
              <a:rPr lang="en-US" dirty="0"/>
              <a:t>) is needed to compensate for increased barrier thickness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524000"/>
            <a:ext cx="4648200" cy="525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4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CE0E-50EA-477B-9096-0BBA5878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Equations of Motion: Electrical Analogy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C6BAAA-2034-4360-AAE2-F881F62CA7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271" y="2340560"/>
            <a:ext cx="6468121" cy="4351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F33A7-6C85-493B-A641-9D364D41D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55" y="1686881"/>
            <a:ext cx="1745673" cy="1625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5F161-B834-4C3A-BA52-C1F32CFA5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228" y="1657333"/>
            <a:ext cx="1745674" cy="1638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3D667-DF31-406E-8C5E-FF7B26413EED}"/>
              </a:ext>
            </a:extLst>
          </p:cNvPr>
          <p:cNvSpPr txBox="1"/>
          <p:nvPr/>
        </p:nvSpPr>
        <p:spPr>
          <a:xfrm>
            <a:off x="6440947" y="3807847"/>
            <a:ext cx="2387170" cy="160043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Mechanics	Electricity</a:t>
            </a:r>
          </a:p>
          <a:p>
            <a:r>
              <a:rPr lang="en-US" sz="1400" dirty="0"/>
              <a:t>Pressure   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Voltage  </a:t>
            </a:r>
          </a:p>
          <a:p>
            <a:r>
              <a:rPr lang="en-US" sz="1400" dirty="0"/>
              <a:t>Flow</a:t>
            </a:r>
            <a:r>
              <a:rPr lang="en-US" sz="1400" dirty="0">
                <a:sym typeface="Wingdings" panose="05000000000000000000" pitchFamily="2" charset="2"/>
              </a:rPr>
              <a:t>            </a:t>
            </a:r>
            <a:r>
              <a:rPr lang="en-US" sz="1400" dirty="0"/>
              <a:t> Current</a:t>
            </a:r>
          </a:p>
          <a:p>
            <a:r>
              <a:rPr lang="en-US" sz="1400" dirty="0"/>
              <a:t>Volume</a:t>
            </a:r>
            <a:r>
              <a:rPr lang="en-US" sz="1400" dirty="0">
                <a:sym typeface="Wingdings" panose="05000000000000000000" pitchFamily="2" charset="2"/>
              </a:rPr>
              <a:t>       </a:t>
            </a:r>
            <a:r>
              <a:rPr lang="en-US" sz="1400" dirty="0"/>
              <a:t>  Charge</a:t>
            </a:r>
          </a:p>
          <a:p>
            <a:r>
              <a:rPr lang="en-US" sz="1400" dirty="0"/>
              <a:t>Resistance   </a:t>
            </a:r>
            <a:r>
              <a:rPr lang="en-US" sz="1400" dirty="0">
                <a:sym typeface="Wingdings" panose="05000000000000000000" pitchFamily="2" charset="2"/>
              </a:rPr>
              <a:t></a:t>
            </a:r>
            <a:r>
              <a:rPr lang="en-US" sz="1400" dirty="0"/>
              <a:t>  Resistance  Compliance </a:t>
            </a:r>
            <a:r>
              <a:rPr lang="en-US" sz="1400" dirty="0">
                <a:sym typeface="Wingdings" panose="05000000000000000000" pitchFamily="2" charset="2"/>
              </a:rPr>
              <a:t>  </a:t>
            </a:r>
            <a:r>
              <a:rPr lang="en-US" sz="1400" dirty="0"/>
              <a:t>Capacitance</a:t>
            </a:r>
          </a:p>
          <a:p>
            <a:r>
              <a:rPr lang="en-US" sz="1400" dirty="0"/>
              <a:t>Valve          </a:t>
            </a:r>
            <a:r>
              <a:rPr lang="en-US" sz="1400" dirty="0">
                <a:sym typeface="Wingdings" panose="05000000000000000000" pitchFamily="2" charset="2"/>
              </a:rPr>
              <a:t>  </a:t>
            </a:r>
            <a:r>
              <a:rPr lang="en-US" sz="1400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267626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Practical Effects of Compliance and Resistance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7073D7-D9D4-4C23-A882-AC61D54BCC37}"/>
              </a:ext>
            </a:extLst>
          </p:cNvPr>
          <p:cNvGrpSpPr/>
          <p:nvPr/>
        </p:nvGrpSpPr>
        <p:grpSpPr>
          <a:xfrm>
            <a:off x="700486" y="1598791"/>
            <a:ext cx="8252320" cy="4070491"/>
            <a:chOff x="733738" y="2770883"/>
            <a:chExt cx="8252320" cy="40704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49B45C-9CD5-4850-BFB8-F323B60C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3738" y="2770883"/>
              <a:ext cx="3217578" cy="40704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F5B981-F0C1-4B93-AF43-3EEAA448B51A}"/>
                </a:ext>
              </a:extLst>
            </p:cNvPr>
            <p:cNvSpPr txBox="1"/>
            <p:nvPr/>
          </p:nvSpPr>
          <p:spPr>
            <a:xfrm>
              <a:off x="3951316" y="3162993"/>
              <a:ext cx="503474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A: Filling of normal lung unit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B: Low-compliance unit: fills quickly but with less air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C: Increased resistance: fills slowly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F3FBB-F4B6-4888-959B-9066AFF3876C}"/>
              </a:ext>
            </a:extLst>
          </p:cNvPr>
          <p:cNvGrpSpPr/>
          <p:nvPr/>
        </p:nvGrpSpPr>
        <p:grpSpPr>
          <a:xfrm>
            <a:off x="3015793" y="5481321"/>
            <a:ext cx="5937013" cy="1286150"/>
            <a:chOff x="346640" y="5473781"/>
            <a:chExt cx="5937013" cy="12861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B8E1CC-ECCE-4369-9F04-B6D1CDDCD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640" y="5473781"/>
              <a:ext cx="5937013" cy="12861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1CA0CF-08E6-4B98-AF83-CCB6610F2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5146" y="5868761"/>
              <a:ext cx="725364" cy="71926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E3A2A0-454D-431F-85D9-5C5A153B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4439" y="6077956"/>
              <a:ext cx="520484" cy="5100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322A89-75C1-4E03-B443-4B2C0BC92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8625" y="5834999"/>
              <a:ext cx="115814" cy="8289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466633-79BD-4821-877E-38CF0B12E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9430" y="5862973"/>
              <a:ext cx="91432" cy="6887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108435-528F-4445-8BAB-BB3270313483}"/>
              </a:ext>
            </a:extLst>
          </p:cNvPr>
          <p:cNvSpPr txBox="1"/>
          <p:nvPr/>
        </p:nvSpPr>
        <p:spPr>
          <a:xfrm>
            <a:off x="6010101" y="5228705"/>
            <a:ext cx="104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Inspiration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2304FC-DA7D-4DD5-B12A-AAE4FACE2597}"/>
              </a:ext>
            </a:extLst>
          </p:cNvPr>
          <p:cNvSpPr txBox="1"/>
          <p:nvPr/>
        </p:nvSpPr>
        <p:spPr>
          <a:xfrm>
            <a:off x="7649486" y="5228705"/>
            <a:ext cx="104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Expiration</a:t>
            </a:r>
          </a:p>
        </p:txBody>
      </p:sp>
    </p:spTree>
    <p:extLst>
      <p:ext uri="{BB962C8B-B14F-4D97-AF65-F5344CB8AC3E}">
        <p14:creationId xmlns:p14="http://schemas.microsoft.com/office/powerpoint/2010/main" val="198722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Block Diagram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70" y="1554822"/>
            <a:ext cx="3759003" cy="525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04" y="1589520"/>
            <a:ext cx="2764673" cy="51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6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5B47-C7F7-490C-847A-2FB859F1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Oxygen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FD25-8313-48A5-AB1C-24C74B99006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Medical gases supply</a:t>
            </a:r>
          </a:p>
          <a:p>
            <a:r>
              <a:rPr lang="en-US" dirty="0"/>
              <a:t>Oxygen cylinder</a:t>
            </a:r>
          </a:p>
          <a:p>
            <a:r>
              <a:rPr lang="en-US" dirty="0"/>
              <a:t>Oxygen concentrator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DA514-3E08-43A3-A765-9540335F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24" y="5032798"/>
            <a:ext cx="6557176" cy="182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7A6F2-44D8-4FD8-8AFD-5E723A8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5" y="1507654"/>
            <a:ext cx="4222866" cy="2636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42115-B613-43F3-B99C-2A3CAAA17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" y="3719943"/>
            <a:ext cx="2498233" cy="3088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783AB-3630-41AF-9771-F4ECE7F50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881" y="3848100"/>
            <a:ext cx="3071294" cy="9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0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evice, meter&#10;&#10;Description automatically generated">
            <a:extLst>
              <a:ext uri="{FF2B5EF4-FFF2-40B4-BE49-F238E27FC236}">
                <a16:creationId xmlns:a16="http://schemas.microsoft.com/office/drawing/2014/main" id="{C6856BA4-5158-4216-86D5-F0D6B15E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38" y="3555795"/>
            <a:ext cx="3053522" cy="3276311"/>
          </a:xfrm>
          <a:prstGeom prst="rect">
            <a:avLst/>
          </a:prstGeom>
        </p:spPr>
      </p:pic>
      <p:pic>
        <p:nvPicPr>
          <p:cNvPr id="8" name="Picture 7" descr="A picture containing clock, man, street&#10;&#10;Description automatically generated">
            <a:extLst>
              <a:ext uri="{FF2B5EF4-FFF2-40B4-BE49-F238E27FC236}">
                <a16:creationId xmlns:a16="http://schemas.microsoft.com/office/drawing/2014/main" id="{6CB37B32-2197-4671-A55D-AC145A6D0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27" y="3760939"/>
            <a:ext cx="2993721" cy="299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Air/Oxygen Blender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43676" cy="4495800"/>
          </a:xfrm>
        </p:spPr>
        <p:txBody>
          <a:bodyPr>
            <a:normAutofit/>
          </a:bodyPr>
          <a:lstStyle/>
          <a:p>
            <a:r>
              <a:rPr lang="en-US" sz="2000" dirty="0"/>
              <a:t>Gas mixer allow the user to vary oxygen concentration of inspiratory gas or fractional inspiratory oxygen (F</a:t>
            </a:r>
            <a:r>
              <a:rPr lang="en-US" sz="2000" baseline="-25000" dirty="0"/>
              <a:t>I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) between 21% and 100% by volume</a:t>
            </a:r>
          </a:p>
          <a:p>
            <a:pPr lvl="1"/>
            <a:r>
              <a:rPr lang="en-US" sz="1800" dirty="0"/>
              <a:t>Mechanical gas mixers  </a:t>
            </a:r>
          </a:p>
          <a:p>
            <a:pPr lvl="1"/>
            <a:r>
              <a:rPr lang="en-US" sz="1800" dirty="0"/>
              <a:t>Electronically-controlled gas mixer integrated in ventilator </a:t>
            </a:r>
          </a:p>
          <a:p>
            <a:r>
              <a:rPr lang="en-US" sz="2000" dirty="0"/>
              <a:t>Gas mixers are usually responsible for ensuring that breathing gas to be supplied is prepared and delivered in required quantity and rate </a:t>
            </a:r>
          </a:p>
        </p:txBody>
      </p:sp>
    </p:spTree>
    <p:extLst>
      <p:ext uri="{BB962C8B-B14F-4D97-AF65-F5344CB8AC3E}">
        <p14:creationId xmlns:p14="http://schemas.microsoft.com/office/powerpoint/2010/main" val="127276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4600</TotalTime>
  <Words>999</Words>
  <Application>Microsoft Office PowerPoint</Application>
  <PresentationFormat>On-screen Show (4:3)</PresentationFormat>
  <Paragraphs>156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Tw Cen MT</vt:lpstr>
      <vt:lpstr>Wingdings</vt:lpstr>
      <vt:lpstr>Wingdings 2</vt:lpstr>
      <vt:lpstr>Median</vt:lpstr>
      <vt:lpstr>Mechanical Ventilator:  The Basics</vt:lpstr>
      <vt:lpstr>Mechanical Ventilator</vt:lpstr>
      <vt:lpstr>Spontaneous Breathing Cycle</vt:lpstr>
      <vt:lpstr>Gas Exchange: Diffusion</vt:lpstr>
      <vt:lpstr>Equations of Motion: Electrical Analogy</vt:lpstr>
      <vt:lpstr>Practical Effects of Compliance and Resistance</vt:lpstr>
      <vt:lpstr>Functional Block Diagram </vt:lpstr>
      <vt:lpstr>Oxygen Sources</vt:lpstr>
      <vt:lpstr>Air/Oxygen Blender</vt:lpstr>
      <vt:lpstr>Pressure/Flow Generator</vt:lpstr>
      <vt:lpstr>Breathing System</vt:lpstr>
      <vt:lpstr>Gas Humidifier</vt:lpstr>
      <vt:lpstr>Gas Humidifier</vt:lpstr>
      <vt:lpstr>Expiratory (Exhalation) Valve</vt:lpstr>
      <vt:lpstr>Patient Interface</vt:lpstr>
      <vt:lpstr>Infection Control: HEPA Filtration</vt:lpstr>
      <vt:lpstr>Trigger, Limit, Cycle, and Baseline Variables</vt:lpstr>
      <vt:lpstr>Modes of Mechanical Ventilator</vt:lpstr>
      <vt:lpstr>Modes of Mechanical Ventilator</vt:lpstr>
      <vt:lpstr>Beginning of Inspiration: Trigger Variable</vt:lpstr>
      <vt:lpstr>During Inspiration: Control and Limit Variables</vt:lpstr>
      <vt:lpstr>Termination of Inspiration: Cycle Variable</vt:lpstr>
      <vt:lpstr>Targeting Scheme</vt:lpstr>
      <vt:lpstr>Example Ventilator Modes</vt:lpstr>
      <vt:lpstr>CPAP, PEEP and BiPAP</vt:lpstr>
      <vt:lpstr>Typical Ventilator User Interface</vt:lpstr>
      <vt:lpstr>Recommended Further Reading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Ventilator Basics and Equipment</dc:title>
  <dc:creator>Yasser</dc:creator>
  <cp:lastModifiedBy>Yasser Kadah</cp:lastModifiedBy>
  <cp:revision>446</cp:revision>
  <dcterms:created xsi:type="dcterms:W3CDTF">2006-08-16T00:00:00Z</dcterms:created>
  <dcterms:modified xsi:type="dcterms:W3CDTF">2020-04-22T21:12:43Z</dcterms:modified>
</cp:coreProperties>
</file>