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334" r:id="rId2"/>
    <p:sldId id="377" r:id="rId3"/>
    <p:sldId id="351" r:id="rId4"/>
    <p:sldId id="352" r:id="rId5"/>
    <p:sldId id="372" r:id="rId6"/>
    <p:sldId id="370" r:id="rId7"/>
    <p:sldId id="356" r:id="rId8"/>
    <p:sldId id="373" r:id="rId9"/>
    <p:sldId id="374" r:id="rId10"/>
    <p:sldId id="369" r:id="rId11"/>
    <p:sldId id="367" r:id="rId12"/>
    <p:sldId id="376" r:id="rId13"/>
    <p:sldId id="378" r:id="rId14"/>
    <p:sldId id="379" r:id="rId15"/>
    <p:sldId id="380" r:id="rId16"/>
    <p:sldId id="382" r:id="rId17"/>
    <p:sldId id="371" r:id="rId18"/>
    <p:sldId id="381" r:id="rId19"/>
    <p:sldId id="375" r:id="rId20"/>
    <p:sldId id="36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C0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3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744" y="108"/>
      </p:cViewPr>
      <p:guideLst>
        <p:guide orient="horz" pos="1368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9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CC0A6-CBF6-4EDD-9722-7BEEF68F257A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88EDA-8085-4108-B21E-3976F0972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26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>
            <a:lvl1pPr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2700" y="3429000"/>
            <a:ext cx="7086600" cy="18288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Mechanical Ventilator: Sensors and Actuators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Professor Yasser Mostafa Kadah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B5AF562-1F85-4087-95EB-58503F74D0B3}"/>
              </a:ext>
            </a:extLst>
          </p:cNvPr>
          <p:cNvGrpSpPr/>
          <p:nvPr/>
        </p:nvGrpSpPr>
        <p:grpSpPr>
          <a:xfrm>
            <a:off x="264664" y="825134"/>
            <a:ext cx="11662672" cy="2326609"/>
            <a:chOff x="50514" y="850072"/>
            <a:chExt cx="11662672" cy="232660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E715A00-0C3A-4306-8E23-AFD9A4114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514" y="1081408"/>
              <a:ext cx="4134872" cy="201797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CE900C-ED96-46DE-8705-ADBF92CB4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14403" y="868774"/>
              <a:ext cx="3198783" cy="230790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3B30E5A-DA12-4497-88A5-750A39BDA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77003" y="850072"/>
              <a:ext cx="2433681" cy="224931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3820924-9973-4624-841E-3234B8AA7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02301" y="937679"/>
              <a:ext cx="1320485" cy="21700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7121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Gas Sensor (Capnography)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Infrared absorption spectroscopy </a:t>
            </a:r>
          </a:p>
          <a:p>
            <a:pPr lvl="1"/>
            <a:r>
              <a:rPr lang="en-US" dirty="0"/>
              <a:t>Based on physical principle that gases absorb infrared radiation at characteristic frequencies</a:t>
            </a:r>
          </a:p>
          <a:p>
            <a:pPr lvl="1"/>
            <a:r>
              <a:rPr lang="en-US" dirty="0"/>
              <a:t>Level of absorption depends on concentration of molecules according to Beer-Lambert law: Concentration = Absorption constant × ln(I</a:t>
            </a:r>
            <a:r>
              <a:rPr lang="en-US" baseline="-25000" dirty="0"/>
              <a:t>0</a:t>
            </a:r>
            <a:r>
              <a:rPr lang="en-US" dirty="0"/>
              <a:t>/I )</a:t>
            </a:r>
          </a:p>
          <a:p>
            <a:r>
              <a:rPr lang="en-US" dirty="0"/>
              <a:t>Measures End-Tidal Carbon Dioxide (EtCO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97BF1B-3620-4952-BF30-5069C5657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967" y="4630225"/>
            <a:ext cx="3950970" cy="222777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2CCBA3E-71E6-424D-A1D0-7AB41B617BCD}"/>
              </a:ext>
            </a:extLst>
          </p:cNvPr>
          <p:cNvGrpSpPr/>
          <p:nvPr/>
        </p:nvGrpSpPr>
        <p:grpSpPr>
          <a:xfrm>
            <a:off x="102629" y="4024854"/>
            <a:ext cx="5592956" cy="2732280"/>
            <a:chOff x="42308" y="4243645"/>
            <a:chExt cx="5192326" cy="259616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6F05787-F9F2-4E1A-8E30-C4268E196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308" y="4243645"/>
              <a:ext cx="5192326" cy="259616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BA9EDDE-EDEF-43AA-B4BB-6232A92CEC90}"/>
                </a:ext>
              </a:extLst>
            </p:cNvPr>
            <p:cNvSpPr txBox="1"/>
            <p:nvPr/>
          </p:nvSpPr>
          <p:spPr>
            <a:xfrm>
              <a:off x="1911300" y="5181062"/>
              <a:ext cx="3574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I</a:t>
              </a:r>
              <a:r>
                <a:rPr lang="en-US" sz="2400" baseline="-25000" dirty="0">
                  <a:solidFill>
                    <a:srgbClr val="C00000"/>
                  </a:solidFill>
                </a:rPr>
                <a:t>o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C7C8441-5F67-4B26-9106-A52BC1A826D4}"/>
                </a:ext>
              </a:extLst>
            </p:cNvPr>
            <p:cNvSpPr txBox="1"/>
            <p:nvPr/>
          </p:nvSpPr>
          <p:spPr>
            <a:xfrm>
              <a:off x="3905989" y="5181062"/>
              <a:ext cx="3574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I</a:t>
              </a:r>
              <a:endParaRPr lang="en-US" sz="2400" baseline="-25000" dirty="0">
                <a:solidFill>
                  <a:srgbClr val="C00000"/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B88BF5B0-CB89-47BC-B137-8D8CA063A2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009" y="4689437"/>
            <a:ext cx="2459992" cy="161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82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0A8CE-69DE-4317-A40D-E3BEE1054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Proportional Solenoid Valves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C2FA24-EBB1-4ABE-BDA7-974C72614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16434"/>
            <a:ext cx="2889025" cy="2868241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04B63CF-03B4-49FF-A3D1-44358A47A00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Idea: constriction causes significant pressure drop</a:t>
            </a:r>
          </a:p>
          <a:p>
            <a:r>
              <a:rPr lang="en-US" dirty="0"/>
              <a:t>Control of pressure/flow of gases</a:t>
            </a:r>
          </a:p>
          <a:p>
            <a:pPr lvl="1"/>
            <a:r>
              <a:rPr lang="en-US" dirty="0"/>
              <a:t>Inspiratory valve (control of ventilation mode delivery)</a:t>
            </a:r>
          </a:p>
          <a:p>
            <a:pPr lvl="1"/>
            <a:r>
              <a:rPr lang="en-US" dirty="0"/>
              <a:t>Expiratory valve (Control of PEEP)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904198-AAE6-471B-AD97-145866446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8539" y="3293885"/>
            <a:ext cx="4846209" cy="35468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4183B3-0B8B-45EE-81A3-ECFEAEACDE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7708" y="3293884"/>
            <a:ext cx="2592121" cy="35468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B0E1B2-1C7F-45CD-B0A2-5C6FAFDB6F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1394" y="3810779"/>
            <a:ext cx="1168713" cy="251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04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70435-6B06-4C74-9A5B-2947E0D47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Solenoid Pinch Valves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5F1A1A-BA8B-457E-8B48-B2F313F8C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3436" y="2932981"/>
            <a:ext cx="4196059" cy="39250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EC2365-948D-4335-B567-76E65C70A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15" y="4129778"/>
            <a:ext cx="2590476" cy="2428571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70C0B80-78FC-40E7-BD40-6CAB5FC529C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No contact with air </a:t>
            </a:r>
          </a:p>
          <a:p>
            <a:pPr lvl="1"/>
            <a:r>
              <a:rPr lang="en-US" dirty="0"/>
              <a:t>No need for sterilization after use</a:t>
            </a:r>
          </a:p>
          <a:p>
            <a:pPr lvl="1"/>
            <a:r>
              <a:rPr lang="en-US" dirty="0"/>
              <a:t>Particular application: expiratory valve</a:t>
            </a:r>
          </a:p>
          <a:p>
            <a:r>
              <a:rPr lang="en-US" dirty="0"/>
              <a:t>Proportional control of flow</a:t>
            </a:r>
          </a:p>
        </p:txBody>
      </p:sp>
      <p:pic>
        <p:nvPicPr>
          <p:cNvPr id="14" name="Content Placeholder 11" descr="A picture containing indoor, table, kitchen, counter&#10;&#10;Description automatically generated">
            <a:extLst>
              <a:ext uri="{FF2B5EF4-FFF2-40B4-BE49-F238E27FC236}">
                <a16:creationId xmlns:a16="http://schemas.microsoft.com/office/drawing/2014/main" id="{D0E06889-444D-4E37-889C-7745C87A1B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822" y="3848100"/>
            <a:ext cx="4535458" cy="210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04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6118E-7E96-475A-AA86-49323E1C6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Valves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5F8590-ED71-405D-87C5-3D5A340D22B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Ensure unidirectional flow in both inspiratory and expiratory limps</a:t>
            </a:r>
          </a:p>
          <a:p>
            <a:r>
              <a:rPr lang="en-US" dirty="0"/>
              <a:t>Mechanical operation</a:t>
            </a:r>
          </a:p>
        </p:txBody>
      </p:sp>
      <p:pic>
        <p:nvPicPr>
          <p:cNvPr id="8" name="Content Placeholder 5" descr="A picture containing sitting, light, white&#10;&#10;Description automatically generated">
            <a:extLst>
              <a:ext uri="{FF2B5EF4-FFF2-40B4-BE49-F238E27FC236}">
                <a16:creationId xmlns:a16="http://schemas.microsoft.com/office/drawing/2014/main" id="{D7D2F806-C609-4310-A2E0-EFEB16F087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28" y="3676877"/>
            <a:ext cx="2847225" cy="26631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19246C-5743-4EED-B1D5-CFDFB9EA6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468" y="3358100"/>
            <a:ext cx="3125997" cy="33006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FA2020-8FF2-4DD2-9FD3-52C8C1A9C1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2464" y="2930673"/>
            <a:ext cx="5854101" cy="369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41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045F7-9505-4A6F-BC46-FADA65052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Adjustable Pressure Limiting (APL) Valve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08D1B-9399-422E-A93F-BE301C37C2C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Safety of airway pressure during positive pressure ventilation to avoid barotrauma</a:t>
            </a:r>
          </a:p>
          <a:p>
            <a:r>
              <a:rPr lang="en-US" dirty="0"/>
              <a:t>Usually a mechanical device but can be implemented as a solenoid valve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A97676-718F-45C9-9742-F6D5B7CB2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4510" y="3810000"/>
            <a:ext cx="6967490" cy="3048000"/>
          </a:xfrm>
          <a:prstGeom prst="rect">
            <a:avLst/>
          </a:prstGeom>
        </p:spPr>
      </p:pic>
      <p:pic>
        <p:nvPicPr>
          <p:cNvPr id="7" name="Picture 6" descr="A close up of a device&#10;&#10;Description automatically generated">
            <a:extLst>
              <a:ext uri="{FF2B5EF4-FFF2-40B4-BE49-F238E27FC236}">
                <a16:creationId xmlns:a16="http://schemas.microsoft.com/office/drawing/2014/main" id="{167313D6-17CB-459C-AA3E-636B9F08F6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9212"/>
            <a:ext cx="5224510" cy="293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0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E4B6A-B7C3-4968-8AE3-407B3E601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Pressure Reduction Valve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387556-AD14-45B4-966E-AA2D68F39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2939" y="4341748"/>
            <a:ext cx="4381685" cy="2516251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86AB5E4-C097-481A-96C0-2AD3B3FDB41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4657692" cy="4495800"/>
          </a:xfrm>
        </p:spPr>
        <p:txBody>
          <a:bodyPr/>
          <a:lstStyle/>
          <a:p>
            <a:r>
              <a:rPr lang="en-US" dirty="0"/>
              <a:t>Essential for oxygen cylinder interface to ventilators</a:t>
            </a:r>
          </a:p>
          <a:p>
            <a:pPr lvl="1"/>
            <a:r>
              <a:rPr lang="en-US" dirty="0"/>
              <a:t>Reduction of pressure to 4.1 bar</a:t>
            </a:r>
          </a:p>
          <a:p>
            <a:r>
              <a:rPr lang="en-US" dirty="0"/>
              <a:t>Mechanical operation</a:t>
            </a:r>
          </a:p>
        </p:txBody>
      </p:sp>
      <p:pic>
        <p:nvPicPr>
          <p:cNvPr id="8" name="Content Placeholder 5" descr="A picture containing green, indoor, table, motorcycle&#10;&#10;Description automatically generated">
            <a:extLst>
              <a:ext uri="{FF2B5EF4-FFF2-40B4-BE49-F238E27FC236}">
                <a16:creationId xmlns:a16="http://schemas.microsoft.com/office/drawing/2014/main" id="{29F80F98-35DF-4DE0-9947-D56271B5AC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8423"/>
            <a:ext cx="3552928" cy="24495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6982CB-58A6-49FE-9895-531C32DF7A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5910" y="2598255"/>
            <a:ext cx="1807670" cy="21977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F1DB37-87DD-48DD-A18B-CF32942564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4556" y="1624012"/>
            <a:ext cx="6645402" cy="8922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12BB8F-D467-4CA3-929F-F5C33472A6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2929" y="4405751"/>
            <a:ext cx="3330010" cy="245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64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holding&#10;&#10;Description automatically generated">
            <a:extLst>
              <a:ext uri="{FF2B5EF4-FFF2-40B4-BE49-F238E27FC236}">
                <a16:creationId xmlns:a16="http://schemas.microsoft.com/office/drawing/2014/main" id="{4CF85DC0-36F4-4A2A-8573-436EF192A1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72495"/>
            <a:ext cx="3918238" cy="2256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02428B-2D47-4B67-B6D9-25752CAC2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 Blower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E10CA-A658-43B0-8470-D43602A3076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Common technology: Centrifugal Blowers</a:t>
            </a:r>
          </a:p>
          <a:p>
            <a:pPr lvl="1"/>
            <a:r>
              <a:rPr lang="en-US" dirty="0"/>
              <a:t> Ideal to maintain continual gas transfer and for creating high pressure from small volumes of air</a:t>
            </a:r>
          </a:p>
          <a:p>
            <a:r>
              <a:rPr lang="en-US" dirty="0"/>
              <a:t>Speed controllable</a:t>
            </a:r>
          </a:p>
          <a:p>
            <a:r>
              <a:rPr lang="en-US" dirty="0"/>
              <a:t>Silent operation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105639-ACEC-42E3-A05C-30EC06C135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4162424"/>
            <a:ext cx="4457700" cy="2695575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8D1074C0-CD05-42C1-84FA-B376B25CA2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391" y="3991846"/>
            <a:ext cx="2837059" cy="2837059"/>
          </a:xfrm>
          <a:prstGeom prst="rect">
            <a:avLst/>
          </a:prstGeom>
        </p:spPr>
      </p:pic>
      <p:pic>
        <p:nvPicPr>
          <p:cNvPr id="7" name="Picture 6" descr="A picture containing toy, small, black&#10;&#10;Description automatically generated">
            <a:extLst>
              <a:ext uri="{FF2B5EF4-FFF2-40B4-BE49-F238E27FC236}">
                <a16:creationId xmlns:a16="http://schemas.microsoft.com/office/drawing/2014/main" id="{4653651D-C8D0-4229-A558-79120E215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424" y="4096963"/>
            <a:ext cx="2685011" cy="268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28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CCE0E-50EA-477B-9096-0BBA58789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Practical Issues: Pressure Measurement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A3D667-DF31-406E-8C5E-FF7B26413EED}"/>
              </a:ext>
            </a:extLst>
          </p:cNvPr>
          <p:cNvSpPr txBox="1"/>
          <p:nvPr/>
        </p:nvSpPr>
        <p:spPr>
          <a:xfrm>
            <a:off x="9180852" y="1600199"/>
            <a:ext cx="2387170" cy="160043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Mechanics	Electricity</a:t>
            </a:r>
          </a:p>
          <a:p>
            <a:r>
              <a:rPr lang="en-US" sz="1400" dirty="0"/>
              <a:t>Pressure      </a:t>
            </a:r>
            <a:r>
              <a:rPr lang="en-US" sz="1400" dirty="0">
                <a:sym typeface="Wingdings" panose="05000000000000000000" pitchFamily="2" charset="2"/>
              </a:rPr>
              <a:t></a:t>
            </a:r>
            <a:r>
              <a:rPr lang="en-US" sz="1400" dirty="0"/>
              <a:t>  Voltage  </a:t>
            </a:r>
          </a:p>
          <a:p>
            <a:r>
              <a:rPr lang="en-US" sz="1400" dirty="0"/>
              <a:t>Flow</a:t>
            </a:r>
            <a:r>
              <a:rPr lang="en-US" sz="1400" dirty="0">
                <a:sym typeface="Wingdings" panose="05000000000000000000" pitchFamily="2" charset="2"/>
              </a:rPr>
              <a:t>            </a:t>
            </a:r>
            <a:r>
              <a:rPr lang="en-US" sz="1400" dirty="0"/>
              <a:t> Current</a:t>
            </a:r>
          </a:p>
          <a:p>
            <a:r>
              <a:rPr lang="en-US" sz="1400" dirty="0"/>
              <a:t>Volume</a:t>
            </a:r>
            <a:r>
              <a:rPr lang="en-US" sz="1400" dirty="0">
                <a:sym typeface="Wingdings" panose="05000000000000000000" pitchFamily="2" charset="2"/>
              </a:rPr>
              <a:t>       </a:t>
            </a:r>
            <a:r>
              <a:rPr lang="en-US" sz="1400" dirty="0"/>
              <a:t>  Charge</a:t>
            </a:r>
          </a:p>
          <a:p>
            <a:r>
              <a:rPr lang="en-US" sz="1400" dirty="0"/>
              <a:t>Resistance   </a:t>
            </a:r>
            <a:r>
              <a:rPr lang="en-US" sz="1400" dirty="0">
                <a:sym typeface="Wingdings" panose="05000000000000000000" pitchFamily="2" charset="2"/>
              </a:rPr>
              <a:t></a:t>
            </a:r>
            <a:r>
              <a:rPr lang="en-US" sz="1400" dirty="0"/>
              <a:t>  Resistance  Compliance </a:t>
            </a:r>
            <a:r>
              <a:rPr lang="en-US" sz="1400" dirty="0">
                <a:sym typeface="Wingdings" panose="05000000000000000000" pitchFamily="2" charset="2"/>
              </a:rPr>
              <a:t>  </a:t>
            </a:r>
            <a:r>
              <a:rPr lang="en-US" sz="1400" dirty="0"/>
              <a:t>Capacitance</a:t>
            </a:r>
          </a:p>
          <a:p>
            <a:r>
              <a:rPr lang="en-US" sz="1400" dirty="0"/>
              <a:t>Valve          </a:t>
            </a:r>
            <a:r>
              <a:rPr lang="en-US" sz="1400" dirty="0">
                <a:sym typeface="Wingdings" panose="05000000000000000000" pitchFamily="2" charset="2"/>
              </a:rPr>
              <a:t>  </a:t>
            </a:r>
            <a:r>
              <a:rPr lang="en-US" sz="1400" dirty="0"/>
              <a:t>Switch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74D11B-71B0-4448-B685-E1AF4055DC6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6864" y="1600199"/>
            <a:ext cx="7119438" cy="4912743"/>
          </a:xfrm>
        </p:spPr>
        <p:txBody>
          <a:bodyPr>
            <a:normAutofit/>
          </a:bodyPr>
          <a:lstStyle/>
          <a:p>
            <a:r>
              <a:rPr lang="en-US" dirty="0"/>
              <a:t>Pressure measurements differ by location</a:t>
            </a:r>
          </a:p>
          <a:p>
            <a:pPr lvl="1"/>
            <a:r>
              <a:rPr lang="en-US" dirty="0"/>
              <a:t>Each circuit part has a resistance</a:t>
            </a:r>
          </a:p>
          <a:p>
            <a:pPr lvl="1"/>
            <a:endParaRPr lang="en-US" dirty="0"/>
          </a:p>
          <a:p>
            <a:r>
              <a:rPr lang="en-US" dirty="0"/>
              <a:t>Pressure measurements should not be affected by temperature or humidity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FB7437A-FE0F-45C0-918A-6FE783DADF99}"/>
              </a:ext>
            </a:extLst>
          </p:cNvPr>
          <p:cNvGrpSpPr/>
          <p:nvPr/>
        </p:nvGrpSpPr>
        <p:grpSpPr>
          <a:xfrm>
            <a:off x="1257944" y="3751145"/>
            <a:ext cx="4175975" cy="2923952"/>
            <a:chOff x="7936302" y="1749250"/>
            <a:chExt cx="4175975" cy="292395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A18A532-4D2A-4551-BEC9-660A143B7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36302" y="2101329"/>
              <a:ext cx="3914286" cy="2047619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FBAB09A-6DD8-4E9D-B8FB-5DE1A75AD6A8}"/>
                </a:ext>
              </a:extLst>
            </p:cNvPr>
            <p:cNvSpPr txBox="1"/>
            <p:nvPr/>
          </p:nvSpPr>
          <p:spPr>
            <a:xfrm>
              <a:off x="9058309" y="1749250"/>
              <a:ext cx="7930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Valves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262F222-71AD-4360-9B37-91C7EEAA6619}"/>
                </a:ext>
              </a:extLst>
            </p:cNvPr>
            <p:cNvSpPr txBox="1"/>
            <p:nvPr/>
          </p:nvSpPr>
          <p:spPr>
            <a:xfrm>
              <a:off x="10314420" y="1749250"/>
              <a:ext cx="9748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Sensors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6BEB47A-3B49-44DD-B929-CBF0D69126ED}"/>
                </a:ext>
              </a:extLst>
            </p:cNvPr>
            <p:cNvSpPr txBox="1"/>
            <p:nvPr/>
          </p:nvSpPr>
          <p:spPr>
            <a:xfrm>
              <a:off x="9004606" y="4026871"/>
              <a:ext cx="8888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Patient Airway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74EBD8A-B0F5-488D-912B-A2222531E495}"/>
                </a:ext>
              </a:extLst>
            </p:cNvPr>
            <p:cNvSpPr txBox="1"/>
            <p:nvPr/>
          </p:nvSpPr>
          <p:spPr>
            <a:xfrm>
              <a:off x="10276203" y="4026871"/>
              <a:ext cx="11331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Breathing Circuit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BBE70BE-2E92-4D79-824A-26F457B9B3E7}"/>
                </a:ext>
              </a:extLst>
            </p:cNvPr>
            <p:cNvSpPr txBox="1"/>
            <p:nvPr/>
          </p:nvSpPr>
          <p:spPr>
            <a:xfrm rot="16200000">
              <a:off x="11483191" y="2776336"/>
              <a:ext cx="888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HME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E8D6B58C-BBE0-486A-8E52-12D828C8E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319" y="3472008"/>
            <a:ext cx="4858703" cy="3385991"/>
          </a:xfrm>
          <a:prstGeom prst="rect">
            <a:avLst/>
          </a:prstGeom>
        </p:spPr>
      </p:pic>
      <p:sp>
        <p:nvSpPr>
          <p:cNvPr id="27" name="Arrow: Left 26">
            <a:extLst>
              <a:ext uri="{FF2B5EF4-FFF2-40B4-BE49-F238E27FC236}">
                <a16:creationId xmlns:a16="http://schemas.microsoft.com/office/drawing/2014/main" id="{E9A783F7-1A03-4AF9-ADC0-1BE8D4971D51}"/>
              </a:ext>
            </a:extLst>
          </p:cNvPr>
          <p:cNvSpPr/>
          <p:nvPr/>
        </p:nvSpPr>
        <p:spPr>
          <a:xfrm>
            <a:off x="5752042" y="4692769"/>
            <a:ext cx="639154" cy="714547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68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9E80C-46D5-40D7-AD88-1BD8173B0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Issues: Volume Measurement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513D9A-CF99-4221-BC28-2BD35916200B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816864" y="1600200"/>
                <a:ext cx="10871200" cy="50292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Volume/flowrate measurements differ by pressure, humidity and temperature</a:t>
                </a:r>
              </a:p>
              <a:p>
                <a:pPr lvl="1"/>
                <a:r>
                  <a:rPr lang="en-US" dirty="0"/>
                  <a:t>Gas law: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dirty="0" err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dirty="0" err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ATPD: Ambient Temperature and Pressure Dry (Ventilator side measurements)</a:t>
                </a:r>
              </a:p>
              <a:p>
                <a:pPr lvl="1"/>
                <a:r>
                  <a:rPr lang="en-US" dirty="0"/>
                  <a:t>BTPS: Body Temperature and Pressure Saturated (Patient actual values)</a:t>
                </a:r>
              </a:p>
              <a:p>
                <a:r>
                  <a:rPr lang="en-US" dirty="0"/>
                  <a:t>Example: Volume change by temperature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𝐵𝑇𝑃𝑆</m:t>
                        </m:r>
                      </m:sub>
                    </m:sSub>
                  </m:oMath>
                </a14:m>
                <a:r>
                  <a:rPr lang="en-US" dirty="0"/>
                  <a:t> = 37 </a:t>
                </a:r>
                <a:r>
                  <a:rPr lang="en-US" baseline="30000" dirty="0"/>
                  <a:t>◦</a:t>
                </a:r>
                <a:r>
                  <a:rPr lang="en-US" dirty="0"/>
                  <a:t>C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𝐴𝑇𝑃𝑆</m:t>
                        </m:r>
                      </m:sub>
                    </m:sSub>
                  </m:oMath>
                </a14:m>
                <a:r>
                  <a:rPr lang="en-US" dirty="0"/>
                  <a:t>= 22 </a:t>
                </a:r>
                <a:r>
                  <a:rPr lang="en-US" baseline="30000" dirty="0"/>
                  <a:t>◦</a:t>
                </a:r>
                <a:r>
                  <a:rPr lang="en-US" dirty="0"/>
                  <a:t>C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Humidity affects gas partial pressures</a:t>
                </a:r>
              </a:p>
              <a:p>
                <a:pPr lvl="1"/>
                <a:r>
                  <a:rPr lang="en-US" dirty="0"/>
                  <a:t>At full water vapor saturation, water vapor partial pressure </a:t>
                </a:r>
                <a:r>
                  <a:rPr lang="en-US" i="1" dirty="0"/>
                  <a:t>p</a:t>
                </a:r>
                <a:r>
                  <a:rPr lang="en-US" i="1" baseline="-25000" dirty="0"/>
                  <a:t>H2O</a:t>
                </a:r>
                <a:r>
                  <a:rPr lang="en-US" dirty="0"/>
                  <a:t> is entirely dependent on the temperature and is 47mmHg at 37 ◦C, which is 6.2 vol% (= (47/760)×100 vol%) at standard atmospheric pressure </a:t>
                </a:r>
                <a:r>
                  <a:rPr lang="en-US" i="1" dirty="0" err="1"/>
                  <a:t>p</a:t>
                </a:r>
                <a:r>
                  <a:rPr lang="en-US" i="1" baseline="-25000" dirty="0" err="1"/>
                  <a:t>baro</a:t>
                </a:r>
                <a:r>
                  <a:rPr lang="en-US" dirty="0"/>
                  <a:t> = 760 mmHg</a:t>
                </a:r>
              </a:p>
              <a:p>
                <a:pPr lvl="1"/>
                <a:r>
                  <a:rPr lang="en-US" dirty="0"/>
                  <a:t>With its unchanged composition, respiratory air now takes up only 93.8% of volume</a:t>
                </a:r>
              </a:p>
              <a:p>
                <a:pPr lvl="1"/>
                <a:r>
                  <a:rPr lang="en-US" dirty="0"/>
                  <a:t>In this wet gas, oxygen only has a concentration of 19.7% (= 0.938 × 21%) or a partial pressure of 19.7%×760mmHg = 150 mmHg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513D9A-CF99-4221-BC28-2BD3591620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816864" y="1600200"/>
                <a:ext cx="10871200" cy="5029200"/>
              </a:xfrm>
              <a:blipFill>
                <a:blip r:embed="rId2"/>
                <a:stretch>
                  <a:fillRect l="-56" t="-1455" b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>
            <a:extLst>
              <a:ext uri="{FF2B5EF4-FFF2-40B4-BE49-F238E27FC236}">
                <a16:creationId xmlns:a16="http://schemas.microsoft.com/office/drawing/2014/main" id="{51022972-1CFB-4550-A448-32A4BF72B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886" y="3416782"/>
            <a:ext cx="3950031" cy="96516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393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707CE-7D21-48DE-B135-89FC95A39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Textbooks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9845C-80D1-4E62-A16A-224E5D3475A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Daniel Aston, Angus Rivers, </a:t>
            </a:r>
            <a:r>
              <a:rPr lang="en-US" dirty="0" err="1"/>
              <a:t>Asela</a:t>
            </a:r>
            <a:r>
              <a:rPr lang="en-US" dirty="0"/>
              <a:t> </a:t>
            </a:r>
            <a:r>
              <a:rPr lang="en-US" dirty="0" err="1"/>
              <a:t>Dharmadas</a:t>
            </a:r>
            <a:r>
              <a:rPr lang="en-US" dirty="0"/>
              <a:t>, </a:t>
            </a:r>
            <a:r>
              <a:rPr lang="en-US" i="1" dirty="0"/>
              <a:t>Equipment in </a:t>
            </a:r>
            <a:r>
              <a:rPr lang="en-US" i="1" dirty="0" err="1"/>
              <a:t>Anaesthesia</a:t>
            </a:r>
            <a:r>
              <a:rPr lang="en-US" i="1" dirty="0"/>
              <a:t> and Critical Care: A Complete Guide for the FRCA,</a:t>
            </a:r>
            <a:r>
              <a:rPr lang="en-US" dirty="0"/>
              <a:t> Scion Publishing, 2014.</a:t>
            </a:r>
          </a:p>
          <a:p>
            <a:r>
              <a:rPr lang="en-US" dirty="0"/>
              <a:t>Jan </a:t>
            </a:r>
            <a:r>
              <a:rPr lang="en-US" dirty="0" err="1"/>
              <a:t>Ehrenwerth</a:t>
            </a:r>
            <a:r>
              <a:rPr lang="en-US" dirty="0"/>
              <a:t>, James B. </a:t>
            </a:r>
            <a:r>
              <a:rPr lang="en-US" dirty="0" err="1"/>
              <a:t>Eisenkraft</a:t>
            </a:r>
            <a:r>
              <a:rPr lang="en-US" dirty="0"/>
              <a:t>, James M. Berry, </a:t>
            </a:r>
            <a:r>
              <a:rPr lang="en-US" i="1" dirty="0"/>
              <a:t>Anesthesia Equipment: Principles and Applications</a:t>
            </a:r>
            <a:r>
              <a:rPr lang="en-US" dirty="0"/>
              <a:t>, Elsevier Saunders, 2013.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39C015-A0BC-45FA-B830-E3953F5D6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252" y="3424023"/>
            <a:ext cx="2430000" cy="3429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3283C77A-7501-49B8-9484-07DEFAFBD1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749" y="3415710"/>
            <a:ext cx="3122902" cy="344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72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25886-7BDF-413A-A126-2CC9B6428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Mechanical Ventilator Functional Diagram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FA061-C7CC-49BC-9E01-AB960BA59B7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3783911" cy="4495800"/>
          </a:xfrm>
        </p:spPr>
        <p:txBody>
          <a:bodyPr/>
          <a:lstStyle/>
          <a:p>
            <a:r>
              <a:rPr lang="en-US" dirty="0"/>
              <a:t>Sensors</a:t>
            </a:r>
          </a:p>
          <a:p>
            <a:pPr lvl="1"/>
            <a:r>
              <a:rPr lang="en-US" dirty="0"/>
              <a:t>Pressure</a:t>
            </a:r>
          </a:p>
          <a:p>
            <a:pPr lvl="1"/>
            <a:r>
              <a:rPr lang="en-US" dirty="0"/>
              <a:t>Flow</a:t>
            </a:r>
          </a:p>
          <a:p>
            <a:pPr lvl="1"/>
            <a:r>
              <a:rPr lang="en-US" dirty="0"/>
              <a:t>Oxygen</a:t>
            </a:r>
          </a:p>
          <a:p>
            <a:pPr lvl="1"/>
            <a:r>
              <a:rPr lang="en-US" dirty="0"/>
              <a:t>Carbon dioxide</a:t>
            </a:r>
          </a:p>
          <a:p>
            <a:r>
              <a:rPr lang="en-US" dirty="0"/>
              <a:t>Actuators</a:t>
            </a:r>
          </a:p>
          <a:p>
            <a:pPr lvl="1"/>
            <a:r>
              <a:rPr lang="en-US" dirty="0"/>
              <a:t>Valves</a:t>
            </a:r>
          </a:p>
          <a:p>
            <a:pPr lvl="1"/>
            <a:r>
              <a:rPr lang="en-US" dirty="0"/>
              <a:t>Air blower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B12CB0-8C62-4157-BA91-A2BBC7587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0508" y="1513937"/>
            <a:ext cx="7631290" cy="531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987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902811-93BC-4158-AA33-69BB1EB49F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751AE1A-8C9A-4B23-9E51-BAD09A153F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C40BEB-D940-4A27-B9BB-04D138E5BF22}"/>
              </a:ext>
            </a:extLst>
          </p:cNvPr>
          <p:cNvGrpSpPr/>
          <p:nvPr/>
        </p:nvGrpSpPr>
        <p:grpSpPr>
          <a:xfrm>
            <a:off x="264664" y="866698"/>
            <a:ext cx="11662672" cy="2326609"/>
            <a:chOff x="50514" y="850072"/>
            <a:chExt cx="11662672" cy="232660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FEEF153-8EFF-4637-B4D4-19B5BC898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514" y="1081408"/>
              <a:ext cx="4134872" cy="201797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6FA6DA6-4377-4FF8-ACAA-292705679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14403" y="868774"/>
              <a:ext cx="3198783" cy="230790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A5BF8E8-AC5C-4800-88D8-3E2D501F4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77003" y="850072"/>
              <a:ext cx="2433681" cy="224931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50DE6A6-D9D6-4171-8865-8127043A7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02301" y="937679"/>
              <a:ext cx="1320485" cy="21700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258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Pressure Sensor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Piezoresistive</a:t>
            </a:r>
            <a:r>
              <a:rPr lang="en-US" dirty="0"/>
              <a:t> Sensor</a:t>
            </a:r>
          </a:p>
          <a:p>
            <a:pPr lvl="1"/>
            <a:r>
              <a:rPr lang="en-US" dirty="0"/>
              <a:t>Solid-state device whose electrical resistance depends on strain of membrane (and hence, pressure)</a:t>
            </a:r>
          </a:p>
          <a:p>
            <a:pPr lvl="1"/>
            <a:r>
              <a:rPr lang="en-US" dirty="0"/>
              <a:t>Can be designed to be absolute or differential</a:t>
            </a:r>
          </a:p>
          <a:p>
            <a:pPr lvl="1"/>
            <a:r>
              <a:rPr lang="en-US" dirty="0"/>
              <a:t>Can be selected to have very fast response time</a:t>
            </a:r>
          </a:p>
          <a:p>
            <a:r>
              <a:rPr lang="en-US" dirty="0"/>
              <a:t>Resistive strain gauge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40" y="4066112"/>
            <a:ext cx="5282540" cy="26256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302B47-FCED-407E-87DA-1CF40615D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418730"/>
            <a:ext cx="5282539" cy="22730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F16B8B-229D-46AC-95F0-C82F66E95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6194" y="2439270"/>
            <a:ext cx="1603817" cy="19610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F18722-33D6-4DA5-A3EC-142E769FE1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6859" y="2650398"/>
            <a:ext cx="1603818" cy="167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88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Sensor: Pneumotachograph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Sensing change in pressure across fixed resistance through which gas flow is laminar to calculate flow rate</a:t>
            </a:r>
          </a:p>
          <a:p>
            <a:pPr lvl="1"/>
            <a:r>
              <a:rPr lang="en-US" dirty="0"/>
              <a:t>Analogous to measuring current through resistance in electric circuits</a:t>
            </a:r>
          </a:p>
          <a:p>
            <a:pPr lvl="1"/>
            <a:r>
              <a:rPr lang="en-US" dirty="0"/>
              <a:t>Bidirectional operation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4F4B63-E4AC-4EB4-91C5-C2A7F1D35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792" y="3613777"/>
            <a:ext cx="4203208" cy="315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5146C9-43B8-4E50-B2CC-23E6FE486C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561" y="3795032"/>
            <a:ext cx="3978877" cy="29591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70128E-20F0-459A-836C-EF5842E658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60" y="4326667"/>
            <a:ext cx="4067175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840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E5CDD-EE6A-44E8-9E61-2D9C22AD3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Sensor: Variable Orifice Flowmeter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CFD73-6B8B-4A68-A5A0-64222C81BAA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4669536" cy="4495800"/>
          </a:xfrm>
        </p:spPr>
        <p:txBody>
          <a:bodyPr>
            <a:normAutofit/>
          </a:bodyPr>
          <a:lstStyle/>
          <a:p>
            <a:r>
              <a:rPr lang="en-US" dirty="0"/>
              <a:t>Pressure measurement across flow-dependent resistance (flap)</a:t>
            </a:r>
          </a:p>
          <a:p>
            <a:pPr lvl="1"/>
            <a:r>
              <a:rPr lang="en-US" dirty="0"/>
              <a:t>As gas flow increases, flap opens more, reducing resistance to gas flow</a:t>
            </a:r>
          </a:p>
          <a:p>
            <a:pPr lvl="1"/>
            <a:r>
              <a:rPr lang="en-US" dirty="0"/>
              <a:t>One-to-one correspondence between flow rate and pressure drop</a:t>
            </a:r>
          </a:p>
          <a:p>
            <a:pPr lvl="1"/>
            <a:r>
              <a:rPr lang="en-US" dirty="0"/>
              <a:t>Bidirectional operation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18BDE4-E5FF-4447-B461-001181704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453" y="1600200"/>
            <a:ext cx="6671921" cy="51497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66AA9B-2F7F-47F8-ACD7-8C8198BDC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62" y="4330931"/>
            <a:ext cx="4956586" cy="241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50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Flow Sensor: Hot-Wire Anemometer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Resistive wire is placed in flow path and heated using electric current</a:t>
            </a:r>
          </a:p>
          <a:p>
            <a:pPr lvl="1"/>
            <a:r>
              <a:rPr lang="en-US" dirty="0"/>
              <a:t>Resistance increases linearly with temperature</a:t>
            </a:r>
          </a:p>
          <a:p>
            <a:r>
              <a:rPr lang="en-US" dirty="0"/>
              <a:t>Flow cools down wire and changes its resistance</a:t>
            </a:r>
          </a:p>
          <a:p>
            <a:pPr lvl="1"/>
            <a:r>
              <a:rPr lang="en-US" dirty="0"/>
              <a:t>Resistance change can be measured and used to estimate flow rate</a:t>
            </a:r>
          </a:p>
          <a:p>
            <a:r>
              <a:rPr lang="en-US" dirty="0"/>
              <a:t>Fast and accurate but direction insensitive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458" y="3805560"/>
            <a:ext cx="6141961" cy="2823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EF5AA8-3963-416E-9F80-C9A10C28A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992" y="3972218"/>
            <a:ext cx="4246195" cy="28525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771026-313E-4472-80E5-15645CB75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4242" y="2171700"/>
            <a:ext cx="2415000" cy="455000"/>
          </a:xfrm>
          <a:prstGeom prst="rect">
            <a:avLst/>
          </a:prstGeom>
          <a:ln>
            <a:solidFill>
              <a:srgbClr val="A50021"/>
            </a:solidFill>
          </a:ln>
        </p:spPr>
      </p:pic>
    </p:spTree>
    <p:extLst>
      <p:ext uri="{BB962C8B-B14F-4D97-AF65-F5344CB8AC3E}">
        <p14:creationId xmlns:p14="http://schemas.microsoft.com/office/powerpoint/2010/main" val="3217148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Flow Rate Sensor: Vane Anemometer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Used to measure exhaled tidal volume in breathing circuit near exhalation valve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671" y="2374356"/>
            <a:ext cx="4210922" cy="41185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C7AB7D-0D99-4550-9230-A393612A2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664" y="2895607"/>
            <a:ext cx="3123809" cy="26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395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512C53-3AB5-446E-B304-163EEE4B9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4414" y="1600200"/>
            <a:ext cx="5037586" cy="5257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B5C8E7-143B-4598-96EA-730C57F50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Oxygen Sensor: Fuel Cell or Galvanic Cell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31401-CA5F-410E-9093-95D8898D531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6863" y="1600200"/>
            <a:ext cx="6714467" cy="4495800"/>
          </a:xfrm>
        </p:spPr>
        <p:txBody>
          <a:bodyPr>
            <a:normAutofit/>
          </a:bodyPr>
          <a:lstStyle/>
          <a:p>
            <a:r>
              <a:rPr lang="en-US" dirty="0"/>
              <a:t>Diffusion of oxygen starts chemical reactions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Flow of current depends on uptake of oxygen at the anode (Faraday’s first law of electrolysis)</a:t>
            </a:r>
          </a:p>
          <a:p>
            <a:pPr lvl="1"/>
            <a:r>
              <a:rPr lang="en-US" dirty="0"/>
              <a:t>Voltage output is proportional to oxygen partial pressure</a:t>
            </a:r>
          </a:p>
          <a:p>
            <a:r>
              <a:rPr lang="en-US" dirty="0"/>
              <a:t>Response time (~20-30 s) and depleted by continuous exposure to oxygen because of exhaustion of the cell (less than 1 year lifespan)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3DA820-69B5-4AFE-BDE9-1DB40E7E7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999" y="2128205"/>
            <a:ext cx="4725001" cy="689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1779C3-8AF1-42C8-8281-219893FFF8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889" y="2770948"/>
            <a:ext cx="5827501" cy="507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C23E7B-8B4B-4ABB-B26D-E960A308BC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1001" y="1600200"/>
            <a:ext cx="1320485" cy="217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12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98B7D-BB1E-43F6-B914-5093F050A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Oxygen Sensor: </a:t>
            </a:r>
            <a:r>
              <a:rPr lang="en-US" dirty="0" err="1"/>
              <a:t>Paramegnetic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495EF-2203-4F87-B73E-3CB7B999082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6864" y="1600199"/>
            <a:ext cx="3858548" cy="4725785"/>
          </a:xfrm>
        </p:spPr>
        <p:txBody>
          <a:bodyPr>
            <a:normAutofit/>
          </a:bodyPr>
          <a:lstStyle/>
          <a:p>
            <a:r>
              <a:rPr lang="en-US" sz="2000" dirty="0"/>
              <a:t>Oxygen is paramagnetic while other gases are diamagnetic</a:t>
            </a:r>
          </a:p>
          <a:p>
            <a:r>
              <a:rPr lang="en-US" sz="2000" dirty="0"/>
              <a:t>Magnetic field causes oxygen molecules to be attracted and agitated</a:t>
            </a:r>
          </a:p>
          <a:p>
            <a:pPr lvl="1"/>
            <a:r>
              <a:rPr lang="en-US" sz="2000" dirty="0"/>
              <a:t>Pressure difference proportional to oxygen partial pressure</a:t>
            </a:r>
          </a:p>
          <a:p>
            <a:r>
              <a:rPr lang="en-US" dirty="0"/>
              <a:t>Very accurate, highly sensitive and fast response</a:t>
            </a:r>
          </a:p>
          <a:p>
            <a:pPr lvl="1"/>
            <a:r>
              <a:rPr lang="en-US" dirty="0"/>
              <a:t>Allows continuous monitoring</a:t>
            </a:r>
          </a:p>
          <a:p>
            <a:r>
              <a:rPr lang="en-US" dirty="0"/>
              <a:t>Long lifespan with no service requirements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2BE9A6-D4E3-41F9-8822-5FD39BACE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339" y="1529250"/>
            <a:ext cx="7661809" cy="53204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DDB35E-E02D-4F80-9F53-8330F7E30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655" y="1600200"/>
            <a:ext cx="3149410" cy="21820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2597A5-5E05-4360-BB2D-D6C4F9D1A0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4181" y="4281053"/>
            <a:ext cx="1859791" cy="252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5459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4850</TotalTime>
  <Words>780</Words>
  <Application>Microsoft Office PowerPoint</Application>
  <PresentationFormat>Widescreen</PresentationFormat>
  <Paragraphs>117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Cambria Math</vt:lpstr>
      <vt:lpstr>Tw Cen MT</vt:lpstr>
      <vt:lpstr>Wingdings</vt:lpstr>
      <vt:lpstr>Wingdings 2</vt:lpstr>
      <vt:lpstr>Median</vt:lpstr>
      <vt:lpstr>Mechanical Ventilator: Sensors and Actuators</vt:lpstr>
      <vt:lpstr>Mechanical Ventilator Functional Diagram</vt:lpstr>
      <vt:lpstr>Pressure Sensor</vt:lpstr>
      <vt:lpstr>Flow Sensor: Pneumotachograph</vt:lpstr>
      <vt:lpstr>Flow Sensor: Variable Orifice Flowmeter</vt:lpstr>
      <vt:lpstr>Flow Sensor: Hot-Wire Anemometer </vt:lpstr>
      <vt:lpstr>Flow Rate Sensor: Vane Anemometer</vt:lpstr>
      <vt:lpstr>Oxygen Sensor: Fuel Cell or Galvanic Cell</vt:lpstr>
      <vt:lpstr>Oxygen Sensor: Paramegnetic </vt:lpstr>
      <vt:lpstr>CO2 Gas Sensor (Capnography)</vt:lpstr>
      <vt:lpstr>Proportional Solenoid Valves</vt:lpstr>
      <vt:lpstr>Solenoid Pinch Valves</vt:lpstr>
      <vt:lpstr>Check Valves</vt:lpstr>
      <vt:lpstr>Adjustable Pressure Limiting (APL) Valve</vt:lpstr>
      <vt:lpstr>Pressure Reduction Valve</vt:lpstr>
      <vt:lpstr>Air Blower</vt:lpstr>
      <vt:lpstr>Practical Issues: Pressure Measurement</vt:lpstr>
      <vt:lpstr>Practical Issues: Volume Measurement</vt:lpstr>
      <vt:lpstr>Recommended Textbooks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Mechanical Ventilator: Sensors and Actuators</dc:title>
  <dc:creator>Yasser</dc:creator>
  <cp:lastModifiedBy>Yasser Kadah</cp:lastModifiedBy>
  <cp:revision>476</cp:revision>
  <dcterms:created xsi:type="dcterms:W3CDTF">2006-08-16T00:00:00Z</dcterms:created>
  <dcterms:modified xsi:type="dcterms:W3CDTF">2020-04-29T10:52:39Z</dcterms:modified>
</cp:coreProperties>
</file>