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34" r:id="rId2"/>
    <p:sldId id="377" r:id="rId3"/>
    <p:sldId id="399" r:id="rId4"/>
    <p:sldId id="402" r:id="rId5"/>
    <p:sldId id="398" r:id="rId6"/>
    <p:sldId id="400" r:id="rId7"/>
    <p:sldId id="401" r:id="rId8"/>
    <p:sldId id="353" r:id="rId9"/>
    <p:sldId id="602" r:id="rId10"/>
    <p:sldId id="603" r:id="rId11"/>
    <p:sldId id="396" r:id="rId12"/>
    <p:sldId id="604" r:id="rId13"/>
    <p:sldId id="605" r:id="rId14"/>
    <p:sldId id="606" r:id="rId15"/>
    <p:sldId id="389" r:id="rId16"/>
    <p:sldId id="394" r:id="rId17"/>
    <p:sldId id="395" r:id="rId18"/>
    <p:sldId id="375" r:id="rId19"/>
    <p:sldId id="3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C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44" y="108"/>
      </p:cViewPr>
      <p:guideLst>
        <p:guide orient="horz" pos="136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CC0A6-CBF6-4EDD-9722-7BEEF68F257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88EDA-8085-4108-B21E-3976F0972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23.jpg"/><Relationship Id="rId4" Type="http://schemas.openxmlformats.org/officeDocument/2006/relationships/image" Target="../media/image5.jp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jp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700" y="3429000"/>
            <a:ext cx="7086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Mechanical Ventilator: Design and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Professor Yasser Mostafa Kadah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6D9BCB-812E-47CF-8081-CFFDF50EC9CA}"/>
              </a:ext>
            </a:extLst>
          </p:cNvPr>
          <p:cNvGrpSpPr/>
          <p:nvPr/>
        </p:nvGrpSpPr>
        <p:grpSpPr>
          <a:xfrm>
            <a:off x="2414218" y="350815"/>
            <a:ext cx="7873475" cy="3240283"/>
            <a:chOff x="301931" y="1614349"/>
            <a:chExt cx="11786260" cy="48505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60D913-021B-46FC-82F9-460ABD774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5499" y="1715097"/>
              <a:ext cx="1339456" cy="12508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3AB00B-0822-49A0-B488-4D8C3D77B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1415" y="3474260"/>
              <a:ext cx="670797" cy="6598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D022E7-0F47-4EE3-8E2E-D23929FE048B}"/>
                </a:ext>
              </a:extLst>
            </p:cNvPr>
            <p:cNvSpPr txBox="1"/>
            <p:nvPr/>
          </p:nvSpPr>
          <p:spPr>
            <a:xfrm>
              <a:off x="2511147" y="3058896"/>
              <a:ext cx="1315678" cy="372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Control Signal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695D7A-6D39-41EB-935C-7303E93B0993}"/>
                </a:ext>
              </a:extLst>
            </p:cNvPr>
            <p:cNvSpPr txBox="1"/>
            <p:nvPr/>
          </p:nvSpPr>
          <p:spPr>
            <a:xfrm>
              <a:off x="996022" y="3341421"/>
              <a:ext cx="1354523" cy="372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Isolated Driver</a:t>
              </a:r>
            </a:p>
          </p:txBody>
        </p:sp>
        <p:pic>
          <p:nvPicPr>
            <p:cNvPr id="9" name="Picture 8" descr="A close up of a device&#10;&#10;Description automatically generated">
              <a:extLst>
                <a:ext uri="{FF2B5EF4-FFF2-40B4-BE49-F238E27FC236}">
                  <a16:creationId xmlns:a16="http://schemas.microsoft.com/office/drawing/2014/main" id="{40EA025D-35F6-4A94-A441-AE8504BAE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15" y="4590697"/>
              <a:ext cx="1025351" cy="1526881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13B9DD7-A353-4283-BC58-E5921823696D}"/>
                </a:ext>
              </a:extLst>
            </p:cNvPr>
            <p:cNvCxnSpPr>
              <a:cxnSpLocks/>
            </p:cNvCxnSpPr>
            <p:nvPr/>
          </p:nvCxnSpPr>
          <p:spPr>
            <a:xfrm>
              <a:off x="2546813" y="3007980"/>
              <a:ext cx="0" cy="4404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AED9AE-DD5D-404F-9500-2C33849A7206}"/>
                </a:ext>
              </a:extLst>
            </p:cNvPr>
            <p:cNvSpPr txBox="1"/>
            <p:nvPr/>
          </p:nvSpPr>
          <p:spPr>
            <a:xfrm>
              <a:off x="1450522" y="6092019"/>
              <a:ext cx="1648620" cy="372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Proportional Valve</a:t>
              </a:r>
              <a:endParaRPr lang="en-US" sz="800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8EA457-4E86-4B21-A487-45E0E1A984EB}"/>
                </a:ext>
              </a:extLst>
            </p:cNvPr>
            <p:cNvSpPr txBox="1"/>
            <p:nvPr/>
          </p:nvSpPr>
          <p:spPr>
            <a:xfrm>
              <a:off x="2871855" y="3673357"/>
              <a:ext cx="1511357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Pressure Sensor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BD985A-BFE5-4916-A225-5C79DA5BD806}"/>
                </a:ext>
              </a:extLst>
            </p:cNvPr>
            <p:cNvSpPr txBox="1"/>
            <p:nvPr/>
          </p:nvSpPr>
          <p:spPr>
            <a:xfrm>
              <a:off x="3081157" y="2062737"/>
              <a:ext cx="276535" cy="261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800" baseline="-25000" dirty="0">
                <a:solidFill>
                  <a:schemeClr val="accent2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B16C07-B616-4A12-BB8F-589C1F896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4412" y="3954323"/>
              <a:ext cx="948817" cy="13861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BDE492-E790-49A1-830F-5D9A464A2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0240" y="4235018"/>
              <a:ext cx="1592791" cy="82437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8760C8-7F87-47D8-AE59-8093467E8728}"/>
                </a:ext>
              </a:extLst>
            </p:cNvPr>
            <p:cNvSpPr txBox="1"/>
            <p:nvPr/>
          </p:nvSpPr>
          <p:spPr>
            <a:xfrm>
              <a:off x="4472201" y="3667188"/>
              <a:ext cx="1218044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Flow Sensor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2FEF0FA4-A817-4D84-93D3-3DAA1D4DD102}"/>
                </a:ext>
              </a:extLst>
            </p:cNvPr>
            <p:cNvSpPr/>
            <p:nvPr/>
          </p:nvSpPr>
          <p:spPr>
            <a:xfrm rot="16200000">
              <a:off x="578833" y="4734798"/>
              <a:ext cx="820001" cy="1373805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225933C-48AA-4D08-AC3F-D99CFE35CAA1}"/>
                </a:ext>
              </a:extLst>
            </p:cNvPr>
            <p:cNvCxnSpPr>
              <a:cxnSpLocks/>
            </p:cNvCxnSpPr>
            <p:nvPr/>
          </p:nvCxnSpPr>
          <p:spPr>
            <a:xfrm>
              <a:off x="2545954" y="4095362"/>
              <a:ext cx="0" cy="4404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A80599F8-20AA-469C-8D6E-CA483E5106E7}"/>
                </a:ext>
              </a:extLst>
            </p:cNvPr>
            <p:cNvSpPr/>
            <p:nvPr/>
          </p:nvSpPr>
          <p:spPr>
            <a:xfrm rot="16200000">
              <a:off x="4169714" y="3829267"/>
              <a:ext cx="820001" cy="3400638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356AF46-08BD-4159-BEBA-07990D489B78}"/>
                </a:ext>
              </a:extLst>
            </p:cNvPr>
            <p:cNvSpPr/>
            <p:nvPr/>
          </p:nvSpPr>
          <p:spPr>
            <a:xfrm>
              <a:off x="2228667" y="2521552"/>
              <a:ext cx="1704982" cy="2212772"/>
            </a:xfrm>
            <a:prstGeom prst="arc">
              <a:avLst/>
            </a:prstGeom>
            <a:ln w="28575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346530C6-D100-4F38-B74C-45DCA3ACD491}"/>
                </a:ext>
              </a:extLst>
            </p:cNvPr>
            <p:cNvSpPr/>
            <p:nvPr/>
          </p:nvSpPr>
          <p:spPr>
            <a:xfrm>
              <a:off x="1195034" y="2355494"/>
              <a:ext cx="3886190" cy="2651944"/>
            </a:xfrm>
            <a:prstGeom prst="arc">
              <a:avLst/>
            </a:prstGeom>
            <a:ln w="28575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pic>
          <p:nvPicPr>
            <p:cNvPr id="22" name="Content Placeholder 5" descr="A picture containing sitting, light, white&#10;&#10;Description automatically generated">
              <a:extLst>
                <a:ext uri="{FF2B5EF4-FFF2-40B4-BE49-F238E27FC236}">
                  <a16:creationId xmlns:a16="http://schemas.microsoft.com/office/drawing/2014/main" id="{674DCEC1-A5D6-411B-9129-10302A08C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179" y="5059444"/>
              <a:ext cx="876685" cy="82000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86860D-CFF4-47D9-8992-3E3A9E9F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6231" y="4828773"/>
              <a:ext cx="1352554" cy="118585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F4C45A-A985-47F0-878B-A82CCDBFC4BF}"/>
                </a:ext>
              </a:extLst>
            </p:cNvPr>
            <p:cNvSpPr txBox="1"/>
            <p:nvPr/>
          </p:nvSpPr>
          <p:spPr>
            <a:xfrm>
              <a:off x="6280033" y="4491495"/>
              <a:ext cx="1218044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APL Valve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8F0064-AD2B-4491-BED1-032AC60CC3E6}"/>
                </a:ext>
              </a:extLst>
            </p:cNvPr>
            <p:cNvSpPr txBox="1"/>
            <p:nvPr/>
          </p:nvSpPr>
          <p:spPr>
            <a:xfrm>
              <a:off x="8200607" y="4491495"/>
              <a:ext cx="1218044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Check Valve</a:t>
              </a: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3A8CBD78-2467-443B-8857-B2558BB9459F}"/>
                </a:ext>
              </a:extLst>
            </p:cNvPr>
            <p:cNvSpPr/>
            <p:nvPr/>
          </p:nvSpPr>
          <p:spPr>
            <a:xfrm rot="16200000">
              <a:off x="7689481" y="5230056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2D8B061F-FB42-4C3B-A04B-FC9100A9381D}"/>
                </a:ext>
              </a:extLst>
            </p:cNvPr>
            <p:cNvSpPr/>
            <p:nvPr/>
          </p:nvSpPr>
          <p:spPr>
            <a:xfrm rot="16200000">
              <a:off x="9290515" y="5230056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pic>
          <p:nvPicPr>
            <p:cNvPr id="28" name="Picture 27" descr="A picture containing bottle&#10;&#10;Description automatically generated">
              <a:extLst>
                <a:ext uri="{FF2B5EF4-FFF2-40B4-BE49-F238E27FC236}">
                  <a16:creationId xmlns:a16="http://schemas.microsoft.com/office/drawing/2014/main" id="{0CAAD3BE-3177-46F1-8735-2B29DC5FF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333" y="1614349"/>
              <a:ext cx="1185853" cy="125426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48402D6-63F4-4EEB-B8A2-C11A05B58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029" y="4873177"/>
              <a:ext cx="1518237" cy="151823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B80056-9F9B-4CD7-8865-E27E85F8A41C}"/>
                </a:ext>
              </a:extLst>
            </p:cNvPr>
            <p:cNvSpPr txBox="1"/>
            <p:nvPr/>
          </p:nvSpPr>
          <p:spPr>
            <a:xfrm>
              <a:off x="10870147" y="4537661"/>
              <a:ext cx="1218044" cy="58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Breathing Circuit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09EC7B8F-52D0-40AD-9197-82C275C32548}"/>
                </a:ext>
              </a:extLst>
            </p:cNvPr>
            <p:cNvSpPr/>
            <p:nvPr/>
          </p:nvSpPr>
          <p:spPr>
            <a:xfrm rot="10800000">
              <a:off x="10239439" y="4413578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E5305340-1FE6-4D68-93AA-FD1EF836609E}"/>
                </a:ext>
              </a:extLst>
            </p:cNvPr>
            <p:cNvSpPr/>
            <p:nvPr/>
          </p:nvSpPr>
          <p:spPr>
            <a:xfrm rot="10800000">
              <a:off x="10239438" y="2655922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2D81DD-94C9-42AE-B079-93A16B786CA4}"/>
                </a:ext>
              </a:extLst>
            </p:cNvPr>
            <p:cNvSpPr txBox="1"/>
            <p:nvPr/>
          </p:nvSpPr>
          <p:spPr>
            <a:xfrm>
              <a:off x="10808992" y="1890188"/>
              <a:ext cx="1218044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Patient Mask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4A0234D-6C72-464D-9DFB-930390C6C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17888" y="3281937"/>
              <a:ext cx="1032487" cy="112467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3E1073-4891-4E62-B051-9420C2DF4A21}"/>
                </a:ext>
              </a:extLst>
            </p:cNvPr>
            <p:cNvSpPr txBox="1"/>
            <p:nvPr/>
          </p:nvSpPr>
          <p:spPr>
            <a:xfrm>
              <a:off x="10954180" y="3586438"/>
              <a:ext cx="941646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HME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12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BFE9-9D98-4B6A-B5CA-5EEFD084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Continuous Mandatory Ventilation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4BA1B-180E-4FE9-B759-3330DFC7E0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User: selection of Target Pressure (PC) or Target Volume (VC) and PEEP, Rate and I:E ratio</a:t>
            </a:r>
          </a:p>
          <a:p>
            <a:r>
              <a:rPr lang="en-US" sz="2000" dirty="0"/>
              <a:t>Machine: start and cycle using time, control valves to maintain selected pressures</a:t>
            </a:r>
          </a:p>
          <a:p>
            <a:pPr lvl="2"/>
            <a:r>
              <a:rPr lang="en-US" sz="1400" dirty="0"/>
              <a:t>Start of inspiration in its preselected time </a:t>
            </a:r>
          </a:p>
          <a:p>
            <a:pPr lvl="2"/>
            <a:r>
              <a:rPr lang="en-US" sz="1400" dirty="0"/>
              <a:t>Inspiratory valve: control of airway pressure baseline during inspiration to meet target pressure or volume during inspiration phase</a:t>
            </a:r>
          </a:p>
          <a:p>
            <a:pPr lvl="2"/>
            <a:r>
              <a:rPr lang="en-US" sz="1400" dirty="0"/>
              <a:t>End of inspiration after its preselected duration ends and close inspiratory valve</a:t>
            </a:r>
          </a:p>
          <a:p>
            <a:pPr lvl="2"/>
            <a:r>
              <a:rPr lang="en-US" sz="1400" dirty="0"/>
              <a:t>Expiratory valve: control of airway pressure baseline during expiration to be PEEP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2609A5-15A1-400C-9257-772D89F763CE}"/>
              </a:ext>
            </a:extLst>
          </p:cNvPr>
          <p:cNvGrpSpPr/>
          <p:nvPr/>
        </p:nvGrpSpPr>
        <p:grpSpPr>
          <a:xfrm>
            <a:off x="7268518" y="4336716"/>
            <a:ext cx="4663017" cy="2404905"/>
            <a:chOff x="6004984" y="1535327"/>
            <a:chExt cx="4663017" cy="24049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D3352C-3D89-43E1-B149-BF7BC84CE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4984" y="1609807"/>
              <a:ext cx="4663017" cy="23304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854850-2D1C-4DCA-981E-90AAB4619056}"/>
                </a:ext>
              </a:extLst>
            </p:cNvPr>
            <p:cNvSpPr txBox="1"/>
            <p:nvPr/>
          </p:nvSpPr>
          <p:spPr>
            <a:xfrm>
              <a:off x="6669366" y="1535327"/>
              <a:ext cx="3998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Continuous Mandatory Ventilation (CMV)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88DAE48-A798-461D-BB7F-AA437420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82" y="3616373"/>
            <a:ext cx="5850123" cy="32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9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0691-217E-4484-A2F5-03FA2582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Ventilator Alarm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55CB-E594-44C0-A0A9-E26F9D5A72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10871200" cy="50292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Level 1 events include life-threatening situations</a:t>
            </a:r>
          </a:p>
          <a:p>
            <a:pPr lvl="1"/>
            <a:r>
              <a:rPr lang="en-US" dirty="0"/>
              <a:t>Loss of input power or ventilator malfunction (e.g., excessive or no flow of gas to the patient)</a:t>
            </a:r>
          </a:p>
          <a:p>
            <a:pPr lvl="1"/>
            <a:r>
              <a:rPr lang="en-US" dirty="0"/>
              <a:t>Alarms in this category should be mandatory (not subject to operator choice), redundant (multiple sensors and circuits), and non-canceling (alarm continues to be activated, even if event is corrected, and must be reset manually) </a:t>
            </a:r>
          </a:p>
          <a:p>
            <a:pPr lvl="1"/>
            <a:endParaRPr lang="en-US" dirty="0"/>
          </a:p>
          <a:p>
            <a:r>
              <a:rPr lang="en-US" dirty="0"/>
              <a:t>Level 2 events can lead to life-threatening situations if not corrected in a timely fashion </a:t>
            </a:r>
          </a:p>
          <a:p>
            <a:pPr lvl="1"/>
            <a:r>
              <a:rPr lang="en-US" dirty="0"/>
              <a:t>Such things as blender failure, high or low airway pressure, auto-triggering, and partial patient circuit occlusion, and may include suspicious ventilator settings such as an inspiratory-to-expiratory timing (I:E) ratio greater than 1:1</a:t>
            </a:r>
          </a:p>
          <a:p>
            <a:pPr lvl="1"/>
            <a:r>
              <a:rPr lang="en-US" dirty="0"/>
              <a:t>Alarms for level 2 may not be redundant and may be self-canceling (i.e., alarm inactivated if event ceases to occur) </a:t>
            </a:r>
          </a:p>
          <a:p>
            <a:pPr lvl="1"/>
            <a:endParaRPr lang="en-US" dirty="0"/>
          </a:p>
          <a:p>
            <a:r>
              <a:rPr lang="en-US" dirty="0"/>
              <a:t>Level 3 events affect patient– ventilator interface and may influence the level of support </a:t>
            </a:r>
          </a:p>
          <a:p>
            <a:pPr lvl="1"/>
            <a:r>
              <a:rPr lang="en-US" dirty="0"/>
              <a:t>Such events as changes in patient compliance and resistance, changes in patient respiratory drive, and auto-PEEP</a:t>
            </a:r>
          </a:p>
          <a:p>
            <a:pPr lvl="1"/>
            <a:endParaRPr lang="en-US" dirty="0"/>
          </a:p>
          <a:p>
            <a:r>
              <a:rPr lang="en-US" dirty="0"/>
              <a:t>Level 4 events reflect the patient condition alone rather than ventilator function</a:t>
            </a:r>
          </a:p>
          <a:p>
            <a:pPr lvl="1"/>
            <a:r>
              <a:rPr lang="en-US" dirty="0"/>
              <a:t>Usually detected by stand-alone monitors, such as oximeters, cardiac monitors, and blood-gas analyzers</a:t>
            </a:r>
          </a:p>
          <a:p>
            <a:pPr lvl="1"/>
            <a:r>
              <a:rPr lang="en-US" dirty="0"/>
              <a:t>Some ventilators are able to incorporate such readings (e.g., capnography) in their displays and alarm systems</a:t>
            </a:r>
          </a:p>
        </p:txBody>
      </p:sp>
    </p:spTree>
    <p:extLst>
      <p:ext uri="{BB962C8B-B14F-4D97-AF65-F5344CB8AC3E}">
        <p14:creationId xmlns:p14="http://schemas.microsoft.com/office/powerpoint/2010/main" val="359803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9900-243B-49BF-AC2C-C60C7417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Practical Alarm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5705E-92BC-4852-BD1E-1E57876A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57" y="1600200"/>
            <a:ext cx="10800085" cy="52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2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3E98-BD3F-4025-87DA-5EBB93FA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7B5D-091A-48A5-96B3-9F1F48AF98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Alarm Setting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Alarm Fatigue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A0E79-3EB1-4914-A056-0180EBAB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13" y="2436232"/>
            <a:ext cx="3280109" cy="1127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85975-02C1-49B9-8A2D-375702A17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278" y="1600200"/>
            <a:ext cx="3516736" cy="2898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64DE40-00C6-41B6-A936-7AFC370C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264" y="4879572"/>
            <a:ext cx="3436814" cy="1552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0B666-CE21-4629-A4AC-9C2D41879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812" y="1558638"/>
            <a:ext cx="2946516" cy="2898373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F2BBC42F-D9A8-4572-AC77-B5A3FA2D6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24" y="4506805"/>
            <a:ext cx="3280108" cy="23179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D3673D-04DE-4D34-9460-54EFEF8050FD}"/>
              </a:ext>
            </a:extLst>
          </p:cNvPr>
          <p:cNvSpPr txBox="1"/>
          <p:nvPr/>
        </p:nvSpPr>
        <p:spPr>
          <a:xfrm>
            <a:off x="624931" y="4498572"/>
            <a:ext cx="4322618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/>
              <a:t>“While device alarms can improve medical care by arming clinicians with valuable information about their patient’s health, most are false or nonactionable, often resulting in a sensory clutter that </a:t>
            </a:r>
            <a:r>
              <a:rPr lang="en-US" i="1" dirty="0">
                <a:solidFill>
                  <a:srgbClr val="FF0000"/>
                </a:solidFill>
              </a:rPr>
              <a:t>overwhelms</a:t>
            </a:r>
            <a:r>
              <a:rPr lang="en-US" i="1" dirty="0"/>
              <a:t> clinicians and caregivers, </a:t>
            </a:r>
            <a:r>
              <a:rPr lang="en-US" i="1" dirty="0">
                <a:solidFill>
                  <a:srgbClr val="FF0000"/>
                </a:solidFill>
              </a:rPr>
              <a:t>desensitizing</a:t>
            </a:r>
            <a:r>
              <a:rPr lang="en-US" i="1" dirty="0"/>
              <a:t> them to the alerts”, AAMI</a:t>
            </a:r>
          </a:p>
        </p:txBody>
      </p:sp>
    </p:spTree>
    <p:extLst>
      <p:ext uri="{BB962C8B-B14F-4D97-AF65-F5344CB8AC3E}">
        <p14:creationId xmlns:p14="http://schemas.microsoft.com/office/powerpoint/2010/main" val="182108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C5B7-0E4D-4856-BB60-E12F563A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Issues: Breathing Circuit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41D9-E4AC-4D8B-9AD0-F96E635345C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Weak link in patient–ventilator system is patient breathing circuit</a:t>
            </a:r>
          </a:p>
          <a:p>
            <a:pPr lvl="1"/>
            <a:r>
              <a:rPr lang="en-US" dirty="0"/>
              <a:t>Expensive ventilator with state-of-the-art computer control is connected to patient (priceless) with $2 piece of plastic tubing whose design has not changed appreciably in 20 years</a:t>
            </a:r>
          </a:p>
          <a:p>
            <a:pPr lvl="1"/>
            <a:r>
              <a:rPr lang="en-US" dirty="0"/>
              <a:t>Resistance and compliance of delivery circuit make flow control and volume delivery more difficult</a:t>
            </a:r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F46A94-57C9-4762-8DC9-CBA90A0CD286}"/>
              </a:ext>
            </a:extLst>
          </p:cNvPr>
          <p:cNvGrpSpPr/>
          <p:nvPr/>
        </p:nvGrpSpPr>
        <p:grpSpPr>
          <a:xfrm>
            <a:off x="3441761" y="3670700"/>
            <a:ext cx="4430392" cy="2640331"/>
            <a:chOff x="7365368" y="3344833"/>
            <a:chExt cx="4009768" cy="22479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B53605-02C4-4188-9E19-00E9FA078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5368" y="3344833"/>
              <a:ext cx="4009768" cy="22479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78ECFE-80F1-4EBF-811B-2A6D1E84BEB6}"/>
                </a:ext>
              </a:extLst>
            </p:cNvPr>
            <p:cNvSpPr txBox="1"/>
            <p:nvPr/>
          </p:nvSpPr>
          <p:spPr>
            <a:xfrm>
              <a:off x="8704542" y="3848100"/>
              <a:ext cx="855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Patient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92FE16-37E6-40D1-AC12-EDCC6DDDF353}"/>
                </a:ext>
              </a:extLst>
            </p:cNvPr>
            <p:cNvSpPr txBox="1"/>
            <p:nvPr/>
          </p:nvSpPr>
          <p:spPr>
            <a:xfrm>
              <a:off x="10170353" y="4560688"/>
              <a:ext cx="855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Patient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6BE3B-9E03-480A-B164-BA59575AEC0A}"/>
                </a:ext>
              </a:extLst>
            </p:cNvPr>
            <p:cNvSpPr txBox="1"/>
            <p:nvPr/>
          </p:nvSpPr>
          <p:spPr>
            <a:xfrm>
              <a:off x="9031779" y="4560688"/>
              <a:ext cx="117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Breathing Circuit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994C44-BC56-407F-9CCE-90D7BB79AA32}"/>
                </a:ext>
              </a:extLst>
            </p:cNvPr>
            <p:cNvSpPr txBox="1"/>
            <p:nvPr/>
          </p:nvSpPr>
          <p:spPr>
            <a:xfrm>
              <a:off x="7662950" y="3848100"/>
              <a:ext cx="117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Breathing Circuit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9C86F88-B4BE-48CB-AF9E-942623F33D84}"/>
              </a:ext>
            </a:extLst>
          </p:cNvPr>
          <p:cNvSpPr txBox="1"/>
          <p:nvPr/>
        </p:nvSpPr>
        <p:spPr>
          <a:xfrm>
            <a:off x="8849710" y="4261826"/>
            <a:ext cx="2696667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Mechanics	Electricity</a:t>
            </a:r>
          </a:p>
          <a:p>
            <a:r>
              <a:rPr lang="en-US" sz="1400" dirty="0"/>
              <a:t>Pressure      </a:t>
            </a:r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/>
              <a:t>  Voltage  </a:t>
            </a:r>
          </a:p>
          <a:p>
            <a:r>
              <a:rPr lang="en-US" sz="1400" dirty="0"/>
              <a:t>Flow</a:t>
            </a:r>
            <a:r>
              <a:rPr lang="en-US" sz="1400" dirty="0">
                <a:sym typeface="Wingdings" panose="05000000000000000000" pitchFamily="2" charset="2"/>
              </a:rPr>
              <a:t>            </a:t>
            </a:r>
            <a:r>
              <a:rPr lang="en-US" sz="1400" dirty="0"/>
              <a:t> Current</a:t>
            </a:r>
          </a:p>
          <a:p>
            <a:r>
              <a:rPr lang="en-US" sz="1400" dirty="0"/>
              <a:t>Volume</a:t>
            </a:r>
            <a:r>
              <a:rPr lang="en-US" sz="1400" dirty="0">
                <a:sym typeface="Wingdings" panose="05000000000000000000" pitchFamily="2" charset="2"/>
              </a:rPr>
              <a:t>       </a:t>
            </a:r>
            <a:r>
              <a:rPr lang="en-US" sz="1400" dirty="0"/>
              <a:t>  Charge</a:t>
            </a:r>
          </a:p>
          <a:p>
            <a:r>
              <a:rPr lang="en-US" sz="1400" dirty="0"/>
              <a:t>Resistance   </a:t>
            </a:r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/>
              <a:t>  Resistance  Compliance </a:t>
            </a:r>
            <a:r>
              <a:rPr lang="en-US" sz="1400" dirty="0">
                <a:sym typeface="Wingdings" panose="05000000000000000000" pitchFamily="2" charset="2"/>
              </a:rPr>
              <a:t>  </a:t>
            </a:r>
            <a:r>
              <a:rPr lang="en-US" sz="1400" dirty="0"/>
              <a:t>Capacitance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BF7190-810C-49E5-ABD0-FA1E67FB9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6" y="3926160"/>
            <a:ext cx="2189492" cy="21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7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230B-0E0E-4B8F-8C58-DAD673FA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Issues: Leakage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49250-F349-4E58-BEAB-66BDEBA23B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Leaks are inherent to patient interfaces and circuits in NIV</a:t>
            </a:r>
          </a:p>
          <a:p>
            <a:pPr lvl="1"/>
            <a:r>
              <a:rPr lang="en-US" dirty="0"/>
              <a:t>Monitoring and compensating for leaks associated with NIV is critical for maintaining the appropriate trigger and cycle levels for the ventilator</a:t>
            </a:r>
          </a:p>
          <a:p>
            <a:pPr lvl="1"/>
            <a:r>
              <a:rPr lang="en-US" dirty="0"/>
              <a:t>This is critical to assessing mask seal efficacy and preventing overtightening of the mask that may result in pressure sores</a:t>
            </a:r>
          </a:p>
          <a:p>
            <a:r>
              <a:rPr lang="en-US" dirty="0"/>
              <a:t>Uncompensated leaks generate auto-triggering, prolonged cycling, ineffective inspiratory efforts, and poor pressurization capacity of ventilator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B28E6C-E7B2-4984-B287-33B8CEF18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4267200"/>
            <a:ext cx="29813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1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EF71-CC49-49D1-8BC7-618533A1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Challenge of Computer Control of Mechanical Ventilation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41AC-6606-4849-8403-8006F2A3FDC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4852416" cy="4495800"/>
          </a:xfrm>
        </p:spPr>
        <p:txBody>
          <a:bodyPr>
            <a:normAutofit/>
          </a:bodyPr>
          <a:lstStyle/>
          <a:p>
            <a:r>
              <a:rPr lang="en-US" dirty="0"/>
              <a:t>Human operator considers a wide range of physiological variables</a:t>
            </a:r>
          </a:p>
          <a:p>
            <a:pPr lvl="1"/>
            <a:r>
              <a:rPr lang="en-US" dirty="0"/>
              <a:t>Include more abstract evaluations of such things as metabolic, cardiovascular, and psychological states</a:t>
            </a:r>
          </a:p>
          <a:p>
            <a:pPr lvl="1"/>
            <a:r>
              <a:rPr lang="en-US" dirty="0"/>
              <a:t>Various environmental factors may affect operator judgment</a:t>
            </a:r>
          </a:p>
          <a:p>
            <a:endParaRPr lang="en-US" dirty="0"/>
          </a:p>
          <a:p>
            <a:r>
              <a:rPr lang="en-US" dirty="0"/>
              <a:t>Truly complex control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1CDA0-2CEA-434E-8A20-C455C8BD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661" y="1600200"/>
            <a:ext cx="6401121" cy="52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7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D61D-1955-4490-A4FA-327535C5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Future of Computer Control of Mechanical Ventilation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552C9-7FD6-47E6-AD90-D4AE122AF0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4785914" cy="5029201"/>
          </a:xfrm>
        </p:spPr>
        <p:txBody>
          <a:bodyPr>
            <a:normAutofit/>
          </a:bodyPr>
          <a:lstStyle/>
          <a:p>
            <a:r>
              <a:rPr lang="en-US" sz="1800" dirty="0"/>
              <a:t>Basic tactical control of the individual breath</a:t>
            </a:r>
          </a:p>
          <a:p>
            <a:r>
              <a:rPr lang="en-US" sz="1800" dirty="0"/>
              <a:t>Longer-term strategic control that adapts to changing load characteristics</a:t>
            </a:r>
          </a:p>
          <a:p>
            <a:pPr lvl="1"/>
            <a:r>
              <a:rPr lang="en-US" sz="1600" dirty="0"/>
              <a:t>Mathematical models for parameters</a:t>
            </a:r>
          </a:p>
          <a:p>
            <a:pPr lvl="1"/>
            <a:r>
              <a:rPr lang="en-US" sz="1600" dirty="0"/>
              <a:t>Expert rules to ensure lung protection</a:t>
            </a:r>
          </a:p>
          <a:p>
            <a:pPr lvl="1"/>
            <a:endParaRPr lang="en-US" sz="1600" dirty="0"/>
          </a:p>
          <a:p>
            <a:r>
              <a:rPr lang="en-US" sz="1800" dirty="0"/>
              <a:t>Sampling physiologic parameters and use intelligence to establish patient condition</a:t>
            </a:r>
          </a:p>
          <a:p>
            <a:pPr lvl="1"/>
            <a:r>
              <a:rPr lang="en-US" sz="1600" dirty="0"/>
              <a:t>Decide best response based on database of both human expert rules and actual patient responses to various ventilator strategies </a:t>
            </a:r>
          </a:p>
          <a:p>
            <a:pPr lvl="1"/>
            <a:r>
              <a:rPr lang="en-US" sz="1600" dirty="0"/>
              <a:t>Ventilator not only learns from interaction with current patient but also contribute to database</a:t>
            </a:r>
          </a:p>
          <a:p>
            <a:pPr lvl="1"/>
            <a:endParaRPr lang="en-US" sz="1600" dirty="0"/>
          </a:p>
          <a:p>
            <a:r>
              <a:rPr lang="en-US" sz="1800" dirty="0"/>
              <a:t>Networking of intelligent ventilators</a:t>
            </a:r>
          </a:p>
          <a:p>
            <a:pPr lvl="1"/>
            <a:r>
              <a:rPr lang="en-US" sz="1600" dirty="0"/>
              <a:t>Increase learning capacity exponentially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51198-4844-46A9-9289-EE5F8703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36" y="1878676"/>
            <a:ext cx="6723164" cy="47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0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07CE-7D21-48DE-B135-89FC95A3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845C-80D1-4E62-A16A-224E5D3475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Martin J. Tobin, </a:t>
            </a:r>
            <a:r>
              <a:rPr lang="en-US" i="1" dirty="0"/>
              <a:t>Principles and Practice of Mechanical Ventilation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ed., McGraw-Hill Medical, 2013.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6F436AB-3F01-42D3-80BF-D3BF03A44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35" y="2793123"/>
            <a:ext cx="3030329" cy="40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7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02811-93BC-4158-AA33-69BB1EB49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51AE1A-8C9A-4B23-9E51-BAD09A153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55C25B-1BBB-46B2-9080-B8C49AE16511}"/>
              </a:ext>
            </a:extLst>
          </p:cNvPr>
          <p:cNvGrpSpPr/>
          <p:nvPr/>
        </p:nvGrpSpPr>
        <p:grpSpPr>
          <a:xfrm>
            <a:off x="2322778" y="615680"/>
            <a:ext cx="7873475" cy="3240283"/>
            <a:chOff x="301931" y="1614349"/>
            <a:chExt cx="11786260" cy="485056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285DB22-7DC6-49FB-A012-A35A4739F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5499" y="1715097"/>
              <a:ext cx="1339456" cy="125083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F05BE9-F629-497E-B952-789AC0461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1415" y="3474260"/>
              <a:ext cx="670797" cy="65986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C19B02-2566-4234-936C-B18F5DDDCEC8}"/>
                </a:ext>
              </a:extLst>
            </p:cNvPr>
            <p:cNvSpPr txBox="1"/>
            <p:nvPr/>
          </p:nvSpPr>
          <p:spPr>
            <a:xfrm>
              <a:off x="2511147" y="3058896"/>
              <a:ext cx="1315678" cy="372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Control Signal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977DB5-C385-4DC0-B64C-309BBF99DAE6}"/>
                </a:ext>
              </a:extLst>
            </p:cNvPr>
            <p:cNvSpPr txBox="1"/>
            <p:nvPr/>
          </p:nvSpPr>
          <p:spPr>
            <a:xfrm>
              <a:off x="996022" y="3341421"/>
              <a:ext cx="1354523" cy="372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Isolated Driver</a:t>
              </a:r>
            </a:p>
          </p:txBody>
        </p:sp>
        <p:pic>
          <p:nvPicPr>
            <p:cNvPr id="38" name="Picture 37" descr="A close up of a device&#10;&#10;Description automatically generated">
              <a:extLst>
                <a:ext uri="{FF2B5EF4-FFF2-40B4-BE49-F238E27FC236}">
                  <a16:creationId xmlns:a16="http://schemas.microsoft.com/office/drawing/2014/main" id="{DBA6EA73-7029-4B8F-9A9C-52B89F62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15" y="4590697"/>
              <a:ext cx="1025351" cy="1526881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F1710E0-F37C-4542-9AF5-09D4751906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813" y="3007980"/>
              <a:ext cx="0" cy="4404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0E260F-C429-4CB4-909A-4DC2CC95DBC0}"/>
                </a:ext>
              </a:extLst>
            </p:cNvPr>
            <p:cNvSpPr txBox="1"/>
            <p:nvPr/>
          </p:nvSpPr>
          <p:spPr>
            <a:xfrm>
              <a:off x="1450522" y="6092019"/>
              <a:ext cx="1648620" cy="372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Proportional Valve</a:t>
              </a:r>
              <a:endParaRPr lang="en-US" sz="800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E2454C-FD6B-4717-9ED4-024D5E9D9DE5}"/>
                </a:ext>
              </a:extLst>
            </p:cNvPr>
            <p:cNvSpPr txBox="1"/>
            <p:nvPr/>
          </p:nvSpPr>
          <p:spPr>
            <a:xfrm>
              <a:off x="2871855" y="3673357"/>
              <a:ext cx="1511357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Pressure Sensor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62D56D-0C4F-41ED-A0D3-4E64012CBBE1}"/>
                </a:ext>
              </a:extLst>
            </p:cNvPr>
            <p:cNvSpPr txBox="1"/>
            <p:nvPr/>
          </p:nvSpPr>
          <p:spPr>
            <a:xfrm>
              <a:off x="3081157" y="2062737"/>
              <a:ext cx="276535" cy="261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800" baseline="-25000" dirty="0">
                <a:solidFill>
                  <a:schemeClr val="accent2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1F0FC49-AE2B-4D67-94AA-F32488BD9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4412" y="3954323"/>
              <a:ext cx="948817" cy="138617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D9E9C2B-C66D-48F7-B024-8E8515C14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0240" y="4235018"/>
              <a:ext cx="1592791" cy="82437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D0A8E30-90E7-4108-AAC8-B9C8E605F626}"/>
                </a:ext>
              </a:extLst>
            </p:cNvPr>
            <p:cNvSpPr txBox="1"/>
            <p:nvPr/>
          </p:nvSpPr>
          <p:spPr>
            <a:xfrm>
              <a:off x="4472201" y="3667188"/>
              <a:ext cx="1218044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Flow Sensor</a:t>
              </a:r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A46139E7-2C92-4FC9-90EE-C2895587A233}"/>
                </a:ext>
              </a:extLst>
            </p:cNvPr>
            <p:cNvSpPr/>
            <p:nvPr/>
          </p:nvSpPr>
          <p:spPr>
            <a:xfrm rot="16200000">
              <a:off x="578833" y="4734798"/>
              <a:ext cx="820001" cy="1373805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DDCF893-AAF2-44D6-9735-9ED738FF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545954" y="4095362"/>
              <a:ext cx="0" cy="4404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AF76CB94-7524-40B4-A1A4-179CF28D300F}"/>
                </a:ext>
              </a:extLst>
            </p:cNvPr>
            <p:cNvSpPr/>
            <p:nvPr/>
          </p:nvSpPr>
          <p:spPr>
            <a:xfrm rot="16200000">
              <a:off x="4169714" y="3829267"/>
              <a:ext cx="820001" cy="3400638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063ED022-50DC-4464-86C6-A98B6A1F3B75}"/>
                </a:ext>
              </a:extLst>
            </p:cNvPr>
            <p:cNvSpPr/>
            <p:nvPr/>
          </p:nvSpPr>
          <p:spPr>
            <a:xfrm>
              <a:off x="2228667" y="2521552"/>
              <a:ext cx="1704982" cy="2212772"/>
            </a:xfrm>
            <a:prstGeom prst="arc">
              <a:avLst/>
            </a:prstGeom>
            <a:ln w="28575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AD181956-24DA-4B6D-971E-4062C4B2E321}"/>
                </a:ext>
              </a:extLst>
            </p:cNvPr>
            <p:cNvSpPr/>
            <p:nvPr/>
          </p:nvSpPr>
          <p:spPr>
            <a:xfrm>
              <a:off x="1195034" y="2355494"/>
              <a:ext cx="3886190" cy="2651944"/>
            </a:xfrm>
            <a:prstGeom prst="arc">
              <a:avLst/>
            </a:prstGeom>
            <a:ln w="28575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pic>
          <p:nvPicPr>
            <p:cNvPr id="51" name="Content Placeholder 5" descr="A picture containing sitting, light, white&#10;&#10;Description automatically generated">
              <a:extLst>
                <a:ext uri="{FF2B5EF4-FFF2-40B4-BE49-F238E27FC236}">
                  <a16:creationId xmlns:a16="http://schemas.microsoft.com/office/drawing/2014/main" id="{9B321D46-999C-4C65-85AC-645D69109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179" y="5059444"/>
              <a:ext cx="876685" cy="82000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3237F99-2698-4E10-8126-78C743029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6231" y="4828773"/>
              <a:ext cx="1352554" cy="118585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DBE0338-3F29-4816-AE7F-9FFCEE1C8DE6}"/>
                </a:ext>
              </a:extLst>
            </p:cNvPr>
            <p:cNvSpPr txBox="1"/>
            <p:nvPr/>
          </p:nvSpPr>
          <p:spPr>
            <a:xfrm>
              <a:off x="6280033" y="4491495"/>
              <a:ext cx="1218044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APL Valve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19B16D-B0BC-4C79-A751-6DD837BF87D7}"/>
                </a:ext>
              </a:extLst>
            </p:cNvPr>
            <p:cNvSpPr txBox="1"/>
            <p:nvPr/>
          </p:nvSpPr>
          <p:spPr>
            <a:xfrm>
              <a:off x="8200607" y="4491495"/>
              <a:ext cx="1218044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Check Valve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5B092FD-0C8E-411B-90E8-56E20E1D2A1C}"/>
                </a:ext>
              </a:extLst>
            </p:cNvPr>
            <p:cNvSpPr/>
            <p:nvPr/>
          </p:nvSpPr>
          <p:spPr>
            <a:xfrm rot="16200000">
              <a:off x="7689481" y="5230056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606133AB-209A-4B4C-A6D5-157480674CDD}"/>
                </a:ext>
              </a:extLst>
            </p:cNvPr>
            <p:cNvSpPr/>
            <p:nvPr/>
          </p:nvSpPr>
          <p:spPr>
            <a:xfrm rot="16200000">
              <a:off x="9290515" y="5230056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pic>
          <p:nvPicPr>
            <p:cNvPr id="57" name="Picture 56" descr="A picture containing bottle&#10;&#10;Description automatically generated">
              <a:extLst>
                <a:ext uri="{FF2B5EF4-FFF2-40B4-BE49-F238E27FC236}">
                  <a16:creationId xmlns:a16="http://schemas.microsoft.com/office/drawing/2014/main" id="{3CDAFF15-47EE-499F-9DCD-D9BAE4623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333" y="1614349"/>
              <a:ext cx="1185853" cy="125426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B91E1D9-EEC2-4D6D-90D3-69E0B64C8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029" y="4873177"/>
              <a:ext cx="1518237" cy="151823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752B3B1-9495-4077-928B-589A03CBC6F3}"/>
                </a:ext>
              </a:extLst>
            </p:cNvPr>
            <p:cNvSpPr txBox="1"/>
            <p:nvPr/>
          </p:nvSpPr>
          <p:spPr>
            <a:xfrm>
              <a:off x="10870147" y="4537661"/>
              <a:ext cx="1218044" cy="58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Breathing Circuit</a:t>
              </a:r>
            </a:p>
          </p:txBody>
        </p:sp>
        <p:sp>
          <p:nvSpPr>
            <p:cNvPr id="60" name="Arrow: Down 59">
              <a:extLst>
                <a:ext uri="{FF2B5EF4-FFF2-40B4-BE49-F238E27FC236}">
                  <a16:creationId xmlns:a16="http://schemas.microsoft.com/office/drawing/2014/main" id="{46FA5430-34F1-4E76-8A66-4FEAF2FB8A96}"/>
                </a:ext>
              </a:extLst>
            </p:cNvPr>
            <p:cNvSpPr/>
            <p:nvPr/>
          </p:nvSpPr>
          <p:spPr>
            <a:xfrm rot="10800000">
              <a:off x="10239439" y="4413578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BCB75DE5-231E-49F6-8538-333C56E23B8D}"/>
                </a:ext>
              </a:extLst>
            </p:cNvPr>
            <p:cNvSpPr/>
            <p:nvPr/>
          </p:nvSpPr>
          <p:spPr>
            <a:xfrm rot="10800000">
              <a:off x="10239438" y="2655922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E65386A-F3EE-40E3-8C89-8DFE39C85B3D}"/>
                </a:ext>
              </a:extLst>
            </p:cNvPr>
            <p:cNvSpPr txBox="1"/>
            <p:nvPr/>
          </p:nvSpPr>
          <p:spPr>
            <a:xfrm>
              <a:off x="10808992" y="1890188"/>
              <a:ext cx="1218044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Patient Mask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359A4E2-0DA0-49F6-BEFD-41D6B872A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17888" y="3281937"/>
              <a:ext cx="1032487" cy="1124673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E97C32-5076-41EC-AC13-6E13C789027C}"/>
                </a:ext>
              </a:extLst>
            </p:cNvPr>
            <p:cNvSpPr txBox="1"/>
            <p:nvPr/>
          </p:nvSpPr>
          <p:spPr>
            <a:xfrm>
              <a:off x="10954180" y="3586438"/>
              <a:ext cx="941646" cy="37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HME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25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5886-7BDF-413A-A126-2CC9B642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Ventilator Functional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FA061-C7CC-49BC-9E01-AB960BA59B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3783911" cy="4495800"/>
          </a:xfrm>
        </p:spPr>
        <p:txBody>
          <a:bodyPr/>
          <a:lstStyle/>
          <a:p>
            <a:r>
              <a:rPr lang="en-US" dirty="0"/>
              <a:t>Gas mixing</a:t>
            </a:r>
          </a:p>
          <a:p>
            <a:endParaRPr lang="en-US" dirty="0"/>
          </a:p>
          <a:p>
            <a:r>
              <a:rPr lang="en-US" dirty="0"/>
              <a:t>Inspiratory Limb</a:t>
            </a:r>
          </a:p>
          <a:p>
            <a:endParaRPr lang="en-US" dirty="0"/>
          </a:p>
          <a:p>
            <a:r>
              <a:rPr lang="en-US" dirty="0"/>
              <a:t>Patient Interface</a:t>
            </a:r>
          </a:p>
          <a:p>
            <a:endParaRPr lang="en-US" dirty="0"/>
          </a:p>
          <a:p>
            <a:r>
              <a:rPr lang="en-US" dirty="0"/>
              <a:t>Expiratory Limb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D5FB1E-90FF-479C-8080-320D0DF1BB56}"/>
              </a:ext>
            </a:extLst>
          </p:cNvPr>
          <p:cNvGrpSpPr/>
          <p:nvPr/>
        </p:nvGrpSpPr>
        <p:grpSpPr>
          <a:xfrm>
            <a:off x="4094166" y="1708266"/>
            <a:ext cx="8012048" cy="4441767"/>
            <a:chOff x="5072057" y="2315095"/>
            <a:chExt cx="6994923" cy="3877887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63DD8CBF-33B8-4CB1-9FE1-533C49354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2057" y="2315095"/>
              <a:ext cx="6994923" cy="38778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A33523-0F78-4B7D-B8BD-D10A0A4EFF95}"/>
                </a:ext>
              </a:extLst>
            </p:cNvPr>
            <p:cNvSpPr txBox="1"/>
            <p:nvPr/>
          </p:nvSpPr>
          <p:spPr>
            <a:xfrm>
              <a:off x="9145966" y="3637996"/>
              <a:ext cx="1510948" cy="2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Pressure and Flow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34CE5B-0BCD-4DB7-B2AF-13CB205E46C0}"/>
                </a:ext>
              </a:extLst>
            </p:cNvPr>
            <p:cNvSpPr txBox="1"/>
            <p:nvPr/>
          </p:nvSpPr>
          <p:spPr>
            <a:xfrm>
              <a:off x="10047588" y="5001700"/>
              <a:ext cx="818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518D6B-5F3D-4AC4-B0C3-0CF333B51554}"/>
                </a:ext>
              </a:extLst>
            </p:cNvPr>
            <p:cNvSpPr txBox="1"/>
            <p:nvPr/>
          </p:nvSpPr>
          <p:spPr>
            <a:xfrm>
              <a:off x="7018172" y="3791884"/>
              <a:ext cx="871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98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B98C-4CCF-4708-8447-E9DC343E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Ventilator Waveforms: Control Variable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F65DE-FC55-4216-9302-DC890DA19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20" y="1643059"/>
            <a:ext cx="6067425" cy="4943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F8118D-AACD-4DF0-ABDD-BAF1CE2B08DC}"/>
              </a:ext>
            </a:extLst>
          </p:cNvPr>
          <p:cNvSpPr txBox="1"/>
          <p:nvPr/>
        </p:nvSpPr>
        <p:spPr>
          <a:xfrm>
            <a:off x="7423266" y="1737360"/>
            <a:ext cx="16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Pressure-Control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C33F0-89DD-430E-B01B-6980CFD32DE1}"/>
              </a:ext>
            </a:extLst>
          </p:cNvPr>
          <p:cNvSpPr txBox="1"/>
          <p:nvPr/>
        </p:nvSpPr>
        <p:spPr>
          <a:xfrm>
            <a:off x="10407538" y="1737360"/>
            <a:ext cx="161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Volume-Control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8C2C8B-DEC2-4794-86DF-BDDF327C8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5" y="4831114"/>
            <a:ext cx="5846804" cy="12909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50B248-FE70-41EC-823C-D862FBC9E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1" y="2234612"/>
            <a:ext cx="5701602" cy="12364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14D125-C4B9-4E33-8F93-1A37B56EAA6B}"/>
              </a:ext>
            </a:extLst>
          </p:cNvPr>
          <p:cNvSpPr txBox="1"/>
          <p:nvPr/>
        </p:nvSpPr>
        <p:spPr>
          <a:xfrm>
            <a:off x="2690343" y="3849071"/>
            <a:ext cx="11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Inspiration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B73157-BCAF-4517-BD25-240DE6C13CF3}"/>
              </a:ext>
            </a:extLst>
          </p:cNvPr>
          <p:cNvSpPr txBox="1"/>
          <p:nvPr/>
        </p:nvSpPr>
        <p:spPr>
          <a:xfrm>
            <a:off x="4596123" y="3849071"/>
            <a:ext cx="11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Expiration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7352C3-0C22-465B-9C80-0C6A0C2EC830}"/>
              </a:ext>
            </a:extLst>
          </p:cNvPr>
          <p:cNvSpPr txBox="1"/>
          <p:nvPr/>
        </p:nvSpPr>
        <p:spPr>
          <a:xfrm>
            <a:off x="173857" y="1851363"/>
            <a:ext cx="176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Pressure-Control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FDB6A-2707-49DE-B5DF-A7C7792385CC}"/>
              </a:ext>
            </a:extLst>
          </p:cNvPr>
          <p:cNvSpPr txBox="1"/>
          <p:nvPr/>
        </p:nvSpPr>
        <p:spPr>
          <a:xfrm>
            <a:off x="173856" y="4461782"/>
            <a:ext cx="176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Volume-Control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599A0C4-FFAA-46D1-A5B5-A41B8DD00B2C}"/>
              </a:ext>
            </a:extLst>
          </p:cNvPr>
          <p:cNvSpPr/>
          <p:nvPr/>
        </p:nvSpPr>
        <p:spPr>
          <a:xfrm rot="1775921">
            <a:off x="7099069" y="1737360"/>
            <a:ext cx="241069" cy="3075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95F6005-3A17-47EC-B40E-17D03590F41A}"/>
              </a:ext>
            </a:extLst>
          </p:cNvPr>
          <p:cNvSpPr/>
          <p:nvPr/>
        </p:nvSpPr>
        <p:spPr>
          <a:xfrm rot="1775921">
            <a:off x="10095632" y="4957157"/>
            <a:ext cx="241069" cy="3075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0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F453-D9DA-403C-ACB8-8E1595D2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Control System</a:t>
            </a:r>
          </a:p>
        </p:txBody>
      </p:sp>
      <p:pic>
        <p:nvPicPr>
          <p:cNvPr id="10" name="Content Placeholder 9" descr="A picture containing clock&#10;&#10;Description automatically generated">
            <a:extLst>
              <a:ext uri="{FF2B5EF4-FFF2-40B4-BE49-F238E27FC236}">
                <a16:creationId xmlns:a16="http://schemas.microsoft.com/office/drawing/2014/main" id="{F89BFE80-F221-4D85-A6F7-40DECDEFF4B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4" y="3845455"/>
            <a:ext cx="6497696" cy="298958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A8627D-7C00-4EC9-8769-48A206CDC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3791662"/>
            <a:ext cx="4602480" cy="3068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C6DE5F-10FE-46A8-9726-3B1A44C6E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7751"/>
            <a:ext cx="12192000" cy="24259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9C6165-FD20-4E4A-BEA5-417D16F15ED8}"/>
              </a:ext>
            </a:extLst>
          </p:cNvPr>
          <p:cNvSpPr txBox="1"/>
          <p:nvPr/>
        </p:nvSpPr>
        <p:spPr>
          <a:xfrm>
            <a:off x="131704" y="4042206"/>
            <a:ext cx="175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PID Controller</a:t>
            </a:r>
          </a:p>
        </p:txBody>
      </p:sp>
    </p:spTree>
    <p:extLst>
      <p:ext uri="{BB962C8B-B14F-4D97-AF65-F5344CB8AC3E}">
        <p14:creationId xmlns:p14="http://schemas.microsoft.com/office/powerpoint/2010/main" val="376252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8080C-9365-450A-B8E4-C09A3D229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35" y="1522217"/>
            <a:ext cx="4687019" cy="3430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6CD22A-2C48-4D22-BD4C-E88E2776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Gas Blender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5D07-F0D9-4891-A0CF-119873C553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6007885" cy="51629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 values: F</a:t>
            </a:r>
            <a:r>
              <a:rPr lang="en-US" baseline="-25000" dirty="0"/>
              <a:t>I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and tidal volume</a:t>
            </a:r>
          </a:p>
          <a:p>
            <a:r>
              <a:rPr lang="en-US" dirty="0"/>
              <a:t>Proportional valves for both air and oxygen</a:t>
            </a:r>
          </a:p>
          <a:p>
            <a:pPr lvl="1"/>
            <a:r>
              <a:rPr lang="en-US" dirty="0"/>
              <a:t>Flowrate in each is proportional to its control signal</a:t>
            </a:r>
          </a:p>
          <a:p>
            <a:r>
              <a:rPr lang="en-US" dirty="0"/>
              <a:t>Measure pressure and temperature for each to compensate for volume changes </a:t>
            </a:r>
          </a:p>
          <a:p>
            <a:pPr lvl="1"/>
            <a:r>
              <a:rPr lang="en-US" dirty="0"/>
              <a:t>Gas law: PV= </a:t>
            </a:r>
            <a:r>
              <a:rPr lang="en-US" dirty="0" err="1"/>
              <a:t>nRT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Solve 2 equations in 2 unknowns to determine flowrates of oxygen and air</a:t>
            </a:r>
          </a:p>
          <a:p>
            <a:r>
              <a:rPr lang="en-US" dirty="0"/>
              <a:t>Use feedback from oxygen sensor to correct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55AB9-107B-43BC-81FE-0995AFA624A9}"/>
              </a:ext>
            </a:extLst>
          </p:cNvPr>
          <p:cNvSpPr txBox="1"/>
          <p:nvPr/>
        </p:nvSpPr>
        <p:spPr>
          <a:xfrm>
            <a:off x="369245" y="3996987"/>
            <a:ext cx="653647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/>
              <a:t>Target tidal volume = (Flowrate(O</a:t>
            </a:r>
            <a:r>
              <a:rPr lang="en-US" baseline="-25000" dirty="0"/>
              <a:t>2</a:t>
            </a:r>
            <a:r>
              <a:rPr lang="en-US" dirty="0"/>
              <a:t>)+Flowrate(air)) x Inspiratory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9DFF35-337F-4497-B75B-F938B372A3FF}"/>
                  </a:ext>
                </a:extLst>
              </p:cNvPr>
              <p:cNvSpPr txBox="1"/>
              <p:nvPr/>
            </p:nvSpPr>
            <p:spPr>
              <a:xfrm>
                <a:off x="805370" y="4561369"/>
                <a:ext cx="5219378" cy="55585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Target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FIO</m:t>
                      </m:r>
                      <m:r>
                        <m:rPr>
                          <m:nor/>
                        </m:rPr>
                        <a:rPr lang="en-US" baseline="-25000" dirty="0"/>
                        <m:t>2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dirty="0" smtClean="0"/>
                            <m:t>F</m:t>
                          </m:r>
                          <m:r>
                            <m:rPr>
                              <m:nor/>
                            </m:rPr>
                            <a:rPr lang="en-US" dirty="0"/>
                            <m:t>lowrate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O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dirty="0"/>
                            <m:t>) 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 1 + 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F</m:t>
                          </m:r>
                          <m:r>
                            <m:rPr>
                              <m:nor/>
                            </m:rPr>
                            <a:rPr lang="en-US" dirty="0"/>
                            <m:t>lowrate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air</m:t>
                          </m:r>
                          <m:r>
                            <m:rPr>
                              <m:nor/>
                            </m:rPr>
                            <a:rPr lang="en-US" dirty="0"/>
                            <m:t>) 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 0.21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dirty="0" smtClean="0"/>
                            <m:t>Fl</m:t>
                          </m:r>
                          <m:r>
                            <m:rPr>
                              <m:nor/>
                            </m:rPr>
                            <a:rPr lang="en-US" dirty="0"/>
                            <m:t>owrate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O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dirty="0"/>
                            <m:t>) + 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F</m:t>
                          </m:r>
                          <m:r>
                            <m:rPr>
                              <m:nor/>
                            </m:rPr>
                            <a:rPr lang="en-US" dirty="0"/>
                            <m:t>lowrate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air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9DFF35-337F-4497-B75B-F938B372A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70" y="4561369"/>
                <a:ext cx="5219378" cy="555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65AAF2CF-D241-4BB6-ABDF-3CEED89C0FBD}"/>
              </a:ext>
            </a:extLst>
          </p:cNvPr>
          <p:cNvGrpSpPr/>
          <p:nvPr/>
        </p:nvGrpSpPr>
        <p:grpSpPr>
          <a:xfrm>
            <a:off x="7158750" y="4729571"/>
            <a:ext cx="4941393" cy="2020797"/>
            <a:chOff x="7262262" y="4729571"/>
            <a:chExt cx="4941393" cy="20207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A3FC90-E519-482A-8B99-DE4595F4F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9400" y="5188094"/>
              <a:ext cx="1339456" cy="12508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300EFD-A540-484F-A135-0DC750928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3922" y="4952571"/>
              <a:ext cx="670797" cy="6598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AE9710-252B-4FBB-B55C-4BFCB8EE5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3922" y="5813509"/>
              <a:ext cx="670797" cy="659860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8FAE0-4D9C-428D-A694-043501B564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6855" y="5214469"/>
              <a:ext cx="787067" cy="2290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EF6B74-5A5A-4059-803D-F25FF2012E78}"/>
                </a:ext>
              </a:extLst>
            </p:cNvPr>
            <p:cNvSpPr txBox="1"/>
            <p:nvPr/>
          </p:nvSpPr>
          <p:spPr>
            <a:xfrm>
              <a:off x="8141678" y="4969716"/>
              <a:ext cx="1172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Control Signal 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043323-CFB9-4459-BB18-DBE16125255F}"/>
                </a:ext>
              </a:extLst>
            </p:cNvPr>
            <p:cNvSpPr txBox="1"/>
            <p:nvPr/>
          </p:nvSpPr>
          <p:spPr>
            <a:xfrm>
              <a:off x="8216440" y="6224828"/>
              <a:ext cx="1172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Control Signal 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95E761-0C55-44F5-849B-985D3B462EFE}"/>
                </a:ext>
              </a:extLst>
            </p:cNvPr>
            <p:cNvSpPr txBox="1"/>
            <p:nvPr/>
          </p:nvSpPr>
          <p:spPr>
            <a:xfrm>
              <a:off x="9130759" y="5571829"/>
              <a:ext cx="11321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Isolated Drivers</a:t>
              </a:r>
            </a:p>
          </p:txBody>
        </p:sp>
        <p:pic>
          <p:nvPicPr>
            <p:cNvPr id="23" name="Picture 22" descr="A close up of a device&#10;&#10;Description automatically generated">
              <a:extLst>
                <a:ext uri="{FF2B5EF4-FFF2-40B4-BE49-F238E27FC236}">
                  <a16:creationId xmlns:a16="http://schemas.microsoft.com/office/drawing/2014/main" id="{7DF3C481-202B-4100-9B8D-4640E5F46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4830" y="4729571"/>
              <a:ext cx="566383" cy="843418"/>
            </a:xfrm>
            <a:prstGeom prst="rect">
              <a:avLst/>
            </a:prstGeom>
          </p:spPr>
        </p:pic>
        <p:pic>
          <p:nvPicPr>
            <p:cNvPr id="24" name="Picture 23" descr="A close up of a device&#10;&#10;Description automatically generated">
              <a:extLst>
                <a:ext uri="{FF2B5EF4-FFF2-40B4-BE49-F238E27FC236}">
                  <a16:creationId xmlns:a16="http://schemas.microsoft.com/office/drawing/2014/main" id="{CE1BE6E2-84DC-4265-93ED-3201CA6E4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727" y="5658409"/>
              <a:ext cx="566383" cy="843418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9914680-0A7A-4F02-A3D2-88E6927094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9178" y="6156430"/>
              <a:ext cx="672243" cy="175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FD588E9-BB69-46CC-9F9C-C38484749E0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376" y="6003264"/>
              <a:ext cx="746235" cy="24274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D850B5B-EED0-405B-A776-E87EF6CE7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9177" y="5279222"/>
              <a:ext cx="672243" cy="175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677C52-EB8D-4960-ADE4-320F7FF3BE40}"/>
                </a:ext>
              </a:extLst>
            </p:cNvPr>
            <p:cNvSpPr txBox="1"/>
            <p:nvPr/>
          </p:nvSpPr>
          <p:spPr>
            <a:xfrm>
              <a:off x="11012536" y="5246715"/>
              <a:ext cx="3626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Air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6ACBDE-1728-4B20-A5A8-0EC599B3A6D1}"/>
                </a:ext>
              </a:extLst>
            </p:cNvPr>
            <p:cNvSpPr txBox="1"/>
            <p:nvPr/>
          </p:nvSpPr>
          <p:spPr>
            <a:xfrm>
              <a:off x="11066895" y="6165186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</a:t>
              </a:r>
              <a:r>
                <a:rPr lang="en-US" sz="1200" baseline="-25000" dirty="0"/>
                <a:t>2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BFC2CCB-DFEA-4A3C-9B6A-13635C609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17816" y="5167893"/>
              <a:ext cx="540994" cy="889076"/>
            </a:xfrm>
            <a:prstGeom prst="rect">
              <a:avLst/>
            </a:prstGeom>
          </p:spPr>
        </p:pic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84F029E6-44B9-4C47-A242-33A5FF05B556}"/>
                </a:ext>
              </a:extLst>
            </p:cNvPr>
            <p:cNvCxnSpPr>
              <a:cxnSpLocks/>
              <a:stCxn id="35" idx="2"/>
              <a:endCxn id="9" idx="2"/>
            </p:cNvCxnSpPr>
            <p:nvPr/>
          </p:nvCxnSpPr>
          <p:spPr>
            <a:xfrm rot="5400000">
              <a:off x="9752744" y="4303354"/>
              <a:ext cx="381955" cy="3889185"/>
            </a:xfrm>
            <a:prstGeom prst="bentConnector3">
              <a:avLst>
                <a:gd name="adj1" fmla="val 159850"/>
              </a:avLst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392A1F-2D8C-4E0D-A217-58C36FBE55DE}"/>
                </a:ext>
              </a:extLst>
            </p:cNvPr>
            <p:cNvSpPr txBox="1"/>
            <p:nvPr/>
          </p:nvSpPr>
          <p:spPr>
            <a:xfrm>
              <a:off x="11466376" y="4737781"/>
              <a:ext cx="737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Oxygen Sensor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EE21D5-1113-467C-9FD3-F84FD1459DD4}"/>
                </a:ext>
              </a:extLst>
            </p:cNvPr>
            <p:cNvSpPr txBox="1"/>
            <p:nvPr/>
          </p:nvSpPr>
          <p:spPr>
            <a:xfrm>
              <a:off x="7262262" y="6473369"/>
              <a:ext cx="791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</a:rPr>
                <a:t>Feedback</a:t>
              </a:r>
              <a:endParaRPr lang="en-US" sz="1200" baseline="-25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49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3F57-19E9-488F-9DF2-DFF4B7BC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Inspiratory Circuit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5FE010-716A-4E72-8646-F3A4E97F7296}"/>
              </a:ext>
            </a:extLst>
          </p:cNvPr>
          <p:cNvGrpSpPr/>
          <p:nvPr/>
        </p:nvGrpSpPr>
        <p:grpSpPr>
          <a:xfrm>
            <a:off x="301931" y="1614349"/>
            <a:ext cx="11786260" cy="4785447"/>
            <a:chOff x="301931" y="1614349"/>
            <a:chExt cx="11786260" cy="47854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CC3A2-5094-4DDD-ADF8-FB2FD2141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5499" y="1715097"/>
              <a:ext cx="1339456" cy="12508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5E136-D5B0-4C1C-B0CE-FD6965430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1415" y="3474260"/>
              <a:ext cx="670797" cy="6598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0962A1-6C4E-43F4-B2A0-8591A78313A2}"/>
                </a:ext>
              </a:extLst>
            </p:cNvPr>
            <p:cNvSpPr txBox="1"/>
            <p:nvPr/>
          </p:nvSpPr>
          <p:spPr>
            <a:xfrm>
              <a:off x="2511148" y="3058895"/>
              <a:ext cx="1192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Control Signal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962DDE-50F3-4C46-ADB4-8E1416085EA5}"/>
                </a:ext>
              </a:extLst>
            </p:cNvPr>
            <p:cNvSpPr txBox="1"/>
            <p:nvPr/>
          </p:nvSpPr>
          <p:spPr>
            <a:xfrm>
              <a:off x="996022" y="3341421"/>
              <a:ext cx="12326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Isolated Driver</a:t>
              </a:r>
            </a:p>
          </p:txBody>
        </p:sp>
        <p:pic>
          <p:nvPicPr>
            <p:cNvPr id="13" name="Picture 12" descr="A close up of a device&#10;&#10;Description automatically generated">
              <a:extLst>
                <a:ext uri="{FF2B5EF4-FFF2-40B4-BE49-F238E27FC236}">
                  <a16:creationId xmlns:a16="http://schemas.microsoft.com/office/drawing/2014/main" id="{5882DB14-5174-4736-BDB2-07F18C49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15" y="4590697"/>
              <a:ext cx="1025351" cy="1526881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B961D51-623E-4B35-925B-DEC85985F6B4}"/>
                </a:ext>
              </a:extLst>
            </p:cNvPr>
            <p:cNvCxnSpPr>
              <a:cxnSpLocks/>
            </p:cNvCxnSpPr>
            <p:nvPr/>
          </p:nvCxnSpPr>
          <p:spPr>
            <a:xfrm>
              <a:off x="2546813" y="3007980"/>
              <a:ext cx="0" cy="4404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D5E9B0-F30B-4C42-AFB8-F689AF6F2348}"/>
                </a:ext>
              </a:extLst>
            </p:cNvPr>
            <p:cNvSpPr txBox="1"/>
            <p:nvPr/>
          </p:nvSpPr>
          <p:spPr>
            <a:xfrm>
              <a:off x="1515715" y="6092019"/>
              <a:ext cx="1518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Proportional Valve</a:t>
              </a:r>
              <a:endParaRPr lang="en-US" sz="1400" baseline="-25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2F8446-A3E1-47EF-B613-B300DB510AC8}"/>
                </a:ext>
              </a:extLst>
            </p:cNvPr>
            <p:cNvSpPr txBox="1"/>
            <p:nvPr/>
          </p:nvSpPr>
          <p:spPr>
            <a:xfrm>
              <a:off x="2871855" y="3673357"/>
              <a:ext cx="1511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Pressure Sensor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7F223F-0767-476D-A5E0-A56F2FE9DEFD}"/>
                </a:ext>
              </a:extLst>
            </p:cNvPr>
            <p:cNvSpPr txBox="1"/>
            <p:nvPr/>
          </p:nvSpPr>
          <p:spPr>
            <a:xfrm>
              <a:off x="3081158" y="2062738"/>
              <a:ext cx="8937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Feedback</a:t>
              </a:r>
              <a:endParaRPr lang="en-US" sz="1400" baseline="-25000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B1AFC09-75B6-453B-BCE1-B25B44143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4412" y="3954323"/>
              <a:ext cx="948817" cy="138617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B375271-30DB-46F4-BFBE-1ABFBBDEF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0240" y="4235018"/>
              <a:ext cx="1592791" cy="82437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73F7AA-CAF9-4DA7-AD50-9D0F8B4BB11A}"/>
                </a:ext>
              </a:extLst>
            </p:cNvPr>
            <p:cNvSpPr txBox="1"/>
            <p:nvPr/>
          </p:nvSpPr>
          <p:spPr>
            <a:xfrm>
              <a:off x="4472202" y="3667188"/>
              <a:ext cx="1218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Flow Sensor</a:t>
              </a: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DAF95E67-648A-47B0-9E86-14E3CBAC3929}"/>
                </a:ext>
              </a:extLst>
            </p:cNvPr>
            <p:cNvSpPr/>
            <p:nvPr/>
          </p:nvSpPr>
          <p:spPr>
            <a:xfrm rot="16200000">
              <a:off x="578833" y="4734798"/>
              <a:ext cx="820001" cy="1373805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/>
                <a:t>Mixed Gas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E7E1703-B19B-423A-8FA7-F26990847204}"/>
                </a:ext>
              </a:extLst>
            </p:cNvPr>
            <p:cNvCxnSpPr>
              <a:cxnSpLocks/>
            </p:cNvCxnSpPr>
            <p:nvPr/>
          </p:nvCxnSpPr>
          <p:spPr>
            <a:xfrm>
              <a:off x="2545954" y="4095362"/>
              <a:ext cx="0" cy="4404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BE37758E-AC58-4943-8DEF-6D64317FDE30}"/>
                </a:ext>
              </a:extLst>
            </p:cNvPr>
            <p:cNvSpPr/>
            <p:nvPr/>
          </p:nvSpPr>
          <p:spPr>
            <a:xfrm rot="16200000">
              <a:off x="4169714" y="3829267"/>
              <a:ext cx="820001" cy="3400638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/>
                <a:t>Breathing Gas</a:t>
              </a: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FED95CB-F5E7-444A-8288-1445788377F4}"/>
                </a:ext>
              </a:extLst>
            </p:cNvPr>
            <p:cNvSpPr/>
            <p:nvPr/>
          </p:nvSpPr>
          <p:spPr>
            <a:xfrm>
              <a:off x="2228667" y="2521552"/>
              <a:ext cx="1704982" cy="2212772"/>
            </a:xfrm>
            <a:prstGeom prst="arc">
              <a:avLst/>
            </a:prstGeom>
            <a:ln w="28575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CA8E55CB-3DD9-4CBB-BBC6-6718A57CF95C}"/>
                </a:ext>
              </a:extLst>
            </p:cNvPr>
            <p:cNvSpPr/>
            <p:nvPr/>
          </p:nvSpPr>
          <p:spPr>
            <a:xfrm>
              <a:off x="1195034" y="2355494"/>
              <a:ext cx="3886190" cy="2651944"/>
            </a:xfrm>
            <a:prstGeom prst="arc">
              <a:avLst/>
            </a:prstGeom>
            <a:ln w="28575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Content Placeholder 5" descr="A picture containing sitting, light, white&#10;&#10;Description automatically generated">
              <a:extLst>
                <a:ext uri="{FF2B5EF4-FFF2-40B4-BE49-F238E27FC236}">
                  <a16:creationId xmlns:a16="http://schemas.microsoft.com/office/drawing/2014/main" id="{95282C24-6953-4ED6-A83F-DF7A3D7CA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179" y="5059444"/>
              <a:ext cx="876685" cy="82000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0B7AFCB-58B5-499E-9DD7-8016CACF1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6231" y="4828773"/>
              <a:ext cx="1352554" cy="118585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A750BF-6B8D-4445-94B0-04257D37A733}"/>
                </a:ext>
              </a:extLst>
            </p:cNvPr>
            <p:cNvSpPr txBox="1"/>
            <p:nvPr/>
          </p:nvSpPr>
          <p:spPr>
            <a:xfrm>
              <a:off x="6280034" y="4491494"/>
              <a:ext cx="1218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APL Valve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351263-768C-45EE-92DB-76AF3E9F4925}"/>
                </a:ext>
              </a:extLst>
            </p:cNvPr>
            <p:cNvSpPr txBox="1"/>
            <p:nvPr/>
          </p:nvSpPr>
          <p:spPr>
            <a:xfrm>
              <a:off x="8200607" y="4491494"/>
              <a:ext cx="1218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Check Valve</a:t>
              </a:r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6F45122C-A767-4280-A66E-1A5B76AD41AF}"/>
                </a:ext>
              </a:extLst>
            </p:cNvPr>
            <p:cNvSpPr/>
            <p:nvPr/>
          </p:nvSpPr>
          <p:spPr>
            <a:xfrm rot="16200000">
              <a:off x="7689481" y="5230056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AE0195CC-0B91-4749-9996-0D50430F48CB}"/>
                </a:ext>
              </a:extLst>
            </p:cNvPr>
            <p:cNvSpPr/>
            <p:nvPr/>
          </p:nvSpPr>
          <p:spPr>
            <a:xfrm rot="16200000">
              <a:off x="9290515" y="5230056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49" descr="A picture containing bottle&#10;&#10;Description automatically generated">
              <a:extLst>
                <a:ext uri="{FF2B5EF4-FFF2-40B4-BE49-F238E27FC236}">
                  <a16:creationId xmlns:a16="http://schemas.microsoft.com/office/drawing/2014/main" id="{4FBAAF29-5D65-4D34-8B7D-8B386971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333" y="1614349"/>
              <a:ext cx="1185853" cy="125426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1F4E2E7-41ED-4A22-B11E-57DA42C26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029" y="4873177"/>
              <a:ext cx="1518237" cy="151823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2ACA80-07DD-4601-AAF6-DF4A81DD0F42}"/>
                </a:ext>
              </a:extLst>
            </p:cNvPr>
            <p:cNvSpPr txBox="1"/>
            <p:nvPr/>
          </p:nvSpPr>
          <p:spPr>
            <a:xfrm>
              <a:off x="10870147" y="4537661"/>
              <a:ext cx="1218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Breathing Circuit</a:t>
              </a:r>
            </a:p>
          </p:txBody>
        </p:sp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1AAECF5B-CC16-41A3-BF84-F2F1FA20E757}"/>
                </a:ext>
              </a:extLst>
            </p:cNvPr>
            <p:cNvSpPr/>
            <p:nvPr/>
          </p:nvSpPr>
          <p:spPr>
            <a:xfrm rot="10800000">
              <a:off x="10239439" y="4413578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Arrow: Down 53">
              <a:extLst>
                <a:ext uri="{FF2B5EF4-FFF2-40B4-BE49-F238E27FC236}">
                  <a16:creationId xmlns:a16="http://schemas.microsoft.com/office/drawing/2014/main" id="{90B07CDB-4954-4167-90D2-B4A4972AB7ED}"/>
                </a:ext>
              </a:extLst>
            </p:cNvPr>
            <p:cNvSpPr/>
            <p:nvPr/>
          </p:nvSpPr>
          <p:spPr>
            <a:xfrm rot="10800000">
              <a:off x="10239438" y="2655922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EAF6EF-62F0-42DB-B25E-91A46E433EF7}"/>
                </a:ext>
              </a:extLst>
            </p:cNvPr>
            <p:cNvSpPr txBox="1"/>
            <p:nvPr/>
          </p:nvSpPr>
          <p:spPr>
            <a:xfrm>
              <a:off x="10808992" y="1890188"/>
              <a:ext cx="1218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Patient Mask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3F91995-7EBB-436A-BD30-E716195D0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17888" y="3281937"/>
              <a:ext cx="1032487" cy="1124673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8CFDC47-0A82-447C-BFD8-263EBBE40A43}"/>
                </a:ext>
              </a:extLst>
            </p:cNvPr>
            <p:cNvSpPr txBox="1"/>
            <p:nvPr/>
          </p:nvSpPr>
          <p:spPr>
            <a:xfrm>
              <a:off x="10954180" y="3586438"/>
              <a:ext cx="941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21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241B9-ED0E-4DEC-ADAD-8D4D13D2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Expiratory Circuit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254614-B534-4892-9484-90458CE84D07}"/>
              </a:ext>
            </a:extLst>
          </p:cNvPr>
          <p:cNvGrpSpPr/>
          <p:nvPr/>
        </p:nvGrpSpPr>
        <p:grpSpPr>
          <a:xfrm>
            <a:off x="-886913" y="1951492"/>
            <a:ext cx="12471441" cy="4367132"/>
            <a:chOff x="-1387245" y="1675447"/>
            <a:chExt cx="12471441" cy="43671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847E27-EFCC-4E2C-8E1F-C7E7A79F5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372" y="1675447"/>
              <a:ext cx="1339456" cy="12508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E99152-1249-4E88-849C-ABF707C5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0714" y="3491052"/>
              <a:ext cx="670797" cy="6598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D8BED2-7B28-4AE8-80AF-4BF03995D77C}"/>
                </a:ext>
              </a:extLst>
            </p:cNvPr>
            <p:cNvSpPr txBox="1"/>
            <p:nvPr/>
          </p:nvSpPr>
          <p:spPr>
            <a:xfrm>
              <a:off x="1067776" y="2886426"/>
              <a:ext cx="1192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Control Signal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33BD3E-BC98-4040-8637-13DC704C769B}"/>
                </a:ext>
              </a:extLst>
            </p:cNvPr>
            <p:cNvSpPr txBox="1"/>
            <p:nvPr/>
          </p:nvSpPr>
          <p:spPr>
            <a:xfrm>
              <a:off x="724281" y="3746472"/>
              <a:ext cx="12326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Isolated Driver</a:t>
              </a:r>
            </a:p>
          </p:txBody>
        </p:sp>
        <p:pic>
          <p:nvPicPr>
            <p:cNvPr id="9" name="Picture 8" descr="A close up of a device&#10;&#10;Description automatically generated">
              <a:extLst>
                <a:ext uri="{FF2B5EF4-FFF2-40B4-BE49-F238E27FC236}">
                  <a16:creationId xmlns:a16="http://schemas.microsoft.com/office/drawing/2014/main" id="{8020D203-1FF8-4F82-A5E4-39A6A5523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199" y="4220125"/>
              <a:ext cx="1025351" cy="1526881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5AD19F-84D3-4FED-B19E-B1B57C007D2F}"/>
                </a:ext>
              </a:extLst>
            </p:cNvPr>
            <p:cNvCxnSpPr>
              <a:cxnSpLocks/>
            </p:cNvCxnSpPr>
            <p:nvPr/>
          </p:nvCxnSpPr>
          <p:spPr>
            <a:xfrm>
              <a:off x="2216112" y="3024772"/>
              <a:ext cx="0" cy="4404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9A4B5F-E803-4847-B23E-0C6E1CFD3E69}"/>
                </a:ext>
              </a:extLst>
            </p:cNvPr>
            <p:cNvSpPr txBox="1"/>
            <p:nvPr/>
          </p:nvSpPr>
          <p:spPr>
            <a:xfrm>
              <a:off x="1498287" y="5734802"/>
              <a:ext cx="1518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Proportional Valve</a:t>
              </a:r>
              <a:endParaRPr lang="en-US" sz="1400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59CFE4-014E-4B4A-92BA-699EC5A4F6A6}"/>
                </a:ext>
              </a:extLst>
            </p:cNvPr>
            <p:cNvSpPr txBox="1"/>
            <p:nvPr/>
          </p:nvSpPr>
          <p:spPr>
            <a:xfrm>
              <a:off x="3196155" y="2923904"/>
              <a:ext cx="1511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Pressure Sensor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1DEB2B-3A40-42A0-BC82-3847F89A55FF}"/>
                </a:ext>
              </a:extLst>
            </p:cNvPr>
            <p:cNvSpPr txBox="1"/>
            <p:nvPr/>
          </p:nvSpPr>
          <p:spPr>
            <a:xfrm>
              <a:off x="2901550" y="2390392"/>
              <a:ext cx="8937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Feedback</a:t>
              </a:r>
              <a:endParaRPr lang="en-US" sz="1400" baseline="-25000" dirty="0">
                <a:solidFill>
                  <a:schemeClr val="accent2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DEF107-A341-4937-AC89-6BA7F413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8632" y="3194259"/>
              <a:ext cx="948817" cy="13861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FFD342-6656-48A2-85E9-FC134A98D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5547" y="3573235"/>
              <a:ext cx="1592791" cy="82437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E58690-A61C-452E-9A6A-43105E088736}"/>
                </a:ext>
              </a:extLst>
            </p:cNvPr>
            <p:cNvSpPr txBox="1"/>
            <p:nvPr/>
          </p:nvSpPr>
          <p:spPr>
            <a:xfrm>
              <a:off x="4627743" y="2923904"/>
              <a:ext cx="18367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Flow Sensor (Optional)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5511975F-668F-4702-96DD-99DDB8013963}"/>
                </a:ext>
              </a:extLst>
            </p:cNvPr>
            <p:cNvSpPr/>
            <p:nvPr/>
          </p:nvSpPr>
          <p:spPr>
            <a:xfrm rot="5400000">
              <a:off x="961179" y="4805043"/>
              <a:ext cx="820001" cy="706587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95F749F-A507-4514-9F0B-3EAD23409273}"/>
                </a:ext>
              </a:extLst>
            </p:cNvPr>
            <p:cNvCxnSpPr>
              <a:cxnSpLocks/>
            </p:cNvCxnSpPr>
            <p:nvPr/>
          </p:nvCxnSpPr>
          <p:spPr>
            <a:xfrm>
              <a:off x="2215253" y="4112154"/>
              <a:ext cx="0" cy="4404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A49B3499-D280-41EE-BF5F-604C0CE398D7}"/>
                </a:ext>
              </a:extLst>
            </p:cNvPr>
            <p:cNvSpPr/>
            <p:nvPr/>
          </p:nvSpPr>
          <p:spPr>
            <a:xfrm rot="5400000">
              <a:off x="5019922" y="2706921"/>
              <a:ext cx="820001" cy="461403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Expired Gas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16A0D40E-5305-41A2-A0E1-F9C1489A6043}"/>
                </a:ext>
              </a:extLst>
            </p:cNvPr>
            <p:cNvSpPr/>
            <p:nvPr/>
          </p:nvSpPr>
          <p:spPr>
            <a:xfrm>
              <a:off x="257470" y="1912030"/>
              <a:ext cx="5374093" cy="1993796"/>
            </a:xfrm>
            <a:prstGeom prst="arc">
              <a:avLst/>
            </a:prstGeom>
            <a:ln w="28575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0B9CA317-3E82-43E5-8FE1-4C384AA3061A}"/>
                </a:ext>
              </a:extLst>
            </p:cNvPr>
            <p:cNvSpPr/>
            <p:nvPr/>
          </p:nvSpPr>
          <p:spPr>
            <a:xfrm>
              <a:off x="1729611" y="2141719"/>
              <a:ext cx="2461411" cy="1543750"/>
            </a:xfrm>
            <a:prstGeom prst="arc">
              <a:avLst/>
            </a:prstGeom>
            <a:ln w="28575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Content Placeholder 5" descr="A picture containing sitting, light, white&#10;&#10;Description automatically generated">
              <a:extLst>
                <a:ext uri="{FF2B5EF4-FFF2-40B4-BE49-F238E27FC236}">
                  <a16:creationId xmlns:a16="http://schemas.microsoft.com/office/drawing/2014/main" id="{A825F2CC-7EED-4A12-B52F-9ED9625E8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492" y="4610059"/>
              <a:ext cx="876685" cy="82000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F2CEF1-1886-4BB0-A7E5-46C07BF54D8C}"/>
                </a:ext>
              </a:extLst>
            </p:cNvPr>
            <p:cNvSpPr txBox="1"/>
            <p:nvPr/>
          </p:nvSpPr>
          <p:spPr>
            <a:xfrm>
              <a:off x="7736938" y="4244779"/>
              <a:ext cx="1218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Check Valve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34EBF94E-8EB5-41AA-9E73-A6FB74926E40}"/>
                </a:ext>
              </a:extLst>
            </p:cNvPr>
            <p:cNvSpPr/>
            <p:nvPr/>
          </p:nvSpPr>
          <p:spPr>
            <a:xfrm rot="5400000">
              <a:off x="8718044" y="4714406"/>
              <a:ext cx="820001" cy="5990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F6BDCBA-1015-427B-8448-8AE858945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959" y="4188634"/>
              <a:ext cx="1518237" cy="151823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91A2E6-59B5-4D87-84B0-7A952E846796}"/>
                </a:ext>
              </a:extLst>
            </p:cNvPr>
            <p:cNvSpPr txBox="1"/>
            <p:nvPr/>
          </p:nvSpPr>
          <p:spPr>
            <a:xfrm>
              <a:off x="9565958" y="3985421"/>
              <a:ext cx="1518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Breathing Circuit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D6116B0-74AD-4582-B22C-FB93263E3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398" y="3546764"/>
              <a:ext cx="1102322" cy="9906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FE1081-DF17-4422-AB7F-F69E05311BAB}"/>
                </a:ext>
              </a:extLst>
            </p:cNvPr>
            <p:cNvSpPr txBox="1"/>
            <p:nvPr/>
          </p:nvSpPr>
          <p:spPr>
            <a:xfrm>
              <a:off x="6364269" y="2921040"/>
              <a:ext cx="18367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EtCO</a:t>
              </a:r>
              <a:r>
                <a:rPr lang="en-US" sz="1400" baseline="-25000" dirty="0"/>
                <a:t>2</a:t>
              </a:r>
              <a:r>
                <a:rPr lang="en-US" sz="1400" dirty="0"/>
                <a:t> (Optional)</a:t>
              </a: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A4F52E56-DB35-4C7F-8B5C-D5A55122672B}"/>
                </a:ext>
              </a:extLst>
            </p:cNvPr>
            <p:cNvSpPr/>
            <p:nvPr/>
          </p:nvSpPr>
          <p:spPr>
            <a:xfrm>
              <a:off x="-1387245" y="1756271"/>
              <a:ext cx="8577589" cy="2355883"/>
            </a:xfrm>
            <a:prstGeom prst="arc">
              <a:avLst/>
            </a:prstGeom>
            <a:ln w="28575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AB808FA-50D0-46A3-9385-1DFD0A559F6B}"/>
              </a:ext>
            </a:extLst>
          </p:cNvPr>
          <p:cNvSpPr txBox="1"/>
          <p:nvPr/>
        </p:nvSpPr>
        <p:spPr>
          <a:xfrm>
            <a:off x="399906" y="5216065"/>
            <a:ext cx="1034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Vented Gas</a:t>
            </a:r>
          </a:p>
        </p:txBody>
      </p:sp>
    </p:spTree>
    <p:extLst>
      <p:ext uri="{BB962C8B-B14F-4D97-AF65-F5344CB8AC3E}">
        <p14:creationId xmlns:p14="http://schemas.microsoft.com/office/powerpoint/2010/main" val="172461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1839-7CA1-45D7-9194-7F5DF246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CPAP/PEEP and BiPAP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6CC59-C1D2-404F-86CF-CC913D94AD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Continuous Positive Airway Pressure (CPAP) and Positive End-Expiratory Pressure (PEEP or EPAP)</a:t>
            </a:r>
          </a:p>
          <a:p>
            <a:pPr lvl="1"/>
            <a:r>
              <a:rPr lang="en-US" sz="1600" dirty="0"/>
              <a:t>User: selection of CPAP pressure (DC offset) </a:t>
            </a:r>
          </a:p>
          <a:p>
            <a:pPr lvl="1"/>
            <a:r>
              <a:rPr lang="en-US" sz="1600" dirty="0"/>
              <a:t>Machine: control of proportional valve to maintain selected airway pressure</a:t>
            </a:r>
          </a:p>
          <a:p>
            <a:pPr lvl="2"/>
            <a:r>
              <a:rPr lang="en-US" sz="1400" dirty="0"/>
              <a:t>Inspiratory valve: control of airway pressure baseline to selected CPAP pressure</a:t>
            </a:r>
          </a:p>
          <a:p>
            <a:pPr marL="685800" lvl="2" indent="0">
              <a:buNone/>
            </a:pPr>
            <a:endParaRPr lang="en-US" sz="14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r>
              <a:rPr lang="en-US" sz="2000" dirty="0" err="1"/>
              <a:t>BiLevel</a:t>
            </a:r>
            <a:r>
              <a:rPr lang="en-US" sz="2000" dirty="0"/>
              <a:t> Positive Airway Pressure (BiPAP)</a:t>
            </a:r>
          </a:p>
          <a:p>
            <a:pPr lvl="1"/>
            <a:r>
              <a:rPr lang="en-US" sz="1600" dirty="0"/>
              <a:t>User: selection of IPAP and EPAP pressures</a:t>
            </a:r>
          </a:p>
          <a:p>
            <a:pPr lvl="1"/>
            <a:r>
              <a:rPr lang="en-US" sz="1600" dirty="0"/>
              <a:t>Machine: detection of inspiration start and end, control valves to maintain selected pressures</a:t>
            </a:r>
          </a:p>
          <a:p>
            <a:pPr lvl="2"/>
            <a:r>
              <a:rPr lang="en-US" sz="1400" dirty="0"/>
              <a:t>Detect negative pressure from patient to indicate start of inspiration</a:t>
            </a:r>
          </a:p>
          <a:p>
            <a:pPr lvl="2"/>
            <a:r>
              <a:rPr lang="en-US" sz="1400" dirty="0"/>
              <a:t>Inspiratory valve: control of airway pressure baseline during inspiration to be IPAP</a:t>
            </a:r>
          </a:p>
          <a:p>
            <a:pPr lvl="2"/>
            <a:r>
              <a:rPr lang="en-US" sz="1400" dirty="0"/>
              <a:t>Detect end of inspiration using flow sensor</a:t>
            </a:r>
          </a:p>
          <a:p>
            <a:pPr lvl="2"/>
            <a:r>
              <a:rPr lang="en-US" sz="1400" dirty="0"/>
              <a:t>Expiratory valve: control of airway pressure baseline during expiration to be EPAP</a:t>
            </a:r>
          </a:p>
          <a:p>
            <a:pPr lvl="2"/>
            <a:endParaRPr lang="en-US" sz="1400" dirty="0"/>
          </a:p>
          <a:p>
            <a:pPr lvl="1"/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F35ACC-D92D-4665-91FA-AF1F9E26CF0F}"/>
              </a:ext>
            </a:extLst>
          </p:cNvPr>
          <p:cNvGrpSpPr/>
          <p:nvPr/>
        </p:nvGrpSpPr>
        <p:grpSpPr>
          <a:xfrm>
            <a:off x="7699221" y="5257800"/>
            <a:ext cx="4414269" cy="1487554"/>
            <a:chOff x="7255294" y="4186966"/>
            <a:chExt cx="4221007" cy="14224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B8AF05-1462-4C65-B292-45C0B00D9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5294" y="4186966"/>
              <a:ext cx="4160480" cy="142242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0EB751-A8EA-40AE-BA80-81836FEDDE99}"/>
                </a:ext>
              </a:extLst>
            </p:cNvPr>
            <p:cNvSpPr txBox="1"/>
            <p:nvPr/>
          </p:nvSpPr>
          <p:spPr>
            <a:xfrm>
              <a:off x="10696674" y="4186966"/>
              <a:ext cx="77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BiPAP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1CB79F-ACFC-4D1F-A83F-54F3C56D4716}"/>
              </a:ext>
            </a:extLst>
          </p:cNvPr>
          <p:cNvGrpSpPr/>
          <p:nvPr/>
        </p:nvGrpSpPr>
        <p:grpSpPr>
          <a:xfrm>
            <a:off x="7835301" y="2246559"/>
            <a:ext cx="4278189" cy="1510098"/>
            <a:chOff x="7137585" y="2486368"/>
            <a:chExt cx="4278189" cy="15100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EDC0AD-5D56-4311-B4F6-D86617B46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7585" y="2592332"/>
              <a:ext cx="4237551" cy="14041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95D243-E1FA-4C7E-A58D-878D8965D05B}"/>
                </a:ext>
              </a:extLst>
            </p:cNvPr>
            <p:cNvSpPr txBox="1"/>
            <p:nvPr/>
          </p:nvSpPr>
          <p:spPr>
            <a:xfrm>
              <a:off x="10069220" y="2486368"/>
              <a:ext cx="1346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CPAP/PEEP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57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7229-456D-4585-9843-E53EC23A5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Ventilation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9211F-0E64-4C23-B20B-E7D6C4C028C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User: selection of Support Pressure and PEEP pressures</a:t>
            </a:r>
          </a:p>
          <a:p>
            <a:r>
              <a:rPr lang="en-US" sz="2000" dirty="0"/>
              <a:t>Machine: detection of inspiration start and end, control valves to maintain selected pressures</a:t>
            </a:r>
          </a:p>
          <a:p>
            <a:pPr lvl="2"/>
            <a:r>
              <a:rPr lang="en-US" sz="1400" dirty="0"/>
              <a:t>Detect negative pressure from patient to indicate start of inspiration</a:t>
            </a:r>
          </a:p>
          <a:p>
            <a:pPr lvl="2"/>
            <a:r>
              <a:rPr lang="en-US" sz="1400" dirty="0"/>
              <a:t>Inspiratory valve: control of airway pressure baseline during inspiration to be Support Pressure</a:t>
            </a:r>
          </a:p>
          <a:p>
            <a:pPr lvl="2"/>
            <a:r>
              <a:rPr lang="en-US" sz="1400" dirty="0"/>
              <a:t>Detect end of inspiration using flow sensor and close inspiratory valve</a:t>
            </a:r>
          </a:p>
          <a:p>
            <a:pPr lvl="2"/>
            <a:r>
              <a:rPr lang="en-US" sz="1400" dirty="0"/>
              <a:t>Expiratory valve: control of airway pressure baseline during expiration to be PEEP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68BECE-56D4-40EE-95E1-74B74BF2C8D1}"/>
              </a:ext>
            </a:extLst>
          </p:cNvPr>
          <p:cNvGrpSpPr/>
          <p:nvPr/>
        </p:nvGrpSpPr>
        <p:grpSpPr>
          <a:xfrm>
            <a:off x="7890686" y="4295294"/>
            <a:ext cx="4138200" cy="2334106"/>
            <a:chOff x="1589057" y="4205125"/>
            <a:chExt cx="4138200" cy="23341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270A98-673A-418C-B980-1D74DEEB6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057" y="4205125"/>
              <a:ext cx="3210159" cy="23341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6B9390-0F58-4F67-A1B4-04AD0842E3BB}"/>
                </a:ext>
              </a:extLst>
            </p:cNvPr>
            <p:cNvSpPr txBox="1"/>
            <p:nvPr/>
          </p:nvSpPr>
          <p:spPr>
            <a:xfrm>
              <a:off x="3541010" y="4816083"/>
              <a:ext cx="2186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Pressure-Support (PS)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AA0421-0830-4A5C-9B47-6DAC4DD84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38" y="3629429"/>
            <a:ext cx="5828571" cy="3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3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6254</TotalTime>
  <Words>1139</Words>
  <Application>Microsoft Office PowerPoint</Application>
  <PresentationFormat>Widescreen</PresentationFormat>
  <Paragraphs>185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Cambria Math</vt:lpstr>
      <vt:lpstr>Tw Cen MT</vt:lpstr>
      <vt:lpstr>Wingdings</vt:lpstr>
      <vt:lpstr>Wingdings 2</vt:lpstr>
      <vt:lpstr>Median</vt:lpstr>
      <vt:lpstr>Mechanical Ventilator: Design and Implementation</vt:lpstr>
      <vt:lpstr>Mechanical Ventilator Functional Diagram</vt:lpstr>
      <vt:lpstr>Ventilator Waveforms: Control Variable</vt:lpstr>
      <vt:lpstr>Generalized Control System</vt:lpstr>
      <vt:lpstr>Electronic Gas Blender</vt:lpstr>
      <vt:lpstr>Inspiratory Circuit</vt:lpstr>
      <vt:lpstr>Expiratory Circuit</vt:lpstr>
      <vt:lpstr>CPAP/PEEP and BiPAP Implementation</vt:lpstr>
      <vt:lpstr>Supported Ventilation Implementation</vt:lpstr>
      <vt:lpstr>Continuous Mandatory Ventilation Implementation</vt:lpstr>
      <vt:lpstr>Ventilator Alarm System </vt:lpstr>
      <vt:lpstr>Example Practical Alarm System</vt:lpstr>
      <vt:lpstr>Alarm User Interface</vt:lpstr>
      <vt:lpstr>Advanced Issues: Breathing Circuit Model</vt:lpstr>
      <vt:lpstr>Advanced Issues: Leakage Compensation</vt:lpstr>
      <vt:lpstr>Challenge of Computer Control of Mechanical Ventilation</vt:lpstr>
      <vt:lpstr>Future of Computer Control of Mechanical Ventilation </vt:lpstr>
      <vt:lpstr>Recommended Textbook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Ventilator: Sensors and Actuators</dc:title>
  <dc:creator>Yasser</dc:creator>
  <cp:lastModifiedBy>Yasser Kadah</cp:lastModifiedBy>
  <cp:revision>583</cp:revision>
  <dcterms:created xsi:type="dcterms:W3CDTF">2006-08-16T00:00:00Z</dcterms:created>
  <dcterms:modified xsi:type="dcterms:W3CDTF">2020-05-06T05:14:32Z</dcterms:modified>
</cp:coreProperties>
</file>