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17" r:id="rId2"/>
    <p:sldId id="426" r:id="rId3"/>
    <p:sldId id="429" r:id="rId4"/>
    <p:sldId id="388" r:id="rId5"/>
    <p:sldId id="389" r:id="rId6"/>
    <p:sldId id="395" r:id="rId7"/>
    <p:sldId id="407" r:id="rId8"/>
    <p:sldId id="400" r:id="rId9"/>
    <p:sldId id="401" r:id="rId10"/>
    <p:sldId id="405" r:id="rId11"/>
    <p:sldId id="409" r:id="rId12"/>
    <p:sldId id="408" r:id="rId13"/>
    <p:sldId id="41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6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9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الأولى: مقدمة عن التصوير الطبي</a:t>
            </a:r>
          </a:p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</a:t>
            </a:r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تصوير </a:t>
            </a:r>
            <a:r>
              <a:rPr lang="ar-EG" dirty="0" smtClean="0"/>
              <a:t>الا</a:t>
            </a:r>
            <a:r>
              <a:rPr lang="ar-SA" dirty="0" smtClean="0"/>
              <a:t>رتباط</a:t>
            </a:r>
            <a:r>
              <a:rPr lang="ar-EG" dirty="0" smtClean="0"/>
              <a:t> </a:t>
            </a:r>
            <a:r>
              <a:rPr lang="ar-EG" dirty="0"/>
              <a:t>العضوي و </a:t>
            </a:r>
            <a:r>
              <a:rPr lang="ar-EG" dirty="0" smtClean="0"/>
              <a:t>الوظيفي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200150"/>
            <a:ext cx="8185150" cy="3657600"/>
          </a:xfrm>
        </p:spPr>
        <p:txBody>
          <a:bodyPr/>
          <a:lstStyle/>
          <a:p>
            <a:r>
              <a:rPr lang="ar-SA" dirty="0" smtClean="0"/>
              <a:t>استنباط وجود سبل ارتباط عضوي (عصبي) أو وظيفي بين مناطق المخ و عرض هذه الروابط على الصور التشريحية لأغراض الاعداد للجراحة أو فهم طبيعة عمل المخ </a:t>
            </a:r>
            <a:endParaRPr lang="en-US" dirty="0"/>
          </a:p>
        </p:txBody>
      </p:sp>
      <p:pic>
        <p:nvPicPr>
          <p:cNvPr id="5" name="Picture 7" descr="s-Trac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787650"/>
            <a:ext cx="25623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934494"/>
            <a:ext cx="29241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rt-ar4982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787650"/>
            <a:ext cx="3352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6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تصوير الاتصال </a:t>
            </a:r>
            <a:r>
              <a:rPr lang="ar-EG" dirty="0" smtClean="0"/>
              <a:t>العضوي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استنباط المسارات العصبية داخل المخ</a:t>
            </a:r>
            <a:endParaRPr lang="en-US" dirty="0"/>
          </a:p>
        </p:txBody>
      </p:sp>
      <p:pic>
        <p:nvPicPr>
          <p:cNvPr id="4" name="Picture 7" descr="s-Trac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1" y="2025650"/>
            <a:ext cx="32084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rt-ar498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2" y="2025650"/>
            <a:ext cx="419820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تصوير </a:t>
            </a:r>
            <a:r>
              <a:rPr lang="ar-SA" dirty="0" smtClean="0"/>
              <a:t>الارتباط </a:t>
            </a:r>
            <a:r>
              <a:rPr lang="ar-EG" dirty="0" smtClean="0"/>
              <a:t>الوظيفي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200150"/>
            <a:ext cx="7499350" cy="3657600"/>
          </a:xfrm>
        </p:spPr>
        <p:txBody>
          <a:bodyPr/>
          <a:lstStyle/>
          <a:p>
            <a:r>
              <a:rPr lang="ar-SA" dirty="0" smtClean="0"/>
              <a:t>استنباط المناطق التي تنشط معا في وظائف معينة</a:t>
            </a:r>
            <a:endParaRPr lang="en-US" dirty="0"/>
          </a:p>
        </p:txBody>
      </p:sp>
      <p:pic>
        <p:nvPicPr>
          <p:cNvPr id="4" name="Picture 4" descr="if0702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86086"/>
            <a:ext cx="3232150" cy="32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f0702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786087"/>
            <a:ext cx="3232150" cy="32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ما هو التصوير الطبي</a:t>
            </a:r>
          </a:p>
          <a:p>
            <a:r>
              <a:rPr lang="ar-SA" dirty="0" smtClean="0"/>
              <a:t>نبذة عن تاريخ التصوير الطبي</a:t>
            </a:r>
          </a:p>
          <a:p>
            <a:r>
              <a:rPr lang="ar-SA" dirty="0"/>
              <a:t>الاتجاهات العامة لتقنيات التصوير </a:t>
            </a:r>
            <a:r>
              <a:rPr lang="ar-SA" dirty="0" smtClean="0"/>
              <a:t>الطبي</a:t>
            </a:r>
          </a:p>
          <a:p>
            <a:r>
              <a:rPr lang="ar-SA" dirty="0" smtClean="0"/>
              <a:t>الطرق </a:t>
            </a:r>
            <a:r>
              <a:rPr lang="ar-SA" dirty="0"/>
              <a:t>الرئيسية لاستنباط صورة </a:t>
            </a:r>
            <a:r>
              <a:rPr lang="ar-SA" dirty="0" smtClean="0"/>
              <a:t>طبية</a:t>
            </a:r>
          </a:p>
          <a:p>
            <a:r>
              <a:rPr lang="ar-SA" dirty="0" smtClean="0"/>
              <a:t>خصائص </a:t>
            </a:r>
            <a:r>
              <a:rPr lang="ar-SA" dirty="0"/>
              <a:t>تقنيات التصوير الطبي</a:t>
            </a: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الاتجاهات العامة لتقنيات التصوير الطبي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التصوير التشريحي</a:t>
            </a:r>
          </a:p>
          <a:p>
            <a:r>
              <a:rPr lang="ar-SA" dirty="0" smtClean="0"/>
              <a:t>تصوير الأوعية الدموية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التصوير الوظيفي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تصوير التركيب الكيميائي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تصوير الارتباط العضوي و الوظيفي</a:t>
            </a:r>
          </a:p>
          <a:p>
            <a:r>
              <a:rPr lang="ar-SA" dirty="0" smtClean="0"/>
              <a:t>التصوير المساعد للجراحة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982" x="7861300" y="2133600"/>
          <p14:tracePt t="5169" x="7804150" y="2133600"/>
          <p14:tracePt t="5177" x="7747000" y="2139950"/>
          <p14:tracePt t="5185" x="7683500" y="2139950"/>
          <p14:tracePt t="5193" x="7607300" y="2152650"/>
          <p14:tracePt t="5212" x="7435850" y="2159000"/>
          <p14:tracePt t="5229" x="7194550" y="2159000"/>
          <p14:tracePt t="5233" x="7004050" y="2159000"/>
          <p14:tracePt t="5246" x="6877050" y="2159000"/>
          <p14:tracePt t="5265" x="6737350" y="2159000"/>
          <p14:tracePt t="5281" x="6629400" y="2159000"/>
          <p14:tracePt t="5297" x="6559550" y="2159000"/>
          <p14:tracePt t="5297" x="6534150" y="2159000"/>
          <p14:tracePt t="5313" x="6496050" y="2159000"/>
          <p14:tracePt t="5337" x="6470650" y="2159000"/>
          <p14:tracePt t="5385" x="6464300" y="2159000"/>
          <p14:tracePt t="5393" x="6457950" y="2159000"/>
          <p14:tracePt t="5978" x="6407150" y="2159000"/>
          <p14:tracePt t="5990" x="6375400" y="2165350"/>
          <p14:tracePt t="5990" x="6330950" y="2171700"/>
          <p14:tracePt t="5997" x="6216650" y="2184400"/>
          <p14:tracePt t="6014" x="6076950" y="2184400"/>
          <p14:tracePt t="6030" x="5981700" y="2184400"/>
          <p14:tracePt t="6047" x="5937250" y="2184400"/>
          <p14:tracePt t="6130" x="5930900" y="2184400"/>
          <p14:tracePt t="6435" x="5924550" y="2171700"/>
          <p14:tracePt t="6442" x="5911850" y="2159000"/>
          <p14:tracePt t="6445" x="5854700" y="2120900"/>
          <p14:tracePt t="6464" x="5778500" y="2063750"/>
          <p14:tracePt t="6480" x="5715000" y="2025650"/>
          <p14:tracePt t="6497" x="5594350" y="1968500"/>
          <p14:tracePt t="6515" x="5511800" y="1943100"/>
          <p14:tracePt t="6530" x="5422900" y="1930400"/>
          <p14:tracePt t="6547" x="5365750" y="1930400"/>
          <p14:tracePt t="6563" x="5334000" y="1930400"/>
          <p14:tracePt t="6580" x="5327650" y="1930400"/>
          <p14:tracePt t="6850" x="5314950" y="1930400"/>
          <p14:tracePt t="6858" x="5302250" y="1930400"/>
          <p14:tracePt t="6866" x="5289550" y="1930400"/>
          <p14:tracePt t="6866" x="5276850" y="1930400"/>
          <p14:tracePt t="6882" x="5264150" y="1930400"/>
          <p14:tracePt t="6882" x="5251450" y="1930400"/>
          <p14:tracePt t="6897" x="5207000" y="1930400"/>
          <p14:tracePt t="6914" x="5162550" y="1930400"/>
          <p14:tracePt t="6930" x="5111750" y="1930400"/>
          <p14:tracePt t="6947" x="5060950" y="1936750"/>
          <p14:tracePt t="6963" x="5016500" y="1936750"/>
          <p14:tracePt t="6980" x="4978400" y="1943100"/>
          <p14:tracePt t="6997" x="4933950" y="1949450"/>
          <p14:tracePt t="7014" x="4895850" y="1949450"/>
          <p14:tracePt t="7030" x="4845050" y="1955800"/>
          <p14:tracePt t="7047" x="4781550" y="1962150"/>
          <p14:tracePt t="7063" x="4679950" y="1974850"/>
          <p14:tracePt t="7080" x="4597400" y="1987550"/>
          <p14:tracePt t="7097" x="4489450" y="2006600"/>
          <p14:tracePt t="7114" x="4457700" y="2006600"/>
          <p14:tracePt t="7130" x="4432300" y="2012950"/>
          <p14:tracePt t="7147" x="4394200" y="2012950"/>
          <p14:tracePt t="7163" x="4375150" y="2012950"/>
          <p14:tracePt t="7180" x="4343400" y="2012950"/>
          <p14:tracePt t="7197" x="4286250" y="2012950"/>
          <p14:tracePt t="7214" x="4222750" y="2012950"/>
          <p14:tracePt t="7230" x="4197350" y="2019300"/>
          <p14:tracePt t="7247" x="4127500" y="2032000"/>
          <p14:tracePt t="7263" x="4076700" y="2038350"/>
          <p14:tracePt t="7280" x="4057650" y="2038350"/>
          <p14:tracePt t="7297" x="4051300" y="2038350"/>
          <p14:tracePt t="7394" x="4051300" y="2044700"/>
          <p14:tracePt t="7394" x="4064000" y="2044700"/>
          <p14:tracePt t="7410" x="4083050" y="2044700"/>
          <p14:tracePt t="7423" x="4108450" y="2051050"/>
          <p14:tracePt t="7426" x="4146550" y="2057400"/>
          <p14:tracePt t="7434" x="4222750" y="2063750"/>
          <p14:tracePt t="7447" x="4330700" y="2063750"/>
          <p14:tracePt t="7464" x="4483100" y="2063750"/>
          <p14:tracePt t="7480" x="4641850" y="2063750"/>
          <p14:tracePt t="7497" x="4813300" y="2063750"/>
          <p14:tracePt t="7515" x="4902200" y="2063750"/>
          <p14:tracePt t="7530" x="4953000" y="2063750"/>
          <p14:tracePt t="7547" x="5010150" y="2063750"/>
          <p14:tracePt t="7563" x="5054600" y="2063750"/>
          <p14:tracePt t="7580" x="5080000" y="2063750"/>
          <p14:tracePt t="7597" x="5111750" y="2063750"/>
          <p14:tracePt t="7613" x="5130800" y="2063750"/>
          <p14:tracePt t="7630" x="5156200" y="2063750"/>
          <p14:tracePt t="7647" x="5175250" y="2063750"/>
          <p14:tracePt t="7663" x="5207000" y="2063750"/>
          <p14:tracePt t="7680" x="5226050" y="2063750"/>
          <p14:tracePt t="7697" x="5264150" y="2063750"/>
          <p14:tracePt t="7715" x="5283200" y="2063750"/>
          <p14:tracePt t="7730" x="5289550" y="2063750"/>
          <p14:tracePt t="7747" x="5295900" y="2063750"/>
          <p14:tracePt t="7818" x="5302250" y="2063750"/>
          <p14:tracePt t="9985" x="5302250" y="2095500"/>
          <p14:tracePt t="9993" x="5302250" y="2159000"/>
          <p14:tracePt t="10001" x="5321300" y="2222500"/>
          <p14:tracePt t="10012" x="5334000" y="2273300"/>
          <p14:tracePt t="10013" x="5365750" y="2381250"/>
          <p14:tracePt t="10029" x="5384800" y="2463800"/>
          <p14:tracePt t="10046" x="5403850" y="2520950"/>
          <p14:tracePt t="10062" x="5410200" y="2559050"/>
          <p14:tracePt t="10079" x="5416550" y="2590800"/>
          <p14:tracePt t="10096" x="5429250" y="2635250"/>
          <p14:tracePt t="10129" x="5448300" y="2667000"/>
          <p14:tracePt t="10131" x="5454650" y="2692400"/>
          <p14:tracePt t="10146" x="5461000" y="2711450"/>
          <p14:tracePt t="10162" x="5467350" y="2717800"/>
          <p14:tracePt t="10217" x="5467350" y="2724150"/>
          <p14:tracePt t="10321" x="5467350" y="2730500"/>
          <p14:tracePt t="10329" x="5416550" y="2698750"/>
          <p14:tracePt t="10346" x="5365750" y="2679700"/>
          <p14:tracePt t="10347" x="5251450" y="2654300"/>
          <p14:tracePt t="10362" x="5137150" y="2635250"/>
          <p14:tracePt t="10379" x="5054600" y="2628900"/>
          <p14:tracePt t="10396" x="5035550" y="2628900"/>
          <p14:tracePt t="10413" x="5029200" y="2628900"/>
          <p14:tracePt t="10593" x="5035550" y="2628900"/>
          <p14:tracePt t="12072" x="5041900" y="2628900"/>
          <p14:tracePt t="12088" x="5048250" y="2673350"/>
          <p14:tracePt t="12097" x="5048250" y="2705100"/>
          <p14:tracePt t="12098" x="5060950" y="2743200"/>
          <p14:tracePt t="12113" x="5067300" y="2787650"/>
          <p14:tracePt t="12129" x="5073650" y="2844800"/>
          <p14:tracePt t="12145" x="5080000" y="2901950"/>
          <p14:tracePt t="12162" x="5092700" y="2952750"/>
          <p14:tracePt t="12179" x="5111750" y="2997200"/>
          <p14:tracePt t="12196" x="5118100" y="3028950"/>
          <p14:tracePt t="12212" x="5130800" y="3054350"/>
          <p14:tracePt t="12229" x="5143500" y="3079750"/>
          <p14:tracePt t="12246" x="5149850" y="3092450"/>
          <p14:tracePt t="12262" x="5162550" y="3111500"/>
          <p14:tracePt t="12280" x="5175250" y="3136900"/>
          <p14:tracePt t="12296" x="5187950" y="3155950"/>
          <p14:tracePt t="12312" x="5194300" y="3155950"/>
          <p14:tracePt t="12330" x="5207000" y="3168650"/>
          <p14:tracePt t="12346" x="5219700" y="3175000"/>
          <p14:tracePt t="12362" x="5226050" y="3187700"/>
          <p14:tracePt t="12379" x="5251450" y="3194050"/>
          <p14:tracePt t="12395" x="5289550" y="3219450"/>
          <p14:tracePt t="12412" x="5321300" y="3238500"/>
          <p14:tracePt t="12429" x="5384800" y="3276600"/>
          <p14:tracePt t="12446" x="5429250" y="3302000"/>
          <p14:tracePt t="12463" x="5454650" y="3321050"/>
          <p14:tracePt t="12479" x="5467350" y="3333750"/>
          <p14:tracePt t="12496" x="5473700" y="3333750"/>
          <p14:tracePt t="13512" x="5480050" y="3333750"/>
          <p14:tracePt t="13704" x="5486400" y="3333750"/>
          <p14:tracePt t="13872" x="5492750" y="3333750"/>
          <p14:tracePt t="13880" x="5499100" y="3327400"/>
          <p14:tracePt t="13953" x="5505450" y="3321050"/>
          <p14:tracePt t="15177" x="5505450" y="3314700"/>
          <p14:tracePt t="15200" x="5492750" y="3308350"/>
          <p14:tracePt t="15209" x="5480050" y="3308350"/>
          <p14:tracePt t="15229" x="5429250" y="3308350"/>
          <p14:tracePt t="15230" x="5365750" y="3302000"/>
          <p14:tracePt t="15246" x="5327650" y="3295650"/>
          <p14:tracePt t="15262" x="5308600" y="3295650"/>
          <p14:tracePt t="15278" x="5295900" y="3295650"/>
          <p14:tracePt t="15295" x="5264150" y="3295650"/>
          <p14:tracePt t="15313" x="5232400" y="3295650"/>
          <p14:tracePt t="15329" x="5194300" y="3295650"/>
          <p14:tracePt t="15346" x="5156200" y="3308350"/>
          <p14:tracePt t="15362" x="5124450" y="3314700"/>
          <p14:tracePt t="15379" x="5092700" y="3327400"/>
          <p14:tracePt t="15396" x="5073650" y="3340100"/>
          <p14:tracePt t="15412" x="5048250" y="3352800"/>
          <p14:tracePt t="15429" x="5041900" y="3371850"/>
          <p14:tracePt t="15445" x="5016500" y="3409950"/>
          <p14:tracePt t="15462" x="4997450" y="3448050"/>
          <p14:tracePt t="15479" x="4972050" y="3492500"/>
          <p14:tracePt t="15496" x="4946650" y="3543300"/>
          <p14:tracePt t="15513" x="4946650" y="3562350"/>
          <p14:tracePt t="15529" x="4940300" y="3587750"/>
          <p14:tracePt t="15545" x="4933950" y="3613150"/>
          <p14:tracePt t="15562" x="4933950" y="3632200"/>
          <p14:tracePt t="15579" x="4933950" y="3657600"/>
          <p14:tracePt t="15595" x="4933950" y="3683000"/>
          <p14:tracePt t="15612" x="4933950" y="3708400"/>
          <p14:tracePt t="15629" x="4933950" y="3733800"/>
          <p14:tracePt t="15645" x="4933950" y="3759200"/>
          <p14:tracePt t="15663" x="4933950" y="3784600"/>
          <p14:tracePt t="15679" x="4933950" y="3803650"/>
          <p14:tracePt t="15696" x="4933950" y="3816350"/>
          <p14:tracePt t="15736" x="4933950" y="3822700"/>
          <p14:tracePt t="15768" x="4933950" y="3829050"/>
          <p14:tracePt t="15808" x="4933950" y="3835400"/>
          <p14:tracePt t="15821" x="4933950" y="3841750"/>
          <p14:tracePt t="15821" x="4933950" y="3848100"/>
          <p14:tracePt t="15829" x="4933950" y="3854450"/>
          <p14:tracePt t="15846" x="4933950" y="3860800"/>
          <p14:tracePt t="15862" x="4927600" y="3873500"/>
          <p14:tracePt t="15878" x="4921250" y="3879850"/>
          <p14:tracePt t="15895" x="4921250" y="3898900"/>
          <p14:tracePt t="15913" x="4914900" y="3905250"/>
          <p14:tracePt t="15952" x="4908550" y="3911600"/>
          <p14:tracePt t="16472" x="4908550" y="3917950"/>
          <p14:tracePt t="16480" x="4908550" y="3924300"/>
          <p14:tracePt t="16481" x="4908550" y="3930650"/>
          <p14:tracePt t="16697" x="4908550" y="3943350"/>
          <p14:tracePt t="16769" x="4914900" y="3949700"/>
          <p14:tracePt t="16816" x="4921250" y="3949700"/>
          <p14:tracePt t="16856" x="4927600" y="3949700"/>
          <p14:tracePt t="16864" x="4933950" y="3949700"/>
          <p14:tracePt t="16897" x="4940300" y="3956050"/>
          <p14:tracePt t="16920" x="4946650" y="3956050"/>
          <p14:tracePt t="16938" x="4953000" y="3956050"/>
          <p14:tracePt t="16960" x="4959350" y="3956050"/>
          <p14:tracePt t="17160" x="4965700" y="3956050"/>
          <p14:tracePt t="32513" x="4914900" y="3956050"/>
          <p14:tracePt t="32514" x="4806950" y="3956050"/>
          <p14:tracePt t="32530" x="4730750" y="3956050"/>
          <p14:tracePt t="32531" x="4648200" y="3956050"/>
          <p14:tracePt t="32547" x="4540250" y="3956050"/>
          <p14:tracePt t="32564" x="4438650" y="3956050"/>
          <p14:tracePt t="32581" x="4406900" y="3968750"/>
          <p14:tracePt t="32597" x="4387850" y="3975100"/>
          <p14:tracePt t="32614" x="4368800" y="3987800"/>
          <p14:tracePt t="32630" x="4298950" y="4013200"/>
          <p14:tracePt t="32647" x="4216400" y="4044950"/>
          <p14:tracePt t="32663" x="4108450" y="4070350"/>
          <p14:tracePt t="32680" x="4025900" y="4102100"/>
          <p14:tracePt t="32696" x="3886200" y="4140200"/>
          <p14:tracePt t="32714" x="3835400" y="4159250"/>
          <p14:tracePt t="32730" x="3797300" y="4178300"/>
          <p14:tracePt t="32747" x="3778250" y="4191000"/>
          <p14:tracePt t="32763" x="3765550" y="4203700"/>
          <p14:tracePt t="32780" x="3752850" y="4216400"/>
          <p14:tracePt t="32796" x="3746500" y="4235450"/>
          <p14:tracePt t="32813" x="3740150" y="4267200"/>
          <p14:tracePt t="32830" x="3740150" y="4298950"/>
          <p14:tracePt t="32846" x="3740150" y="4330700"/>
          <p14:tracePt t="32863" x="3746500" y="4362450"/>
          <p14:tracePt t="32880" x="3752850" y="4387850"/>
          <p14:tracePt t="32896" x="3765550" y="4432300"/>
          <p14:tracePt t="32914" x="3771900" y="4457700"/>
          <p14:tracePt t="32930" x="3771900" y="4470400"/>
          <p14:tracePt t="32947" x="3778250" y="4483100"/>
          <p14:tracePt t="32963" x="3778250" y="4495800"/>
          <p14:tracePt t="32980" x="3771900" y="4508500"/>
          <p14:tracePt t="32996" x="3771900" y="4521200"/>
          <p14:tracePt t="33013" x="3759200" y="4527550"/>
          <p14:tracePt t="33030" x="3746500" y="4546600"/>
          <p14:tracePt t="33046" x="3721100" y="4565650"/>
          <p14:tracePt t="33065" x="3689350" y="4584700"/>
          <p14:tracePt t="33080" x="3683000" y="4591050"/>
          <p14:tracePt t="33096" x="3670300" y="4597400"/>
          <p14:tracePt t="33114" x="3657600" y="4603750"/>
          <p14:tracePt t="33130" x="3644900" y="4610100"/>
          <p14:tracePt t="33147" x="3632200" y="4616450"/>
          <p14:tracePt t="33163" x="3625850" y="4622800"/>
          <p14:tracePt t="33180" x="3606800" y="4635500"/>
          <p14:tracePt t="33197" x="3594100" y="4641850"/>
          <p14:tracePt t="33214" x="3562350" y="4654550"/>
          <p14:tracePt t="33230" x="3549650" y="4660900"/>
          <p14:tracePt t="33246" x="3536950" y="4667250"/>
          <p14:tracePt t="33298" x="3530600" y="4667250"/>
          <p14:tracePt t="33305" x="3524250" y="4667250"/>
          <p14:tracePt t="33321" x="3517900" y="4673600"/>
          <p14:tracePt t="33338" x="3511550" y="4673600"/>
          <p14:tracePt t="33353" x="3505200" y="4673600"/>
          <p14:tracePt t="33363" x="3498850" y="4679950"/>
          <p14:tracePt t="35905" x="3498850" y="4673600"/>
          <p14:tracePt t="35914" x="3492500" y="4641850"/>
          <p14:tracePt t="35930" x="3486150" y="4622800"/>
          <p14:tracePt t="35931" x="3479800" y="4603750"/>
          <p14:tracePt t="35947" x="3479800" y="4597400"/>
          <p14:tracePt t="35963" x="3479800" y="4591050"/>
          <p14:tracePt t="37417" x="3479800" y="4597400"/>
          <p14:tracePt t="37777" x="3486150" y="4603750"/>
          <p14:tracePt t="37785" x="3486150" y="4610100"/>
          <p14:tracePt t="37817" x="3486150" y="4616450"/>
          <p14:tracePt t="38033" x="3492500" y="4616450"/>
          <p14:tracePt t="38914" x="3498850" y="4616450"/>
          <p14:tracePt t="38929" x="3505200" y="4616450"/>
          <p14:tracePt t="39049" x="3511550" y="4616450"/>
          <p14:tracePt t="44112" x="3517900" y="4616450"/>
          <p14:tracePt t="56696" x="3524250" y="4629150"/>
          <p14:tracePt t="56704" x="3606800" y="4679950"/>
          <p14:tracePt t="56705" x="3714750" y="4762500"/>
          <p14:tracePt t="56712" x="3867150" y="4883150"/>
          <p14:tracePt t="56729" x="3981450" y="5003800"/>
          <p14:tracePt t="56745" x="4114800" y="5099050"/>
          <p14:tracePt t="56762" x="4197350" y="5162550"/>
          <p14:tracePt t="56779" x="4279900" y="5207000"/>
          <p14:tracePt t="56795" x="4330700" y="5238750"/>
          <p14:tracePt t="56812" x="4362450" y="5257800"/>
          <p14:tracePt t="56828" x="4413250" y="5283200"/>
          <p14:tracePt t="56846" x="4483100" y="5308600"/>
          <p14:tracePt t="56862" x="4540250" y="5327650"/>
          <p14:tracePt t="56879" x="4622800" y="5359400"/>
          <p14:tracePt t="56895" x="4718050" y="5384800"/>
          <p14:tracePt t="56913" x="4762500" y="5391150"/>
          <p14:tracePt t="56928" x="4806950" y="5403850"/>
          <p14:tracePt t="56945" x="4838700" y="5403850"/>
          <p14:tracePt t="56962" x="4883150" y="5403850"/>
          <p14:tracePt t="56978" x="4908550" y="5403850"/>
          <p14:tracePt t="56995" x="4921250" y="5403850"/>
          <p14:tracePt t="57064" x="4895850" y="5378450"/>
          <p14:tracePt t="57072" x="4883150" y="5365750"/>
          <p14:tracePt t="57080" x="4876800" y="5359400"/>
          <p14:tracePt t="57080" x="4857750" y="5340350"/>
          <p14:tracePt t="57095" x="4845050" y="5321300"/>
          <p14:tracePt t="57112" x="4832350" y="5314950"/>
          <p14:tracePt t="57128" x="4819650" y="5295900"/>
          <p14:tracePt t="57144" x="4813300" y="5289550"/>
          <p14:tracePt t="57161" x="4806950" y="5276850"/>
          <p14:tracePt t="57649" x="4800600" y="5276850"/>
          <p14:tracePt t="57769" x="4794250" y="5276850"/>
          <p14:tracePt t="57777" x="4787900" y="5276850"/>
          <p14:tracePt t="57785" x="4781550" y="5276850"/>
          <p14:tracePt t="57796" x="4775200" y="5276850"/>
          <p14:tracePt t="57796" x="4768850" y="5276850"/>
          <p14:tracePt t="57812" x="4749800" y="5276850"/>
          <p14:tracePt t="57865" x="4743450" y="5276850"/>
          <p14:tracePt t="57873" x="4737100" y="5276850"/>
          <p14:tracePt t="57928" x="4730750" y="5276850"/>
          <p14:tracePt t="58145" x="4724400" y="5276850"/>
          <p14:tracePt t="62252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الوظيفي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00150"/>
            <a:ext cx="8178800" cy="3657600"/>
          </a:xfrm>
        </p:spPr>
        <p:txBody>
          <a:bodyPr/>
          <a:lstStyle/>
          <a:p>
            <a:r>
              <a:rPr lang="ar-SA" dirty="0" smtClean="0"/>
              <a:t>الحصول على صورة تعتمد على خصائص وظيفية للنسيج الحي</a:t>
            </a:r>
          </a:p>
          <a:p>
            <a:pPr lvl="1"/>
            <a:r>
              <a:rPr lang="ar-SA" dirty="0" smtClean="0"/>
              <a:t>مثال: تصوير استخلاص الغدة الدرقية لليود لكشف تغيراتها المرضية</a:t>
            </a:r>
            <a:endParaRPr lang="en-US" dirty="0"/>
          </a:p>
        </p:txBody>
      </p:sp>
      <p:pic>
        <p:nvPicPr>
          <p:cNvPr id="16386" name="Picture 2" descr="C:\Users\Yasser\Desktop\200810_su_thyroid_scan-[52500]_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1" y="2373628"/>
            <a:ext cx="3249221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Yasser\Desktop\thyroid_cold_nod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21" y="2620006"/>
            <a:ext cx="901585" cy="9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Yasser\Desktop\thyroid-scan-and-nuclear-sc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05" y="2373628"/>
            <a:ext cx="3837374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الوظيفي: فهم عمل المخ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1200150"/>
            <a:ext cx="7556500" cy="3657600"/>
          </a:xfrm>
        </p:spPr>
        <p:txBody>
          <a:bodyPr/>
          <a:lstStyle/>
          <a:p>
            <a:r>
              <a:rPr lang="ar-SA" dirty="0" smtClean="0"/>
              <a:t>استنباط أماكن النشاط في المخ و توقيعها على الصور</a:t>
            </a:r>
            <a:endParaRPr lang="en-US" dirty="0"/>
          </a:p>
        </p:txBody>
      </p:sp>
      <p:pic>
        <p:nvPicPr>
          <p:cNvPr id="4" name="Picture 4" descr="if07013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82762"/>
            <a:ext cx="4114800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f07014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887406"/>
            <a:ext cx="4724400" cy="28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التصوير الوظيفي: تقييم عضلة القلب </a:t>
            </a:r>
            <a:endParaRPr lang="en-US" dirty="0"/>
          </a:p>
        </p:txBody>
      </p:sp>
      <p:pic>
        <p:nvPicPr>
          <p:cNvPr id="4" name="Picture 5" descr="C:\Users\Yasser\Desktop\SAX_inline_VF_5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5" y="1263646"/>
            <a:ext cx="3033715" cy="37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Yasser\Desktop\Cardiac_inline_ventricular_function_igb_mr_inlinevf_4dv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212848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Yasser\Desktop\Inline_ventricular_function_Tabelle_i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181346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498850" y="2000250"/>
            <a:ext cx="6223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98850" y="3606800"/>
            <a:ext cx="6223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C:\Users\Yasser\Desktop\Argus_4D_V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57" y="1925262"/>
            <a:ext cx="2902085" cy="23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تصوير التركيب الكيميائي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200150"/>
            <a:ext cx="7727950" cy="3657600"/>
          </a:xfrm>
        </p:spPr>
        <p:txBody>
          <a:bodyPr/>
          <a:lstStyle/>
          <a:p>
            <a:r>
              <a:rPr lang="ar-SA" dirty="0" smtClean="0"/>
              <a:t>استنباط تركيز مواد كيميائية عضوية داخل الأنسجة الحية لاستعمالها في تحليل مكونات منطقة معينة بغرض التشخيص</a:t>
            </a:r>
            <a:endParaRPr lang="en-US" dirty="0"/>
          </a:p>
        </p:txBody>
      </p:sp>
      <p:pic>
        <p:nvPicPr>
          <p:cNvPr id="18434" name="Picture 2" descr="C:\Users\Yasser\Desktop\cardi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49" y="2603500"/>
            <a:ext cx="395030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تصوير التركيب </a:t>
            </a:r>
            <a:r>
              <a:rPr lang="ar-SA" dirty="0" smtClean="0"/>
              <a:t>الكيميائي: المخ</a:t>
            </a:r>
            <a:endParaRPr lang="en-US" dirty="0"/>
          </a:p>
        </p:txBody>
      </p:sp>
      <p:pic>
        <p:nvPicPr>
          <p:cNvPr id="4098" name="Picture 2" descr="C:\Users\Yasser\Desktop\apps_Verio_Chemical_Shift_Imaging_1_fc_i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98" y="1615342"/>
            <a:ext cx="3001107" cy="30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asser\Desktop\apps_Verio_Chemical_Shift_Imaging_2_fc_i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55" y="1615342"/>
            <a:ext cx="3001108" cy="30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Yasser\Desktop\MR_ap_CSI_Medulla_Metabolite_eigen_i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15342"/>
            <a:ext cx="2895599" cy="30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تصوير التركيب الكيميائي: </a:t>
            </a:r>
            <a:r>
              <a:rPr lang="ar-SA" dirty="0" smtClean="0"/>
              <a:t>تحليل الأنسجة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عينة افتراضية للكشف دون جراحة</a:t>
            </a:r>
            <a:endParaRPr lang="en-US" dirty="0"/>
          </a:p>
        </p:txBody>
      </p:sp>
      <p:pic>
        <p:nvPicPr>
          <p:cNvPr id="5122" name="Picture 2" descr="C:\Users\Yasser\Desktop\0dc08a48892084b4c3b717feb9dfa4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328737"/>
            <a:ext cx="3775075" cy="36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f0092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97" y="2679882"/>
            <a:ext cx="442903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1959</TotalTime>
  <Words>205</Words>
  <Application>Microsoft Office PowerPoint</Application>
  <PresentationFormat>On-screen Show (16:9)</PresentationFormat>
  <Paragraphs>38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تقنيات التصوير الطبي</vt:lpstr>
      <vt:lpstr>محتوى المحاضرة</vt:lpstr>
      <vt:lpstr>الاتجاهات العامة لتقنيات التصوير الطبي</vt:lpstr>
      <vt:lpstr>التصوير الوظيفي</vt:lpstr>
      <vt:lpstr>التصوير الوظيفي: فهم عمل المخ</vt:lpstr>
      <vt:lpstr>التصوير الوظيفي: تقييم عضلة القلب </vt:lpstr>
      <vt:lpstr>تصوير التركيب الكيميائي</vt:lpstr>
      <vt:lpstr>تصوير التركيب الكيميائي: المخ</vt:lpstr>
      <vt:lpstr>تصوير التركيب الكيميائي: تحليل الأنسجة </vt:lpstr>
      <vt:lpstr>تصوير الارتباط العضوي و الوظيفي</vt:lpstr>
      <vt:lpstr>تصوير الاتصال العضوي</vt:lpstr>
      <vt:lpstr>تصوير الارتباط الوظيفي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200</cp:revision>
  <dcterms:created xsi:type="dcterms:W3CDTF">2012-04-16T13:05:27Z</dcterms:created>
  <dcterms:modified xsi:type="dcterms:W3CDTF">2013-12-24T18:23:13Z</dcterms:modified>
</cp:coreProperties>
</file>