
<file path=[Content_Types].xml><?xml version="1.0" encoding="utf-8"?>
<Types xmlns="http://schemas.openxmlformats.org/package/2006/content-types">
  <Default Extension="mpe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73" r:id="rId3"/>
    <p:sldId id="428" r:id="rId4"/>
    <p:sldId id="430" r:id="rId5"/>
    <p:sldId id="431" r:id="rId6"/>
    <p:sldId id="429" r:id="rId7"/>
    <p:sldId id="432" r:id="rId8"/>
    <p:sldId id="434" r:id="rId9"/>
    <p:sldId id="433" r:id="rId10"/>
    <p:sldId id="436" r:id="rId11"/>
    <p:sldId id="41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الثانية: التصوير بالموجات فوق الصوتية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الأول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7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الحصول على صورة بالموجات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200150"/>
            <a:ext cx="8274050" cy="3657600"/>
          </a:xfrm>
        </p:spPr>
        <p:txBody>
          <a:bodyPr/>
          <a:lstStyle/>
          <a:p>
            <a:r>
              <a:rPr lang="ar-SA" dirty="0" smtClean="0"/>
              <a:t>ترسل الموجات فوق الصوتية الى اتجاه معين ثم تستقبل و يسجل الصدى بحسب زمن وصوله (و الذي يتناسب مع مسافة بعده)</a:t>
            </a:r>
          </a:p>
          <a:p>
            <a:r>
              <a:rPr lang="ar-SA" dirty="0" smtClean="0"/>
              <a:t> نكرر الارسال في اتجاهات مختلفة و يسجل الصدى من كل اتجاه في خط مستقل لتكوين الصورة   </a:t>
            </a:r>
            <a:endParaRPr lang="en-US" dirty="0"/>
          </a:p>
        </p:txBody>
      </p:sp>
      <p:pic>
        <p:nvPicPr>
          <p:cNvPr id="7176" name="Picture 8" descr="C:\Users\Yasser\Desktop\Sector%20A%20line%20densit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26050"/>
            <a:ext cx="2230437" cy="20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Yasser\Desktop\laxmm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252800"/>
            <a:ext cx="2165350" cy="14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Yasser\Desktop\Sidelob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252800"/>
            <a:ext cx="2689225" cy="18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84700" y="3905250"/>
            <a:ext cx="831850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بالموجات فوق الصوتية و 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طبيعة 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700" y="1200150"/>
            <a:ext cx="7150100" cy="3657600"/>
          </a:xfrm>
        </p:spPr>
        <p:txBody>
          <a:bodyPr/>
          <a:lstStyle/>
          <a:p>
            <a:r>
              <a:rPr lang="ar-SA" dirty="0" smtClean="0"/>
              <a:t>هي نفس طبيعة الموجات الصوتية و لكن أعلى في النغمة</a:t>
            </a:r>
          </a:p>
          <a:p>
            <a:pPr lvl="1"/>
            <a:r>
              <a:rPr lang="ar-SA" dirty="0" smtClean="0"/>
              <a:t>لا نستطيع سماعها بالأذن</a:t>
            </a:r>
          </a:p>
        </p:txBody>
      </p:sp>
      <p:pic>
        <p:nvPicPr>
          <p:cNvPr id="1028" name="Picture 4" descr="C:\Users\Yasser\Desktop\emsAnatomy_mainContent_w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2036203"/>
            <a:ext cx="3375026" cy="24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ones1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5849" y="3531934"/>
            <a:ext cx="2279650" cy="15543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7" y="2218771"/>
            <a:ext cx="3990975" cy="12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انتقال </a:t>
            </a:r>
            <a:r>
              <a:rPr lang="ar-SA" dirty="0"/>
              <a:t>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0" y="1200150"/>
            <a:ext cx="6242050" cy="3657600"/>
          </a:xfrm>
        </p:spPr>
        <p:txBody>
          <a:bodyPr/>
          <a:lstStyle/>
          <a:p>
            <a:r>
              <a:rPr lang="ar-SA" dirty="0"/>
              <a:t>موجات ميكانيكية تنتقل بتصادم الذرات في الوسط</a:t>
            </a:r>
          </a:p>
          <a:p>
            <a:pPr lvl="1"/>
            <a:r>
              <a:rPr lang="ar-SA" dirty="0"/>
              <a:t>لا تنتقل هذه الموجات في </a:t>
            </a:r>
            <a:r>
              <a:rPr lang="ar-SA" dirty="0" smtClean="0"/>
              <a:t>الفراغ</a:t>
            </a:r>
          </a:p>
          <a:p>
            <a:r>
              <a:rPr lang="ar-SA" dirty="0" smtClean="0"/>
              <a:t>لا تحرك ذرات الوسط تحركا دائما من مكانها</a:t>
            </a:r>
          </a:p>
          <a:p>
            <a:pPr lvl="1"/>
            <a:r>
              <a:rPr lang="ar-SA" dirty="0" smtClean="0"/>
              <a:t>فقط تذبذب للذرات حول نفس الموضع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84500"/>
            <a:ext cx="3752850" cy="19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asser\Desktop\emsAnatomy_mainContent_wave-mov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518310"/>
            <a:ext cx="4889500" cy="1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sser\Desktop\260px-Spherical_pressure_wav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14413"/>
            <a:ext cx="2245783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أسس التصوير بالموجات فوق الصوتية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153" y="1200150"/>
            <a:ext cx="4834647" cy="3657600"/>
          </a:xfrm>
        </p:spPr>
        <p:txBody>
          <a:bodyPr>
            <a:normAutofit fontScale="92500"/>
          </a:bodyPr>
          <a:lstStyle/>
          <a:p>
            <a:r>
              <a:rPr lang="ar-SA" dirty="0" smtClean="0"/>
              <a:t>يستعملها الخفاش في الملاحة أثناء الطيران و التعرف على الأشياء في  محيطه</a:t>
            </a:r>
          </a:p>
          <a:p>
            <a:r>
              <a:rPr lang="ar-SA" dirty="0" smtClean="0"/>
              <a:t>يستعملها الحوت و الدرفيل في الملاحة و الصيد</a:t>
            </a:r>
          </a:p>
          <a:p>
            <a:r>
              <a:rPr lang="ar-SA" dirty="0" smtClean="0"/>
              <a:t>اقتبس الانسان هذه الأفكار في تصميم السونار البحري لمساعدة الغواصات على الملاحة </a:t>
            </a:r>
            <a:endParaRPr lang="en-US" dirty="0"/>
          </a:p>
        </p:txBody>
      </p:sp>
      <p:pic>
        <p:nvPicPr>
          <p:cNvPr id="3075" name="Picture 3" descr="C:\Users\Yasser\Desktop\ecolocation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" y="1193261"/>
            <a:ext cx="3889262" cy="3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مثال: كيف يستطيع الخفاش الصيد؟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200150"/>
            <a:ext cx="822325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لكي يستطيع الخفاش الصيد يلزم له التالي:</a:t>
            </a:r>
          </a:p>
          <a:p>
            <a:pPr lvl="1"/>
            <a:r>
              <a:rPr lang="ar-SA" dirty="0" smtClean="0"/>
              <a:t>التعرف على اتجاه وجود الفريسة</a:t>
            </a:r>
          </a:p>
          <a:p>
            <a:pPr lvl="1"/>
            <a:r>
              <a:rPr lang="ar-SA" dirty="0" smtClean="0"/>
              <a:t>تحديد مسافته عن الفريسة حتى يقتنصها</a:t>
            </a:r>
          </a:p>
          <a:p>
            <a:r>
              <a:rPr lang="ar-SA" dirty="0" smtClean="0"/>
              <a:t>يعرف الخفاش اتجاه الفريسة من اتجاه ارساله للموجات</a:t>
            </a:r>
          </a:p>
          <a:p>
            <a:r>
              <a:rPr lang="ar-SA" dirty="0" smtClean="0"/>
              <a:t>يتعرف الخفاش على مسافة الفريسة من زمن رجوع صدى الصوت</a:t>
            </a:r>
          </a:p>
          <a:p>
            <a:pPr lvl="1"/>
            <a:r>
              <a:rPr lang="ar-SA" dirty="0" smtClean="0"/>
              <a:t>كلما قصر الزمن يعنى ذلك قصر المسافة و العكس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098" name="Picture 2" descr="C:\Users\Yasser\Desktop\echo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109792"/>
            <a:ext cx="3214849" cy="17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815936"/>
            <a:ext cx="3111500" cy="22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فكرة تحديد مسافة الصدى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تقطع موجات الصدى ضعف المسافة بين المرسل و المستقبل </a:t>
            </a:r>
          </a:p>
          <a:p>
            <a:pPr lvl="1"/>
            <a:r>
              <a:rPr lang="ar-SA" dirty="0" smtClean="0"/>
              <a:t>المسافة ذهابا ثم عودة</a:t>
            </a:r>
          </a:p>
          <a:p>
            <a:r>
              <a:rPr lang="ar-SA" dirty="0" smtClean="0"/>
              <a:t>زمن وصول الصدى يمكن حسابه من المسافة الكلية على سرعة الموجات</a:t>
            </a:r>
          </a:p>
          <a:p>
            <a:pPr lvl="1"/>
            <a:r>
              <a:rPr lang="ar-SA" dirty="0" smtClean="0"/>
              <a:t>بقياس زمن الصدى و معرفة سرعة الموجات يمكن حساب مسافة العائق الذي سبب الصدى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عام لتقريب </a:t>
            </a:r>
            <a:r>
              <a:rPr lang="ar-SA" dirty="0"/>
              <a:t>فكرة تحديد مسافة الصدى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3800"/>
            <a:ext cx="8083550" cy="3657600"/>
          </a:xfrm>
        </p:spPr>
        <p:txBody>
          <a:bodyPr/>
          <a:lstStyle/>
          <a:p>
            <a:r>
              <a:rPr lang="ar-SA" dirty="0" smtClean="0"/>
              <a:t>سيارة تتحرك بسرعة متوسطة 100 كم/ساعة ذهبت وعادت من مدينة معينة في 3 ساعات. كم بعد المدينة؟</a:t>
            </a:r>
          </a:p>
          <a:p>
            <a:pPr lvl="1"/>
            <a:r>
              <a:rPr lang="ar-SA" dirty="0" smtClean="0"/>
              <a:t>الزمن (3 ساعات) = ضعف المسافة </a:t>
            </a:r>
            <a:r>
              <a:rPr lang="ar-SA" dirty="0" smtClean="0">
                <a:sym typeface="Symbol"/>
              </a:rPr>
              <a:t> السرعة (</a:t>
            </a:r>
            <a:r>
              <a:rPr lang="ar-SA" dirty="0"/>
              <a:t>100 </a:t>
            </a:r>
            <a:r>
              <a:rPr lang="ar-SA" dirty="0" smtClean="0"/>
              <a:t>كم/ساعة)</a:t>
            </a:r>
          </a:p>
          <a:p>
            <a:pPr lvl="1"/>
            <a:r>
              <a:rPr lang="ar-SA" dirty="0" smtClean="0">
                <a:sym typeface="Symbol"/>
              </a:rPr>
              <a:t>المسافة = السرعة  نصف الزمن= 150 كم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4773" y="2911336"/>
            <a:ext cx="3756025" cy="2181225"/>
            <a:chOff x="104773" y="2911336"/>
            <a:chExt cx="3756025" cy="2181225"/>
          </a:xfrm>
        </p:grpSpPr>
        <p:sp>
          <p:nvSpPr>
            <p:cNvPr id="4" name="Right Arrow 3"/>
            <p:cNvSpPr/>
            <p:nvPr/>
          </p:nvSpPr>
          <p:spPr>
            <a:xfrm>
              <a:off x="768350" y="3473450"/>
              <a:ext cx="2317750" cy="412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0800000">
              <a:off x="768350" y="3971925"/>
              <a:ext cx="2317750" cy="412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8050" y="2911336"/>
              <a:ext cx="184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سرعة: 100 كم/ساعة</a:t>
              </a:r>
            </a:p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زمن: ساعة و نصف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73" y="3789978"/>
              <a:ext cx="75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البداية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6475" y="4384675"/>
              <a:ext cx="184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سرعة: 100 كم/ساعة</a:t>
              </a:r>
            </a:p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زمن: ساعة و نصف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1973" y="3789978"/>
              <a:ext cx="75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المدينة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4146550" y="3496318"/>
            <a:ext cx="1200150" cy="9874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05450" y="3759199"/>
            <a:ext cx="318135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Symbol"/>
              </a:rPr>
              <a:t> 1.5 = 150 كم</a:t>
            </a:r>
            <a:r>
              <a:rPr lang="ar-SA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= 100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3" y="2787511"/>
            <a:ext cx="3686177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واقعي على </a:t>
            </a:r>
            <a:r>
              <a:rPr lang="ar-SA" dirty="0"/>
              <a:t>فكرة تحديد مسافة الصدى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3" y="1200150"/>
            <a:ext cx="8582027" cy="3657600"/>
          </a:xfrm>
        </p:spPr>
        <p:txBody>
          <a:bodyPr/>
          <a:lstStyle/>
          <a:p>
            <a:r>
              <a:rPr lang="ar-SA" dirty="0" smtClean="0"/>
              <a:t>تتحرك الموجات فوق الصوتية بسرعة متوسطة 1540 م/ثانية في الجسم فاذا ذهبت وعادت من عائق معين في </a:t>
            </a:r>
            <a:r>
              <a:rPr lang="en-US" dirty="0" smtClean="0"/>
              <a:t>0.00013</a:t>
            </a:r>
            <a:r>
              <a:rPr lang="ar-SA" dirty="0" smtClean="0"/>
              <a:t> ثانية. كم بعد العائق؟</a:t>
            </a:r>
          </a:p>
          <a:p>
            <a:pPr lvl="1"/>
            <a:r>
              <a:rPr lang="ar-SA" dirty="0">
                <a:sym typeface="Symbol"/>
              </a:rPr>
              <a:t>المسافة = السرعة  نصف الزمن= </a:t>
            </a:r>
            <a:r>
              <a:rPr lang="en-US" dirty="0" smtClean="0">
                <a:sym typeface="Symbol"/>
              </a:rPr>
              <a:t>0.1</a:t>
            </a:r>
            <a:r>
              <a:rPr lang="ar-SA" dirty="0" smtClean="0">
                <a:sym typeface="Symbol"/>
              </a:rPr>
              <a:t> م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4773" y="2911336"/>
            <a:ext cx="3756025" cy="2130425"/>
            <a:chOff x="104773" y="2911336"/>
            <a:chExt cx="3756025" cy="2130425"/>
          </a:xfrm>
        </p:grpSpPr>
        <p:sp>
          <p:nvSpPr>
            <p:cNvPr id="4" name="Right Arrow 3"/>
            <p:cNvSpPr/>
            <p:nvPr/>
          </p:nvSpPr>
          <p:spPr>
            <a:xfrm>
              <a:off x="768350" y="3473450"/>
              <a:ext cx="2317750" cy="412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0800000">
              <a:off x="768350" y="3971925"/>
              <a:ext cx="2317750" cy="412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8050" y="2911336"/>
              <a:ext cx="184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ذهاب</a:t>
              </a:r>
            </a:p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زمن: 65 ميكروثانية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73" y="3789978"/>
              <a:ext cx="75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البداية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6475" y="4333875"/>
              <a:ext cx="184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عودة</a:t>
              </a:r>
            </a:p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زمن: 65 ميكروثانية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6099" y="3789978"/>
              <a:ext cx="774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العائق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673" y="2787511"/>
            <a:ext cx="3686177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105150" y="3371850"/>
            <a:ext cx="0" cy="12651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506912" y="2787566"/>
            <a:ext cx="4637088" cy="2305517"/>
            <a:chOff x="4905745" y="2911336"/>
            <a:chExt cx="3998543" cy="2060714"/>
          </a:xfrm>
        </p:grpSpPr>
        <p:pic>
          <p:nvPicPr>
            <p:cNvPr id="26" name="Picture 2" descr="C:\Users\Yasser\Desktop\Amod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745" y="3152254"/>
              <a:ext cx="3998543" cy="181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934323" y="4558328"/>
              <a:ext cx="75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9299" y="2911336"/>
              <a:ext cx="717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عائق 1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99250" y="2911803"/>
              <a:ext cx="717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عائق 2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18399" y="2911803"/>
              <a:ext cx="717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عائق 3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975100" y="3619222"/>
            <a:ext cx="609600" cy="57086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2810</TotalTime>
  <Words>412</Words>
  <Application>Microsoft Office PowerPoint</Application>
  <PresentationFormat>On-screen Show (16:9)</PresentationFormat>
  <Paragraphs>63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تقنيات التصوير الطبي</vt:lpstr>
      <vt:lpstr>محتوى المحاضرة</vt:lpstr>
      <vt:lpstr>طبيعة الموجات فوق الصوتية</vt:lpstr>
      <vt:lpstr>انتقال الموجات فوق الصوتية</vt:lpstr>
      <vt:lpstr>أسس التصوير بالموجات فوق الصوتية </vt:lpstr>
      <vt:lpstr>مثال: كيف يستطيع الخفاش الصيد؟</vt:lpstr>
      <vt:lpstr>فكرة تحديد مسافة الصدى</vt:lpstr>
      <vt:lpstr>مثال عام لتقريب فكرة تحديد مسافة الصدى</vt:lpstr>
      <vt:lpstr>مثال واقعي على فكرة تحديد مسافة الصدى</vt:lpstr>
      <vt:lpstr>الحصول على صورة بالموجات فوق الصوتية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281</cp:revision>
  <dcterms:created xsi:type="dcterms:W3CDTF">2012-04-16T13:05:27Z</dcterms:created>
  <dcterms:modified xsi:type="dcterms:W3CDTF">2013-12-26T06:21:30Z</dcterms:modified>
</cp:coreProperties>
</file>