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16" r:id="rId2"/>
    <p:sldId id="461" r:id="rId3"/>
    <p:sldId id="449" r:id="rId4"/>
    <p:sldId id="450" r:id="rId5"/>
    <p:sldId id="451" r:id="rId6"/>
    <p:sldId id="452" r:id="rId7"/>
    <p:sldId id="455" r:id="rId8"/>
    <p:sldId id="456" r:id="rId9"/>
    <p:sldId id="457" r:id="rId10"/>
    <p:sldId id="41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640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الثانية: التصوير بالموجات فوق الصوتية</a:t>
            </a:r>
          </a:p>
          <a:p>
            <a:pPr algn="ctr" rtl="1"/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الثالث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8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200150"/>
            <a:ext cx="745490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فكرة </a:t>
            </a:r>
            <a:r>
              <a:rPr lang="ar-SA" dirty="0"/>
              <a:t>العمل</a:t>
            </a:r>
          </a:p>
          <a:p>
            <a:r>
              <a:rPr lang="ar-SA" dirty="0" smtClean="0"/>
              <a:t>أنواع </a:t>
            </a:r>
            <a:r>
              <a:rPr lang="ar-SA" dirty="0"/>
              <a:t>التصوير بالموجات فوق الصوتية و تطبيقاتها</a:t>
            </a:r>
          </a:p>
          <a:p>
            <a:r>
              <a:rPr lang="ar-SA" dirty="0" smtClean="0"/>
              <a:t>تعريف </a:t>
            </a:r>
            <a:r>
              <a:rPr lang="ar-SA" dirty="0"/>
              <a:t>بالأجهزة الحالية و قراءة الصور </a:t>
            </a:r>
          </a:p>
          <a:p>
            <a:r>
              <a:rPr lang="ar-SA" dirty="0" smtClean="0"/>
              <a:t>عوامل </a:t>
            </a:r>
            <a:r>
              <a:rPr lang="ar-SA" dirty="0"/>
              <a:t>السلامة في تصوير الانسان</a:t>
            </a:r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الأساس العلمي لانعكاس الموجات فوق الصوتية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200150"/>
            <a:ext cx="8324850" cy="3657600"/>
          </a:xfrm>
        </p:spPr>
        <p:txBody>
          <a:bodyPr/>
          <a:lstStyle/>
          <a:p>
            <a:r>
              <a:rPr lang="ar-SA" dirty="0" smtClean="0"/>
              <a:t>تنعكس الموجات فوق الصوتية عند مقابلتها لاختلاف بين وسطين</a:t>
            </a:r>
          </a:p>
          <a:p>
            <a:r>
              <a:rPr lang="ar-SA" dirty="0" smtClean="0"/>
              <a:t>تختلف نسبة الموجات الصوتية المنعكسة باختلاف الكثافة و المرونة</a:t>
            </a:r>
          </a:p>
          <a:p>
            <a:pPr lvl="1"/>
            <a:r>
              <a:rPr lang="ar-SA" dirty="0" smtClean="0"/>
              <a:t>يهمنا أن تكون النسبة صغيرة لتتيح للموجات أن تنفذ لمسافة كبيرة في الجسم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95517"/>
              </p:ext>
            </p:extLst>
          </p:nvPr>
        </p:nvGraphicFramePr>
        <p:xfrm>
          <a:off x="4972050" y="2836449"/>
          <a:ext cx="335915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9575"/>
                <a:gridCol w="1679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نسبة الانعكاس (س)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الوسطين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الكبد - الكلية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الكبد - الطحال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الكبد - الدهن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0.59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0" dirty="0" smtClean="0">
                          <a:solidFill>
                            <a:srgbClr val="C00000"/>
                          </a:solidFill>
                        </a:rPr>
                        <a:t>الكبد – العظم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0.99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0" dirty="0" smtClean="0">
                          <a:solidFill>
                            <a:srgbClr val="C00000"/>
                          </a:solidFill>
                        </a:rPr>
                        <a:t>الكبد – الهواء</a:t>
                      </a:r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04800" y="2902709"/>
            <a:ext cx="4267200" cy="2052705"/>
            <a:chOff x="304800" y="2792345"/>
            <a:chExt cx="4267200" cy="205270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38400" y="3060700"/>
              <a:ext cx="0" cy="178435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35050" y="2792345"/>
              <a:ext cx="999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الوسط 1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4950" y="2792345"/>
              <a:ext cx="999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الوسط 2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219200" y="3260725"/>
              <a:ext cx="1219200" cy="69215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457450" y="3284537"/>
              <a:ext cx="1123950" cy="64452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1612899" y="3959225"/>
              <a:ext cx="825500" cy="58737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" y="3406745"/>
              <a:ext cx="869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100%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5046" y="4052857"/>
              <a:ext cx="869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س%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4100" y="3406745"/>
              <a:ext cx="977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100-س%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1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أمثلة لانعكاس </a:t>
            </a:r>
            <a:r>
              <a:rPr lang="ar-SA" dirty="0"/>
              <a:t>الموجات فوق الصوتية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200150"/>
            <a:ext cx="7867650" cy="3657600"/>
          </a:xfrm>
        </p:spPr>
        <p:txBody>
          <a:bodyPr/>
          <a:lstStyle/>
          <a:p>
            <a:r>
              <a:rPr lang="ar-SA" dirty="0" smtClean="0"/>
              <a:t>ظاهرة التظليل: علامة هامة على وجود عظم أو هواء أو حصوة </a:t>
            </a:r>
            <a:endParaRPr lang="en-US" dirty="0"/>
          </a:p>
        </p:txBody>
      </p:sp>
      <p:pic>
        <p:nvPicPr>
          <p:cNvPr id="8195" name="Picture 3" descr="C:\Users\Yasser\Desktop\rib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4" y="1780179"/>
            <a:ext cx="3590925" cy="28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Yasser\Desktop\gallston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780179"/>
            <a:ext cx="3562350" cy="28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فقد قدرة الموجات فوق الصوتية داخل الجسم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00150"/>
            <a:ext cx="817245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تفقد طاقة الموجات فوق الصوتية بشكل سريع كلما زادت مسافة اختراقها داخل الجسم و تردد الموجات </a:t>
            </a:r>
          </a:p>
          <a:p>
            <a:r>
              <a:rPr lang="ar-SA" dirty="0" smtClean="0"/>
              <a:t>يختلف الفقد حسب نوع النسيج الحيوي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1948"/>
            <a:ext cx="3835400" cy="22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94531"/>
              </p:ext>
            </p:extLst>
          </p:nvPr>
        </p:nvGraphicFramePr>
        <p:xfrm>
          <a:off x="5016499" y="2805260"/>
          <a:ext cx="389255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6275"/>
                <a:gridCol w="1946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  الفقد لكل</a:t>
                      </a:r>
                      <a:r>
                        <a:rPr lang="ar-SA" baseline="0" dirty="0" smtClean="0"/>
                        <a:t> 1 </a:t>
                      </a:r>
                      <a:r>
                        <a:rPr lang="ar-SA" dirty="0" smtClean="0"/>
                        <a:t>سم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النسيج الحيوي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الكبد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العضلات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0.02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solidFill>
                            <a:srgbClr val="0070C0"/>
                          </a:solidFill>
                        </a:rPr>
                        <a:t>الماء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0.15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solidFill>
                            <a:srgbClr val="0070C0"/>
                          </a:solidFill>
                        </a:rPr>
                        <a:t>الدم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solidFill>
                            <a:srgbClr val="C00000"/>
                          </a:solidFill>
                        </a:rPr>
                        <a:t>العظام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749798" y="4009925"/>
            <a:ext cx="266700" cy="984184"/>
            <a:chOff x="4749799" y="3517832"/>
            <a:chExt cx="266700" cy="984184"/>
          </a:xfrm>
        </p:grpSpPr>
        <p:sp>
          <p:nvSpPr>
            <p:cNvPr id="4" name="Down Arrow 3"/>
            <p:cNvSpPr/>
            <p:nvPr/>
          </p:nvSpPr>
          <p:spPr>
            <a:xfrm>
              <a:off x="4749799" y="3517832"/>
              <a:ext cx="266700" cy="266768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4749799" y="4235248"/>
              <a:ext cx="266700" cy="26676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4749799" y="3917780"/>
              <a:ext cx="266700" cy="266768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3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أمثلة على فقد </a:t>
            </a:r>
            <a:r>
              <a:rPr lang="ar-SA" dirty="0"/>
              <a:t>قدرة الموجات فوق </a:t>
            </a:r>
            <a:r>
              <a:rPr lang="ar-SA" dirty="0" smtClean="0"/>
              <a:t>الصوتية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200150"/>
            <a:ext cx="8128000" cy="3657600"/>
          </a:xfrm>
        </p:spPr>
        <p:txBody>
          <a:bodyPr/>
          <a:lstStyle/>
          <a:p>
            <a:r>
              <a:rPr lang="ar-SA" dirty="0" smtClean="0"/>
              <a:t>ظاهرة تعزيز الصدى: خاصية تشخيصية هامة لوجود أكياس مائية </a:t>
            </a:r>
            <a:endParaRPr lang="en-US" dirty="0"/>
          </a:p>
        </p:txBody>
      </p:sp>
      <p:pic>
        <p:nvPicPr>
          <p:cNvPr id="10242" name="Picture 2" descr="C:\Users\Yasser\Desktop\p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871663"/>
            <a:ext cx="3902075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Yasser\Desktop\1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42" y="1871663"/>
            <a:ext cx="2821007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45450" y="3079401"/>
            <a:ext cx="999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9ED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التحكم في التكبير مع المسافة</a:t>
            </a:r>
            <a:endParaRPr lang="en-US" sz="2000" b="1" dirty="0">
              <a:solidFill>
                <a:srgbClr val="009ED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تعويض فقد قدرة الموجات فوق الصوتية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200150"/>
            <a:ext cx="8426450" cy="3657600"/>
          </a:xfrm>
        </p:spPr>
        <p:txBody>
          <a:bodyPr/>
          <a:lstStyle/>
          <a:p>
            <a:r>
              <a:rPr lang="ar-SA" dirty="0" smtClean="0"/>
              <a:t>يتم اضافة التعويض المناسب بواسطة الطبيب من لوحة مفاتيح الجهاز 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802222"/>
            <a:ext cx="2419350" cy="30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Yasser\Desktop\attenuation%20tg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7" y="3003394"/>
            <a:ext cx="2408167" cy="206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asser\Desktop\TG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23" y="1773266"/>
            <a:ext cx="962455" cy="11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asser\Desktop\TGC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" y="1773266"/>
            <a:ext cx="1010734" cy="11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sser\Desktop\attenu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53" y="3003394"/>
            <a:ext cx="2368397" cy="20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Yasser\Desktop\Voluson_transducers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8" y="1079006"/>
            <a:ext cx="2736715" cy="15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Yasser\Desktop\imagesYLESK3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01" y="3083398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أجهزة التصوير بالموجات فوق الصوتية</a:t>
            </a:r>
            <a:endParaRPr lang="en-US" dirty="0"/>
          </a:p>
        </p:txBody>
      </p:sp>
      <p:pic>
        <p:nvPicPr>
          <p:cNvPr id="2054" name="Picture 6" descr="C:\Users\Yasser\Desktop\Screen%20Shot%202012-01-11%20at%201_25_52%20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9" y="2618446"/>
            <a:ext cx="1548707" cy="23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Yasser\Desktop\NanoMaxx-Ultrasound-Syst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66" y="3420759"/>
            <a:ext cx="1741158" cy="147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85" y="2531047"/>
            <a:ext cx="1272536" cy="2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54" y="1209575"/>
            <a:ext cx="2010283" cy="170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C:\Users\Yasser\Desktop\Sonosite-180-Plu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32" y="1238722"/>
            <a:ext cx="1724025" cy="20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تطبيقات التصوير </a:t>
            </a:r>
            <a:r>
              <a:rPr lang="ar-SA" dirty="0"/>
              <a:t>بالموجات فوق الصوتية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التصوير </a:t>
            </a:r>
            <a:r>
              <a:rPr lang="ar-SA" dirty="0" smtClean="0"/>
              <a:t>التشريحي</a:t>
            </a:r>
          </a:p>
          <a:p>
            <a:r>
              <a:rPr lang="ar-SA" dirty="0"/>
              <a:t>تصوير الأوعية </a:t>
            </a:r>
            <a:r>
              <a:rPr lang="ar-SA" dirty="0" smtClean="0"/>
              <a:t>الدموية و القلب</a:t>
            </a:r>
          </a:p>
          <a:p>
            <a:r>
              <a:rPr lang="ar-SA" dirty="0" smtClean="0"/>
              <a:t>التصوير المساعد للجراحة</a:t>
            </a:r>
          </a:p>
          <a:p>
            <a:r>
              <a:rPr lang="ar-SA" dirty="0"/>
              <a:t>تصوير مرونة الأنسجة</a:t>
            </a:r>
            <a:endParaRPr lang="ar-SA" dirty="0" smtClean="0"/>
          </a:p>
          <a:p>
            <a:endParaRPr lang="en-US" dirty="0"/>
          </a:p>
        </p:txBody>
      </p:sp>
      <p:pic>
        <p:nvPicPr>
          <p:cNvPr id="3074" name="Picture 2" descr="C:\Users\Yasser\Desktop\elastograp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16" y="3500402"/>
            <a:ext cx="2118525" cy="15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asser\Desktop\p300_liver_kidney_int-00175267~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97043"/>
            <a:ext cx="2070009" cy="15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Yasser\Desktop\ec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15" y="1744695"/>
            <a:ext cx="2118525" cy="15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Yasser\Desktop\t_renal_biopsy_needle_ultras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9" y="2935253"/>
            <a:ext cx="2070010" cy="15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2812</TotalTime>
  <Words>246</Words>
  <Application>Microsoft Office PowerPoint</Application>
  <PresentationFormat>On-screen Show (16:9)</PresentationFormat>
  <Paragraphs>61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تقنيات التصوير الطبي</vt:lpstr>
      <vt:lpstr>محتوى المحاضرة</vt:lpstr>
      <vt:lpstr>الأساس العلمي لانعكاس الموجات فوق الصوتية</vt:lpstr>
      <vt:lpstr>أمثلة لانعكاس الموجات فوق الصوتية</vt:lpstr>
      <vt:lpstr>فقد قدرة الموجات فوق الصوتية داخل الجسم</vt:lpstr>
      <vt:lpstr>أمثلة على فقد قدرة الموجات فوق الصوتية</vt:lpstr>
      <vt:lpstr>تعويض فقد قدرة الموجات فوق الصوتية</vt:lpstr>
      <vt:lpstr>أجهزة التصوير بالموجات فوق الصوتية</vt:lpstr>
      <vt:lpstr>تطبيقات التصوير بالموجات فوق الصوتية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283</cp:revision>
  <dcterms:created xsi:type="dcterms:W3CDTF">2012-04-16T13:05:27Z</dcterms:created>
  <dcterms:modified xsi:type="dcterms:W3CDTF">2013-12-26T06:23:03Z</dcterms:modified>
</cp:coreProperties>
</file>