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417" r:id="rId2"/>
    <p:sldId id="462" r:id="rId3"/>
    <p:sldId id="448" r:id="rId4"/>
    <p:sldId id="453" r:id="rId5"/>
    <p:sldId id="454" r:id="rId6"/>
    <p:sldId id="463" r:id="rId7"/>
    <p:sldId id="413"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howGuides="1">
      <p:cViewPr varScale="1">
        <p:scale>
          <a:sx n="150" d="100"/>
          <a:sy n="150" d="100"/>
        </p:scale>
        <p:origin x="-504" y="-84"/>
      </p:cViewPr>
      <p:guideLst>
        <p:guide orient="horz" pos="1640"/>
        <p:guide pos="288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8F303D-7834-459B-BD0B-80DA5E664B32}" type="datetimeFigureOut">
              <a:rPr lang="en-US" smtClean="0"/>
              <a:t>12/26/2013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435947-A0B4-49AC-8D5D-F25DD4F5BDC4}" type="slidenum">
              <a:rPr lang="en-US" smtClean="0"/>
              <a:t>‹#›</a:t>
            </a:fld>
            <a:endParaRPr lang="en-US"/>
          </a:p>
        </p:txBody>
      </p:sp>
    </p:spTree>
    <p:extLst>
      <p:ext uri="{BB962C8B-B14F-4D97-AF65-F5344CB8AC3E}">
        <p14:creationId xmlns:p14="http://schemas.microsoft.com/office/powerpoint/2010/main" val="1852712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435947-A0B4-49AC-8D5D-F25DD4F5BDC4}" type="slidenum">
              <a:rPr lang="en-US" smtClean="0"/>
              <a:t>1</a:t>
            </a:fld>
            <a:endParaRPr lang="en-US"/>
          </a:p>
        </p:txBody>
      </p:sp>
    </p:spTree>
    <p:extLst>
      <p:ext uri="{BB962C8B-B14F-4D97-AF65-F5344CB8AC3E}">
        <p14:creationId xmlns:p14="http://schemas.microsoft.com/office/powerpoint/2010/main" val="1355530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8"/>
            <a:ext cx="7848600" cy="1445419"/>
          </a:xfrm>
        </p:spPr>
        <p:txBody>
          <a:bodyPr anchor="b">
            <a:noAutofit/>
          </a:bodyPr>
          <a:lstStyle>
            <a:lvl1pPr algn="ctr" rtl="1">
              <a:defRPr sz="7200" b="1" cap="all" baseline="0">
                <a:latin typeface="Sakkal Majalla" panose="02000000000000000000" pitchFamily="2" charset="-78"/>
                <a:cs typeface="Sakkal Majalla" panose="02000000000000000000" pitchFamily="2" charset="-78"/>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628900"/>
            <a:ext cx="6400800" cy="1314450"/>
          </a:xfrm>
        </p:spPr>
        <p:txBody>
          <a:bodyPr>
            <a:normAutofit/>
          </a:bodyPr>
          <a:lstStyle>
            <a:lvl1pPr marL="0" indent="0" algn="ctr">
              <a:buNone/>
              <a:defRPr sz="4000" b="1">
                <a:solidFill>
                  <a:schemeClr val="tx1">
                    <a:lumMod val="75000"/>
                    <a:lumOff val="25000"/>
                  </a:schemeClr>
                </a:solidFill>
                <a:latin typeface="Sakkal Majalla" panose="02000000000000000000" pitchFamily="2" charset="-78"/>
                <a:cs typeface="Sakkal Majalla" panose="02000000000000000000" pitchFamily="2" charset="-7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6155C-2281-4CEB-B07B-BAAD3CF7D929}" type="slidenum">
              <a:rPr lang="en-US" smtClean="0"/>
              <a:t>‹#›</a:t>
            </a:fld>
            <a:endParaRPr lang="en-US"/>
          </a:p>
        </p:txBody>
      </p:sp>
      <p:cxnSp>
        <p:nvCxnSpPr>
          <p:cNvPr id="8" name="Straight Connector 7"/>
          <p:cNvCxnSpPr/>
          <p:nvPr/>
        </p:nvCxnSpPr>
        <p:spPr>
          <a:xfrm>
            <a:off x="685800" y="2548892"/>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r" rtl="1">
              <a:defRPr sz="4800" b="1">
                <a:latin typeface="Sakkal Majalla" panose="02000000000000000000" pitchFamily="2" charset="-78"/>
                <a:cs typeface="Sakkal Majalla" panose="020000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a:xfrm>
            <a:off x="2743200" y="1200150"/>
            <a:ext cx="5943600" cy="3657600"/>
          </a:xfrm>
        </p:spPr>
        <p:txBody>
          <a:bodyPr>
            <a:normAutofit/>
          </a:bodyPr>
          <a:lstStyle>
            <a:lvl1pPr algn="r" rtl="1">
              <a:defRPr sz="3200">
                <a:latin typeface="Sakkal Majalla" panose="02000000000000000000" pitchFamily="2" charset="-78"/>
                <a:cs typeface="Sakkal Majalla" panose="02000000000000000000" pitchFamily="2" charset="-78"/>
              </a:defRPr>
            </a:lvl1pPr>
            <a:lvl2pPr algn="r" rtl="1">
              <a:defRPr sz="2800">
                <a:solidFill>
                  <a:schemeClr val="tx2">
                    <a:lumMod val="75000"/>
                  </a:schemeClr>
                </a:solidFill>
                <a:latin typeface="Sakkal Majalla" panose="02000000000000000000" pitchFamily="2" charset="-78"/>
                <a:cs typeface="Sakkal Majalla" panose="02000000000000000000" pitchFamily="2" charset="-78"/>
              </a:defRPr>
            </a:lvl2pPr>
            <a:lvl3pPr algn="r" rtl="1">
              <a:defRPr sz="2400">
                <a:latin typeface="Sakkal Majalla" panose="02000000000000000000" pitchFamily="2" charset="-78"/>
                <a:cs typeface="Sakkal Majalla" panose="02000000000000000000" pitchFamily="2" charset="-78"/>
              </a:defRPr>
            </a:lvl3pPr>
            <a:lvl4pPr algn="r" rtl="1">
              <a:defRPr sz="2000">
                <a:latin typeface="Sakkal Majalla" panose="02000000000000000000" pitchFamily="2" charset="-78"/>
                <a:cs typeface="Sakkal Majalla" panose="02000000000000000000" pitchFamily="2" charset="-78"/>
              </a:defRPr>
            </a:lvl4pPr>
            <a:lvl5pPr algn="r" rtl="1">
              <a:defRPr sz="1800">
                <a:latin typeface="Sakkal Majalla" panose="02000000000000000000" pitchFamily="2" charset="-78"/>
                <a:cs typeface="Sakkal Majalla" panose="02000000000000000000"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1"/>
            <a:ext cx="7772400" cy="1650206"/>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B6155C-2281-4CEB-B07B-BAAD3CF7D929}" type="slidenum">
              <a:rPr lang="en-US" smtClean="0"/>
              <a:t>‹#›</a:t>
            </a:fld>
            <a:endParaRPr lang="en-US"/>
          </a:p>
        </p:txBody>
      </p:sp>
      <p:cxnSp>
        <p:nvCxnSpPr>
          <p:cNvPr id="7" name="Straight Connector 6"/>
          <p:cNvCxnSpPr/>
          <p:nvPr/>
        </p:nvCxnSpPr>
        <p:spPr>
          <a:xfrm>
            <a:off x="731520" y="3449576"/>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57301"/>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57301"/>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B6155C-2281-4CEB-B07B-BAAD3CF7D929}" type="slidenum">
              <a:rPr lang="en-US" smtClean="0"/>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97923"/>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6155C-2281-4CEB-B07B-BAAD3CF7D929}" type="slidenum">
              <a:rPr lang="en-US" smtClean="0"/>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13716"/>
            <a:ext cx="2895600" cy="246888"/>
          </a:xfrm>
          <a:prstGeom prst="rect">
            <a:avLst/>
          </a:prstGeom>
        </p:spPr>
        <p:txBody>
          <a:bodyPr/>
          <a:lstStyle/>
          <a:p>
            <a:fld id="{BD990BC3-9739-4E23-B062-D9F3124E281A}" type="datetimeFigureOut">
              <a:rPr lang="en-US" smtClean="0"/>
              <a:t>12/26/2013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B6155C-2281-4CEB-B07B-BAAD3CF7D929}"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62B6155C-2281-4CEB-B07B-BAAD3CF7D9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ctrTitle"/>
          </p:nvPr>
        </p:nvSpPr>
        <p:spPr>
          <a:xfrm>
            <a:off x="304800" y="508000"/>
            <a:ext cx="8534400" cy="857250"/>
          </a:xfrm>
        </p:spPr>
        <p:txBody>
          <a:bodyPr anchor="t"/>
          <a:lstStyle/>
          <a:p>
            <a:pPr algn="ctr"/>
            <a:r>
              <a:rPr lang="ar-SA" sz="6000" b="1" dirty="0" smtClean="0"/>
              <a:t>تقنيات التصوير </a:t>
            </a:r>
            <a:r>
              <a:rPr lang="ar-SA" sz="6000" b="1" dirty="0"/>
              <a:t>الطبي</a:t>
            </a:r>
            <a:endParaRPr lang="en-US" sz="4800" i="1" dirty="0"/>
          </a:p>
        </p:txBody>
      </p:sp>
      <p:sp>
        <p:nvSpPr>
          <p:cNvPr id="568323" name="Rectangle 3"/>
          <p:cNvSpPr>
            <a:spLocks noGrp="1" noChangeArrowheads="1"/>
          </p:cNvSpPr>
          <p:nvPr>
            <p:ph type="subTitle" idx="1"/>
          </p:nvPr>
        </p:nvSpPr>
        <p:spPr>
          <a:xfrm>
            <a:off x="1409700" y="1555750"/>
            <a:ext cx="6324600" cy="514350"/>
          </a:xfrm>
        </p:spPr>
        <p:txBody>
          <a:bodyPr>
            <a:noAutofit/>
          </a:bodyPr>
          <a:lstStyle/>
          <a:p>
            <a:pPr algn="ctr"/>
            <a:r>
              <a:rPr lang="ar-SA" sz="2800" b="1" dirty="0" smtClean="0"/>
              <a:t>أ.د. ياسر مصطفى قدح</a:t>
            </a:r>
            <a:endParaRPr lang="en-US" sz="2800" b="1" dirty="0" smtClean="0"/>
          </a:p>
          <a:p>
            <a:pPr algn="ctr"/>
            <a:r>
              <a:rPr lang="ar-SA" sz="2800" b="1" dirty="0" smtClean="0"/>
              <a:t>أستاذ الهندسة الحيوية الطبية بجامعة القاهرة</a:t>
            </a:r>
            <a:endParaRPr lang="en-US" sz="2800" b="1" dirty="0"/>
          </a:p>
        </p:txBody>
      </p:sp>
      <p:pic>
        <p:nvPicPr>
          <p:cNvPr id="6" name="Picture 2" descr="C:\Documents and Settings\YASSER.YMK\My Documents\Cairo Univ Logo\logo_reduced.jpg"/>
          <p:cNvPicPr>
            <a:picLocks noChangeAspect="1" noChangeArrowheads="1"/>
          </p:cNvPicPr>
          <p:nvPr/>
        </p:nvPicPr>
        <p:blipFill>
          <a:blip r:embed="rId3" cstate="print"/>
          <a:srcRect/>
          <a:stretch>
            <a:fillRect/>
          </a:stretch>
        </p:blipFill>
        <p:spPr bwMode="auto">
          <a:xfrm>
            <a:off x="4082560" y="3840480"/>
            <a:ext cx="968433" cy="1188720"/>
          </a:xfrm>
          <a:prstGeom prst="rect">
            <a:avLst/>
          </a:prstGeom>
          <a:noFill/>
        </p:spPr>
      </p:pic>
      <p:sp>
        <p:nvSpPr>
          <p:cNvPr id="2" name="TextBox 1"/>
          <p:cNvSpPr txBox="1"/>
          <p:nvPr/>
        </p:nvSpPr>
        <p:spPr>
          <a:xfrm>
            <a:off x="762000" y="2825752"/>
            <a:ext cx="7620000" cy="954107"/>
          </a:xfrm>
          <a:prstGeom prst="rect">
            <a:avLst/>
          </a:prstGeom>
          <a:noFill/>
        </p:spPr>
        <p:txBody>
          <a:bodyPr wrap="square" rtlCol="0">
            <a:spAutoFit/>
          </a:bodyPr>
          <a:lstStyle/>
          <a:p>
            <a:pPr algn="ctr" rtl="1"/>
            <a:r>
              <a:rPr lang="ar-SA" sz="2800" dirty="0">
                <a:solidFill>
                  <a:srgbClr val="00B0F0"/>
                </a:solidFill>
                <a:latin typeface="Sakkal Majalla" panose="02000000000000000000" pitchFamily="2" charset="-78"/>
                <a:cs typeface="Sakkal Majalla" panose="02000000000000000000" pitchFamily="2" charset="-78"/>
              </a:rPr>
              <a:t>المحاضرة </a:t>
            </a:r>
            <a:r>
              <a:rPr lang="ar-SA" sz="2800" dirty="0" smtClean="0">
                <a:solidFill>
                  <a:srgbClr val="00B0F0"/>
                </a:solidFill>
                <a:latin typeface="Sakkal Majalla" panose="02000000000000000000" pitchFamily="2" charset="-78"/>
                <a:cs typeface="Sakkal Majalla" panose="02000000000000000000" pitchFamily="2" charset="-78"/>
              </a:rPr>
              <a:t>الثانية: </a:t>
            </a:r>
            <a:r>
              <a:rPr lang="ar-SA" sz="2800" dirty="0">
                <a:solidFill>
                  <a:srgbClr val="00B0F0"/>
                </a:solidFill>
                <a:latin typeface="Sakkal Majalla" panose="02000000000000000000" pitchFamily="2" charset="-78"/>
                <a:cs typeface="Sakkal Majalla" panose="02000000000000000000" pitchFamily="2" charset="-78"/>
              </a:rPr>
              <a:t>التصوير </a:t>
            </a:r>
            <a:r>
              <a:rPr lang="ar-SA" sz="2800" dirty="0" smtClean="0">
                <a:solidFill>
                  <a:srgbClr val="00B0F0"/>
                </a:solidFill>
                <a:latin typeface="Sakkal Majalla" panose="02000000000000000000" pitchFamily="2" charset="-78"/>
                <a:cs typeface="Sakkal Majalla" panose="02000000000000000000" pitchFamily="2" charset="-78"/>
              </a:rPr>
              <a:t>بالموجات فوق الصوتية</a:t>
            </a:r>
            <a:endParaRPr lang="ar-SA" sz="2800" dirty="0">
              <a:solidFill>
                <a:srgbClr val="00B0F0"/>
              </a:solidFill>
              <a:latin typeface="Sakkal Majalla" panose="02000000000000000000" pitchFamily="2" charset="-78"/>
              <a:cs typeface="Sakkal Majalla" panose="02000000000000000000" pitchFamily="2" charset="-78"/>
            </a:endParaRPr>
          </a:p>
          <a:p>
            <a:pPr algn="ctr" rtl="1"/>
            <a:r>
              <a:rPr lang="ar-SA" sz="2800" dirty="0">
                <a:solidFill>
                  <a:srgbClr val="00B0F0"/>
                </a:solidFill>
                <a:latin typeface="Sakkal Majalla" panose="02000000000000000000" pitchFamily="2" charset="-78"/>
                <a:cs typeface="Sakkal Majalla" panose="02000000000000000000" pitchFamily="2" charset="-78"/>
              </a:rPr>
              <a:t>الجزء </a:t>
            </a:r>
            <a:r>
              <a:rPr lang="ar-SA" sz="2800" dirty="0" smtClean="0">
                <a:solidFill>
                  <a:srgbClr val="00B0F0"/>
                </a:solidFill>
                <a:latin typeface="Sakkal Majalla" panose="02000000000000000000" pitchFamily="2" charset="-78"/>
                <a:cs typeface="Sakkal Majalla" panose="02000000000000000000" pitchFamily="2" charset="-78"/>
              </a:rPr>
              <a:t>الرابع</a:t>
            </a:r>
            <a:endParaRPr lang="en-US" sz="2800" dirty="0">
              <a:solidFill>
                <a:srgbClr val="00B0F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229875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محتوى المحاضرة</a:t>
            </a:r>
            <a:endParaRPr lang="en-US" dirty="0"/>
          </a:p>
        </p:txBody>
      </p:sp>
      <p:sp>
        <p:nvSpPr>
          <p:cNvPr id="3" name="Content Placeholder 2"/>
          <p:cNvSpPr>
            <a:spLocks noGrp="1"/>
          </p:cNvSpPr>
          <p:nvPr>
            <p:ph idx="1"/>
          </p:nvPr>
        </p:nvSpPr>
        <p:spPr>
          <a:xfrm>
            <a:off x="1231900" y="1200150"/>
            <a:ext cx="7454900" cy="3657600"/>
          </a:xfrm>
        </p:spPr>
        <p:txBody>
          <a:bodyPr>
            <a:normAutofit/>
          </a:bodyPr>
          <a:lstStyle/>
          <a:p>
            <a:r>
              <a:rPr lang="ar-SA" dirty="0" smtClean="0"/>
              <a:t>فكرة </a:t>
            </a:r>
            <a:r>
              <a:rPr lang="ar-SA" dirty="0"/>
              <a:t>العمل</a:t>
            </a:r>
          </a:p>
          <a:p>
            <a:r>
              <a:rPr lang="ar-SA" dirty="0" smtClean="0"/>
              <a:t>أنواع </a:t>
            </a:r>
            <a:r>
              <a:rPr lang="ar-SA" dirty="0"/>
              <a:t>التصوير بالموجات فوق الصوتية و تطبيقاتها</a:t>
            </a:r>
          </a:p>
          <a:p>
            <a:r>
              <a:rPr lang="ar-SA" dirty="0" smtClean="0"/>
              <a:t>تعريف </a:t>
            </a:r>
            <a:r>
              <a:rPr lang="ar-SA" dirty="0"/>
              <a:t>بالأجهزة الحالية و قراءة الصور </a:t>
            </a:r>
          </a:p>
          <a:p>
            <a:r>
              <a:rPr lang="ar-SA" dirty="0" smtClean="0"/>
              <a:t>عوامل </a:t>
            </a:r>
            <a:r>
              <a:rPr lang="ar-SA" dirty="0"/>
              <a:t>السلامة في تصوير الانسان</a:t>
            </a:r>
          </a:p>
          <a:p>
            <a:endParaRPr lang="ar-SA" dirty="0" smtClean="0"/>
          </a:p>
          <a:p>
            <a:endParaRPr lang="en-US" dirty="0"/>
          </a:p>
        </p:txBody>
      </p:sp>
    </p:spTree>
    <p:extLst>
      <p:ext uri="{BB962C8B-B14F-4D97-AF65-F5344CB8AC3E}">
        <p14:creationId xmlns:p14="http://schemas.microsoft.com/office/powerpoint/2010/main" val="3615222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par>
                                <p:cTn id="14" presetID="15" presetClass="emph" presetSubtype="0" nodeType="withEffect">
                                  <p:stCondLst>
                                    <p:cond delay="0"/>
                                  </p:stCondLst>
                                  <p:iterate type="lt">
                                    <p:tmAbs val="25"/>
                                  </p:iterate>
                                  <p:childTnLst>
                                    <p:set>
                                      <p:cBhvr override="childStyle">
                                        <p:cTn id="15" dur="indefinite"/>
                                        <p:tgtEl>
                                          <p:spTgt spid="3">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التأثيرات الحيوية للموجات فوق الصوتية</a:t>
            </a:r>
            <a:endParaRPr lang="en-US" dirty="0"/>
          </a:p>
        </p:txBody>
      </p:sp>
      <p:sp>
        <p:nvSpPr>
          <p:cNvPr id="3" name="Content Placeholder 2"/>
          <p:cNvSpPr>
            <a:spLocks noGrp="1"/>
          </p:cNvSpPr>
          <p:nvPr>
            <p:ph idx="1"/>
          </p:nvPr>
        </p:nvSpPr>
        <p:spPr>
          <a:xfrm>
            <a:off x="514350" y="1200150"/>
            <a:ext cx="8172450" cy="3657600"/>
          </a:xfrm>
        </p:spPr>
        <p:txBody>
          <a:bodyPr>
            <a:normAutofit lnSpcReduction="10000"/>
          </a:bodyPr>
          <a:lstStyle/>
          <a:p>
            <a:r>
              <a:rPr lang="ar-SA" dirty="0" smtClean="0"/>
              <a:t>الموجات فوق الصوتية ترسب طاقة في النسيج الحيوي الذي تمر فيه</a:t>
            </a:r>
          </a:p>
          <a:p>
            <a:pPr lvl="1"/>
            <a:r>
              <a:rPr lang="ar-SA" dirty="0" smtClean="0"/>
              <a:t>تأثيرات ميكانيكية (في حالتها القصوى تسبب تولد تجاويف في النسيج)</a:t>
            </a:r>
          </a:p>
          <a:p>
            <a:pPr lvl="1"/>
            <a:r>
              <a:rPr lang="ar-SA" dirty="0" smtClean="0"/>
              <a:t>تأثيرات حرارية (رفع درجة حرارة النسيج الحيوي)</a:t>
            </a:r>
          </a:p>
          <a:p>
            <a:r>
              <a:rPr lang="ar-SA" dirty="0" smtClean="0"/>
              <a:t>بحسب تقرير للجمعية البريطانية للموجات فوق الصوتية الطبية، لم يقم حتى اليوم أي دليل أن استعمال الموجات فوق الصوتية الطبية قد سبب أي أذى لأي انسان (سواء جنين أو شخص بالغ)</a:t>
            </a:r>
          </a:p>
          <a:p>
            <a:pPr lvl="1"/>
            <a:r>
              <a:rPr lang="ar-SA" dirty="0" smtClean="0"/>
              <a:t>التصوير بالموجات فوق الصوتية يعتبر أكثر تقنيات التصوير الطبي أمانا </a:t>
            </a:r>
          </a:p>
          <a:p>
            <a:pPr lvl="1"/>
            <a:endParaRPr lang="en-US" dirty="0"/>
          </a:p>
        </p:txBody>
      </p:sp>
    </p:spTree>
    <p:extLst>
      <p:ext uri="{BB962C8B-B14F-4D97-AF65-F5344CB8AC3E}">
        <p14:creationId xmlns:p14="http://schemas.microsoft.com/office/powerpoint/2010/main" val="916360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حدود السلامة للموجات </a:t>
            </a:r>
            <a:r>
              <a:rPr lang="ar-SA" dirty="0"/>
              <a:t>فوق الصوتية</a:t>
            </a:r>
            <a:endParaRPr lang="en-US" dirty="0"/>
          </a:p>
        </p:txBody>
      </p:sp>
      <p:sp>
        <p:nvSpPr>
          <p:cNvPr id="3" name="Content Placeholder 2"/>
          <p:cNvSpPr>
            <a:spLocks noGrp="1"/>
          </p:cNvSpPr>
          <p:nvPr>
            <p:ph idx="1"/>
          </p:nvPr>
        </p:nvSpPr>
        <p:spPr>
          <a:xfrm>
            <a:off x="482600" y="1200150"/>
            <a:ext cx="8204200" cy="3657600"/>
          </a:xfrm>
        </p:spPr>
        <p:txBody>
          <a:bodyPr/>
          <a:lstStyle/>
          <a:p>
            <a:r>
              <a:rPr lang="ar-SA" dirty="0" smtClean="0"/>
              <a:t>لزمن طويل كانت حدود السلامة تتوافق مع قاعدة وضعها المعهد الأمريكي للموجات فوق الصوتية في الطب للحد الأقصى لشدة الموجات الممكن استعمالها في الأغراض الطبية</a:t>
            </a:r>
          </a:p>
          <a:p>
            <a:r>
              <a:rPr lang="ar-SA" dirty="0" smtClean="0"/>
              <a:t>الآن في معظم أنظمة التصوير أصبحت حدود السلامة متغيرة بحسب التطبيق الطبي كما يحدده الطبيب</a:t>
            </a:r>
          </a:p>
          <a:p>
            <a:pPr lvl="1"/>
            <a:r>
              <a:rPr lang="ar-SA" dirty="0" smtClean="0"/>
              <a:t>استعمال شدة أقل ما يمكن الوصول اليه باعتدال للتشخيص الصحيح</a:t>
            </a:r>
          </a:p>
          <a:p>
            <a:pPr lvl="1"/>
            <a:r>
              <a:rPr lang="ar-SA" dirty="0" smtClean="0"/>
              <a:t>تعتمد على فهم الطبيب للتأثيرات الحيوية و فيزيقا الموجات فوق الصوتية </a:t>
            </a:r>
            <a:endParaRPr lang="en-US" dirty="0"/>
          </a:p>
        </p:txBody>
      </p:sp>
    </p:spTree>
    <p:extLst>
      <p:ext uri="{BB962C8B-B14F-4D97-AF65-F5344CB8AC3E}">
        <p14:creationId xmlns:p14="http://schemas.microsoft.com/office/powerpoint/2010/main" val="1376929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الارشادات الهامة للاستعمال الآمن</a:t>
            </a:r>
            <a:endParaRPr lang="en-US" dirty="0"/>
          </a:p>
        </p:txBody>
      </p:sp>
      <p:sp>
        <p:nvSpPr>
          <p:cNvPr id="3" name="Content Placeholder 2"/>
          <p:cNvSpPr>
            <a:spLocks noGrp="1"/>
          </p:cNvSpPr>
          <p:nvPr>
            <p:ph idx="1"/>
          </p:nvPr>
        </p:nvSpPr>
        <p:spPr>
          <a:xfrm>
            <a:off x="501650" y="1200150"/>
            <a:ext cx="8185150" cy="3765550"/>
          </a:xfrm>
        </p:spPr>
        <p:txBody>
          <a:bodyPr>
            <a:normAutofit fontScale="92500" lnSpcReduction="10000"/>
          </a:bodyPr>
          <a:lstStyle/>
          <a:p>
            <a:r>
              <a:rPr lang="ar-SA" dirty="0" smtClean="0"/>
              <a:t>التصوير بالموجات فوق الصوتية يستعمل فقط لأغراض التشخيص</a:t>
            </a:r>
          </a:p>
          <a:p>
            <a:r>
              <a:rPr lang="ar-SA" dirty="0" smtClean="0"/>
              <a:t>يتم استعمال التصوير بالموجات فوق الصوتية من قبل أطباء مدربين و على دراية بتأثيراته الحيوية و علاقتها بعوامل التصوير</a:t>
            </a:r>
          </a:p>
          <a:p>
            <a:r>
              <a:rPr lang="ar-SA" dirty="0" smtClean="0"/>
              <a:t>يجب محاولة تقليل زمن الفحص بالموجات فوق الصوتية للزمن الضروري اللازم للوصول للتشخيص فقط دون زيادة</a:t>
            </a:r>
          </a:p>
          <a:p>
            <a:pPr lvl="1"/>
            <a:r>
              <a:rPr lang="ar-SA" dirty="0" smtClean="0"/>
              <a:t>أيضا محاولة تقليل شدة الموجات المستعملة </a:t>
            </a:r>
            <a:r>
              <a:rPr lang="ar-SA" dirty="0"/>
              <a:t>باعتدال للتشخيص </a:t>
            </a:r>
            <a:r>
              <a:rPr lang="ar-SA" dirty="0" smtClean="0"/>
              <a:t>الصحيح</a:t>
            </a:r>
          </a:p>
          <a:p>
            <a:r>
              <a:rPr lang="ar-SA" dirty="0" smtClean="0"/>
              <a:t>الفحص بالموجات فوق الصوتية لحالات الحمل يجب أن يجرى لأغراض تشخيصية فقط و ليس للحصول على صور أو أفلام تذكارية</a:t>
            </a:r>
            <a:endParaRPr lang="en-US" dirty="0"/>
          </a:p>
        </p:txBody>
      </p:sp>
    </p:spTree>
    <p:extLst>
      <p:ext uri="{BB962C8B-B14F-4D97-AF65-F5344CB8AC3E}">
        <p14:creationId xmlns:p14="http://schemas.microsoft.com/office/powerpoint/2010/main" val="3469251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تقييم التصوير بالموجات فوق الصوتية</a:t>
            </a:r>
            <a:endParaRPr lang="en-US" dirty="0"/>
          </a:p>
        </p:txBody>
      </p:sp>
      <p:sp>
        <p:nvSpPr>
          <p:cNvPr id="3" name="Content Placeholder 2"/>
          <p:cNvSpPr>
            <a:spLocks noGrp="1"/>
          </p:cNvSpPr>
          <p:nvPr>
            <p:ph idx="1"/>
          </p:nvPr>
        </p:nvSpPr>
        <p:spPr>
          <a:xfrm>
            <a:off x="393700" y="1200150"/>
            <a:ext cx="8293100" cy="3657600"/>
          </a:xfrm>
        </p:spPr>
        <p:txBody>
          <a:bodyPr>
            <a:normAutofit lnSpcReduction="10000"/>
          </a:bodyPr>
          <a:lstStyle/>
          <a:p>
            <a:r>
              <a:rPr lang="ar-SA" dirty="0" smtClean="0"/>
              <a:t>مميزات</a:t>
            </a:r>
          </a:p>
          <a:p>
            <a:pPr lvl="1"/>
            <a:r>
              <a:rPr lang="ar-SA" dirty="0" smtClean="0"/>
              <a:t>آمن و يمكن نقله بسهولة و تكلفته قليلة نسبيا</a:t>
            </a:r>
          </a:p>
          <a:p>
            <a:pPr lvl="1"/>
            <a:r>
              <a:rPr lang="ar-SA" dirty="0" smtClean="0"/>
              <a:t>ممتاز في تصوير الأنسجة الرخوة و تدفق الدم و العمليات في الزمن الحقيقي</a:t>
            </a:r>
          </a:p>
          <a:p>
            <a:pPr lvl="1"/>
            <a:r>
              <a:rPr lang="ar-SA" dirty="0" smtClean="0"/>
              <a:t>يمكن استعماله مع الحوامل</a:t>
            </a:r>
          </a:p>
          <a:p>
            <a:r>
              <a:rPr lang="ar-SA" dirty="0" smtClean="0"/>
              <a:t>عيوب</a:t>
            </a:r>
          </a:p>
          <a:p>
            <a:pPr lvl="1"/>
            <a:r>
              <a:rPr lang="ar-SA" dirty="0" smtClean="0"/>
              <a:t>لا يمكن استعماله مع أنسجة فيها هواء أو عظام</a:t>
            </a:r>
          </a:p>
          <a:p>
            <a:pPr lvl="1"/>
            <a:r>
              <a:rPr lang="ar-SA" dirty="0" smtClean="0"/>
              <a:t>القياسات الهندسية في الصور غير دقيقة </a:t>
            </a:r>
            <a:endParaRPr lang="en-US" dirty="0"/>
          </a:p>
        </p:txBody>
      </p:sp>
    </p:spTree>
    <p:extLst>
      <p:ext uri="{BB962C8B-B14F-4D97-AF65-F5344CB8AC3E}">
        <p14:creationId xmlns:p14="http://schemas.microsoft.com/office/powerpoint/2010/main" val="371780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ctrTitle"/>
          </p:nvPr>
        </p:nvSpPr>
        <p:spPr/>
        <p:txBody>
          <a:bodyPr/>
          <a:lstStyle/>
          <a:p>
            <a:pPr algn="ctr"/>
            <a:r>
              <a:rPr lang="ar-SA" dirty="0" smtClean="0"/>
              <a:t>شكرا لمتابعتكم</a:t>
            </a:r>
            <a:endParaRPr lang="en-US" dirty="0"/>
          </a:p>
        </p:txBody>
      </p:sp>
      <p:sp>
        <p:nvSpPr>
          <p:cNvPr id="643075" name="Rectangle 3"/>
          <p:cNvSpPr>
            <a:spLocks noGrp="1" noChangeArrowheads="1"/>
          </p:cNvSpPr>
          <p:nvPr>
            <p:ph type="subTitle" idx="1"/>
          </p:nvPr>
        </p:nvSpPr>
        <p:spPr/>
        <p:txBody>
          <a:bodyPr/>
          <a:lstStyle/>
          <a:p>
            <a:endParaRPr lang="en-US"/>
          </a:p>
        </p:txBody>
      </p:sp>
    </p:spTree>
    <p:extLst>
      <p:ext uri="{BB962C8B-B14F-4D97-AF65-F5344CB8AC3E}">
        <p14:creationId xmlns:p14="http://schemas.microsoft.com/office/powerpoint/2010/main" val="2659538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2812</TotalTime>
  <Words>319</Words>
  <Application>Microsoft Office PowerPoint</Application>
  <PresentationFormat>On-screen Show (16:9)</PresentationFormat>
  <Paragraphs>37</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Clarity</vt:lpstr>
      <vt:lpstr>تقنيات التصوير الطبي</vt:lpstr>
      <vt:lpstr>محتوى المحاضرة</vt:lpstr>
      <vt:lpstr>التأثيرات الحيوية للموجات فوق الصوتية</vt:lpstr>
      <vt:lpstr>حدود السلامة للموجات فوق الصوتية</vt:lpstr>
      <vt:lpstr>الارشادات الهامة للاستعمال الآمن</vt:lpstr>
      <vt:lpstr>تقييم التصوير بالموجات فوق الصوتية</vt:lpstr>
      <vt:lpstr>شكرا لمتابعتكم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Yasser</dc:creator>
  <cp:lastModifiedBy>Yasser</cp:lastModifiedBy>
  <cp:revision>284</cp:revision>
  <dcterms:created xsi:type="dcterms:W3CDTF">2012-04-16T13:05:27Z</dcterms:created>
  <dcterms:modified xsi:type="dcterms:W3CDTF">2013-12-26T06:23:40Z</dcterms:modified>
</cp:coreProperties>
</file>