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373" r:id="rId3"/>
    <p:sldId id="435" r:id="rId4"/>
    <p:sldId id="436" r:id="rId5"/>
    <p:sldId id="437" r:id="rId6"/>
    <p:sldId id="438" r:id="rId7"/>
    <p:sldId id="439" r:id="rId8"/>
    <p:sldId id="440" r:id="rId9"/>
    <p:sldId id="442" r:id="rId10"/>
    <p:sldId id="441" r:id="rId11"/>
    <p:sldId id="444" r:id="rId12"/>
    <p:sldId id="411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50" d="100"/>
          <a:sy n="150" d="100"/>
        </p:scale>
        <p:origin x="-504" y="-84"/>
      </p:cViewPr>
      <p:guideLst>
        <p:guide orient="horz" pos="1444"/>
        <p:guide pos="2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F303D-7834-459B-BD0B-80DA5E664B32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5947-A0B4-49AC-8D5D-F25DD4F5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5947-A0B4-49AC-8D5D-F25DD4F5B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8"/>
            <a:ext cx="7848600" cy="1445419"/>
          </a:xfrm>
        </p:spPr>
        <p:txBody>
          <a:bodyPr anchor="b">
            <a:noAutofit/>
          </a:bodyPr>
          <a:lstStyle>
            <a:lvl1pPr algn="ctr" rtl="1">
              <a:defRPr sz="7200" b="1" cap="all" baseline="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2890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2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r" rtl="1">
              <a:defRPr sz="48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00150"/>
            <a:ext cx="5943600" cy="3657600"/>
          </a:xfrm>
        </p:spPr>
        <p:txBody>
          <a:bodyPr>
            <a:normAutofit/>
          </a:bodyPr>
          <a:lstStyle>
            <a:lvl1pPr algn="r" rtl="1">
              <a:defRPr sz="320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algn="r" rtl="1">
              <a:defRPr sz="280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 algn="r" rtl="1">
              <a:defRPr sz="2400"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 algn="r" rtl="1">
              <a:defRPr sz="2000"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 algn="r" rtl="1"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6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23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8000"/>
            <a:ext cx="8534400" cy="857250"/>
          </a:xfrm>
        </p:spPr>
        <p:txBody>
          <a:bodyPr anchor="t"/>
          <a:lstStyle/>
          <a:p>
            <a:pPr algn="ctr"/>
            <a:r>
              <a:rPr lang="ar-SA" sz="6000" b="1" dirty="0" smtClean="0"/>
              <a:t>تقنيات التصوير </a:t>
            </a:r>
            <a:r>
              <a:rPr lang="ar-SA" sz="6000" b="1" dirty="0"/>
              <a:t>الطبي</a:t>
            </a:r>
            <a:endParaRPr lang="en-US" sz="4800" i="1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1555750"/>
            <a:ext cx="6324600" cy="514350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 smtClean="0"/>
              <a:t>أ.د. ياسر مصطفى قدح</a:t>
            </a:r>
            <a:endParaRPr lang="en-US" sz="2800" b="1" dirty="0" smtClean="0"/>
          </a:p>
          <a:p>
            <a:pPr algn="ctr"/>
            <a:r>
              <a:rPr lang="ar-SA" sz="2800" b="1" dirty="0" smtClean="0"/>
              <a:t>أستاذ الهندسة الحيوية الطبية بجامعة القاهرة</a:t>
            </a:r>
            <a:endParaRPr lang="en-US" sz="2800" b="1" dirty="0"/>
          </a:p>
        </p:txBody>
      </p:sp>
      <p:pic>
        <p:nvPicPr>
          <p:cNvPr id="6" name="Picture 2" descr="C:\Documents and Settings\YASSER.YMK\My Documents\Cairo Univ Logo\logo_reduc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560" y="3840480"/>
            <a:ext cx="968433" cy="118872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2825752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</a:t>
            </a:r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الثالثة: </a:t>
            </a:r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التصوير </a:t>
            </a:r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بالرنين المغناطيسي</a:t>
            </a:r>
            <a:endParaRPr lang="ar-SA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الجزء الأول</a:t>
            </a:r>
            <a:endParaRPr lang="en-US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772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طريقة تكوين صورة الرنين المغناطيسي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00150"/>
            <a:ext cx="7696200" cy="36576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التواصل مع الذرات و قياس شدة الرد و تسجيله</a:t>
            </a:r>
          </a:p>
          <a:p>
            <a:r>
              <a:rPr lang="ar-SA" dirty="0" smtClean="0"/>
              <a:t>استعمال طرق مبدعة في تمييز مصدر اشارة الرد و رسم خريطة لتوزيع شدة الرد في الأماكن المختلفة داخل الجسم</a:t>
            </a:r>
          </a:p>
          <a:p>
            <a:r>
              <a:rPr lang="ar-SA" dirty="0" smtClean="0"/>
              <a:t>استعمال طرق مختلفة لارسال و استقبال موجات الراديو لتكوين صور ذات تباين مختلف لنفس المكان</a:t>
            </a:r>
          </a:p>
          <a:p>
            <a:r>
              <a:rPr lang="ar-SA" dirty="0" smtClean="0"/>
              <a:t>تحليل اشارة الرد لاستنباط خصائص حركات الذرات و مكانها داخل الجزيئات العضوية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3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لماذا نواة الهيدروجين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850" y="1200150"/>
            <a:ext cx="7473950" cy="3657600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وفرتها في الطبيعة وداخل الأنسجة الحيوية</a:t>
            </a:r>
          </a:p>
          <a:p>
            <a:r>
              <a:rPr lang="ar-SA" sz="2800" dirty="0" smtClean="0"/>
              <a:t>تدخل في تركيب كل المواد العضوية داخل الجسم</a:t>
            </a:r>
          </a:p>
          <a:p>
            <a:r>
              <a:rPr lang="ar-SA" sz="2800" dirty="0" smtClean="0"/>
              <a:t>يمكن تصوير ذرات أخرى مثل الكربون 13 </a:t>
            </a:r>
            <a:r>
              <a:rPr lang="ar-SA" sz="2800" dirty="0"/>
              <a:t>أو الفوسفور 31 </a:t>
            </a:r>
          </a:p>
          <a:p>
            <a:endParaRPr lang="ar-SA" sz="2400" dirty="0" smtClean="0"/>
          </a:p>
        </p:txBody>
      </p:sp>
      <p:pic>
        <p:nvPicPr>
          <p:cNvPr id="4" name="Picture 2" descr="C:\Users\Yasser\Desktop\211_boh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127489"/>
            <a:ext cx="1055193" cy="112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10722"/>
              </p:ext>
            </p:extLst>
          </p:nvPr>
        </p:nvGraphicFramePr>
        <p:xfrm>
          <a:off x="3263900" y="2842260"/>
          <a:ext cx="2470150" cy="21717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367405"/>
                <a:gridCol w="1102745"/>
              </a:tblGrid>
              <a:tr h="341191">
                <a:tc>
                  <a:txBody>
                    <a:bodyPr/>
                    <a:lstStyle/>
                    <a:p>
                      <a:r>
                        <a:rPr lang="en-US" sz="1050" dirty="0"/>
                        <a:t>Element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Biological</a:t>
                      </a:r>
                      <a:br>
                        <a:rPr lang="en-US" sz="1050" dirty="0"/>
                      </a:br>
                      <a:r>
                        <a:rPr lang="en-US" sz="1050" dirty="0" smtClean="0"/>
                        <a:t>Abundance </a:t>
                      </a:r>
                      <a:endParaRPr lang="en-US" sz="1050" dirty="0"/>
                    </a:p>
                  </a:txBody>
                  <a:tcPr anchor="ctr"/>
                </a:tc>
              </a:tr>
              <a:tr h="204714">
                <a:tc>
                  <a:txBody>
                    <a:bodyPr/>
                    <a:lstStyle/>
                    <a:p>
                      <a:r>
                        <a:rPr lang="en-US" sz="1050" dirty="0"/>
                        <a:t>Hydrogen (H)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0.63</a:t>
                      </a:r>
                    </a:p>
                  </a:txBody>
                  <a:tcPr anchor="ctr"/>
                </a:tc>
              </a:tr>
              <a:tr h="204714">
                <a:tc>
                  <a:txBody>
                    <a:bodyPr/>
                    <a:lstStyle/>
                    <a:p>
                      <a:r>
                        <a:rPr lang="en-US" sz="1050" dirty="0"/>
                        <a:t>Sodium (Na)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0.00041</a:t>
                      </a:r>
                    </a:p>
                  </a:txBody>
                  <a:tcPr anchor="ctr"/>
                </a:tc>
              </a:tr>
              <a:tr h="204714">
                <a:tc>
                  <a:txBody>
                    <a:bodyPr/>
                    <a:lstStyle/>
                    <a:p>
                      <a:r>
                        <a:rPr lang="en-US" sz="1050" dirty="0"/>
                        <a:t>Phosphorus (P)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0.0024</a:t>
                      </a:r>
                    </a:p>
                  </a:txBody>
                  <a:tcPr anchor="ctr"/>
                </a:tc>
              </a:tr>
              <a:tr h="204714">
                <a:tc>
                  <a:txBody>
                    <a:bodyPr/>
                    <a:lstStyle/>
                    <a:p>
                      <a:r>
                        <a:rPr lang="en-US" sz="1050" dirty="0"/>
                        <a:t>Carbon (C)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0.094</a:t>
                      </a:r>
                    </a:p>
                  </a:txBody>
                  <a:tcPr anchor="ctr"/>
                </a:tc>
              </a:tr>
              <a:tr h="204714">
                <a:tc>
                  <a:txBody>
                    <a:bodyPr/>
                    <a:lstStyle/>
                    <a:p>
                      <a:r>
                        <a:rPr lang="en-US" sz="1050"/>
                        <a:t>Oxygen (O)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0.26</a:t>
                      </a:r>
                    </a:p>
                  </a:txBody>
                  <a:tcPr anchor="ctr"/>
                </a:tc>
              </a:tr>
              <a:tr h="204714">
                <a:tc>
                  <a:txBody>
                    <a:bodyPr/>
                    <a:lstStyle/>
                    <a:p>
                      <a:r>
                        <a:rPr lang="en-US" sz="1050" dirty="0"/>
                        <a:t>Calcium (Ca)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0.0022</a:t>
                      </a:r>
                    </a:p>
                  </a:txBody>
                  <a:tcPr anchor="ctr"/>
                </a:tc>
              </a:tr>
              <a:tr h="204714">
                <a:tc>
                  <a:txBody>
                    <a:bodyPr/>
                    <a:lstStyle/>
                    <a:p>
                      <a:r>
                        <a:rPr lang="en-US" sz="1050" dirty="0"/>
                        <a:t>Nitrogen (N)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0.015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238500" y="3244213"/>
            <a:ext cx="2527300" cy="2882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9" name="Group 8"/>
          <p:cNvGrpSpPr/>
          <p:nvPr/>
        </p:nvGrpSpPr>
        <p:grpSpPr>
          <a:xfrm>
            <a:off x="274142" y="2890520"/>
            <a:ext cx="2500808" cy="2037080"/>
            <a:chOff x="610692" y="2347584"/>
            <a:chExt cx="2500808" cy="2037080"/>
          </a:xfrm>
        </p:grpSpPr>
        <p:graphicFrame>
          <p:nvGraphicFramePr>
            <p:cNvPr id="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06122232"/>
                </p:ext>
              </p:extLst>
            </p:nvPr>
          </p:nvGraphicFramePr>
          <p:xfrm>
            <a:off x="610692" y="2347584"/>
            <a:ext cx="2451101" cy="2037080"/>
          </p:xfrm>
          <a:graphic>
            <a:graphicData uri="http://schemas.openxmlformats.org/drawingml/2006/table">
              <a:tbl>
                <a:tblPr>
                  <a:tableStyleId>{08FB837D-C827-4EFA-A057-4D05807E0F7C}</a:tableStyleId>
                </a:tblPr>
                <a:tblGrid>
                  <a:gridCol w="922402"/>
                  <a:gridCol w="649482"/>
                  <a:gridCol w="879217"/>
                </a:tblGrid>
                <a:tr h="399223">
                  <a:tc>
                    <a:txBody>
                      <a:bodyPr/>
                      <a:lstStyle/>
                      <a:p>
                        <a:r>
                          <a:rPr lang="en-US" sz="1100" dirty="0"/>
                          <a:t>Element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/>
                          <a:t>Symbol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/>
                          <a:t>Natural</a:t>
                        </a:r>
                        <a:br>
                          <a:rPr lang="en-US" sz="1100"/>
                        </a:br>
                        <a:r>
                          <a:rPr lang="en-US" sz="1100"/>
                          <a:t>Abundance </a:t>
                        </a:r>
                      </a:p>
                    </a:txBody>
                    <a:tcPr marL="66040" marR="66040" marT="33020" marB="33020" anchor="ctr"/>
                  </a:tc>
                </a:tr>
                <a:tr h="228127">
                  <a:tc rowSpan="2">
                    <a:txBody>
                      <a:bodyPr/>
                      <a:lstStyle/>
                      <a:p>
                        <a:r>
                          <a:rPr lang="en-US" sz="1100" dirty="0"/>
                          <a:t>Hydrogen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 baseline="30000"/>
                          <a:t>1</a:t>
                        </a:r>
                        <a:r>
                          <a:rPr lang="en-US" sz="1100"/>
                          <a:t>H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/>
                          <a:t>99.985</a:t>
                        </a:r>
                      </a:p>
                    </a:txBody>
                    <a:tcPr marL="66040" marR="66040" marT="33020" marB="33020" anchor="ctr"/>
                  </a:tc>
                </a:tr>
                <a:tr h="228127">
                  <a:tc vMerge="1">
                    <a:txBody>
                      <a:bodyPr/>
                      <a:lstStyle/>
                      <a:p>
                        <a:endParaRPr 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100" baseline="30000"/>
                          <a:t>2</a:t>
                        </a:r>
                        <a:r>
                          <a:rPr lang="en-US" sz="1100"/>
                          <a:t>H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/>
                          <a:t>0.015</a:t>
                        </a:r>
                      </a:p>
                    </a:txBody>
                    <a:tcPr marL="66040" marR="66040" marT="33020" marB="33020" anchor="ctr"/>
                  </a:tc>
                </a:tr>
                <a:tr h="228127">
                  <a:tc>
                    <a:txBody>
                      <a:bodyPr/>
                      <a:lstStyle/>
                      <a:p>
                        <a:r>
                          <a:rPr lang="en-US" sz="1100"/>
                          <a:t>Carbon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 baseline="30000"/>
                          <a:t>13</a:t>
                        </a:r>
                        <a:r>
                          <a:rPr lang="en-US" sz="1100"/>
                          <a:t>C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/>
                          <a:t>1.11</a:t>
                        </a:r>
                      </a:p>
                    </a:txBody>
                    <a:tcPr marL="66040" marR="66040" marT="33020" marB="33020" anchor="ctr"/>
                  </a:tc>
                </a:tr>
                <a:tr h="228127">
                  <a:tc rowSpan="2">
                    <a:txBody>
                      <a:bodyPr/>
                      <a:lstStyle/>
                      <a:p>
                        <a:r>
                          <a:rPr lang="en-US" sz="1100"/>
                          <a:t>Nitrogen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 baseline="30000"/>
                          <a:t>14</a:t>
                        </a:r>
                        <a:r>
                          <a:rPr lang="en-US" sz="1100"/>
                          <a:t>N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/>
                          <a:t>99.63</a:t>
                        </a:r>
                      </a:p>
                    </a:txBody>
                    <a:tcPr marL="66040" marR="66040" marT="33020" marB="33020" anchor="ctr"/>
                  </a:tc>
                </a:tr>
                <a:tr h="228127">
                  <a:tc vMerge="1">
                    <a:txBody>
                      <a:bodyPr/>
                      <a:lstStyle/>
                      <a:p>
                        <a:endParaRPr 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100" baseline="30000"/>
                          <a:t>15</a:t>
                        </a:r>
                        <a:r>
                          <a:rPr lang="en-US" sz="1100"/>
                          <a:t>N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/>
                          <a:t>0.37</a:t>
                        </a:r>
                      </a:p>
                    </a:txBody>
                    <a:tcPr marL="66040" marR="66040" marT="33020" marB="33020" anchor="ctr"/>
                  </a:tc>
                </a:tr>
                <a:tr h="228127">
                  <a:tc>
                    <a:txBody>
                      <a:bodyPr/>
                      <a:lstStyle/>
                      <a:p>
                        <a:r>
                          <a:rPr lang="en-US" sz="1100"/>
                          <a:t>Sodium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 baseline="30000"/>
                          <a:t>23</a:t>
                        </a:r>
                        <a:r>
                          <a:rPr lang="en-US" sz="1100"/>
                          <a:t>Na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 dirty="0"/>
                          <a:t>100</a:t>
                        </a:r>
                      </a:p>
                    </a:txBody>
                    <a:tcPr marL="66040" marR="66040" marT="33020" marB="33020" anchor="ctr"/>
                  </a:tc>
                </a:tr>
                <a:tr h="228127">
                  <a:tc>
                    <a:txBody>
                      <a:bodyPr/>
                      <a:lstStyle/>
                      <a:p>
                        <a:r>
                          <a:rPr lang="en-US" sz="1100"/>
                          <a:t>Phosphorus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 baseline="30000"/>
                          <a:t>31</a:t>
                        </a:r>
                        <a:r>
                          <a:rPr lang="en-US" sz="1100"/>
                          <a:t>P</a:t>
                        </a:r>
                      </a:p>
                    </a:txBody>
                    <a:tcPr marL="66040" marR="66040" marT="33020" marB="33020" anchor="ctr"/>
                  </a:tc>
                  <a:tc>
                    <a:txBody>
                      <a:bodyPr/>
                      <a:lstStyle/>
                      <a:p>
                        <a:r>
                          <a:rPr lang="en-US" sz="1100" dirty="0"/>
                          <a:t>100</a:t>
                        </a:r>
                      </a:p>
                    </a:txBody>
                    <a:tcPr marL="66040" marR="66040" marT="33020" marB="33020" anchor="ctr"/>
                  </a:tc>
                </a:tr>
              </a:tbl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1492250" y="2717800"/>
              <a:ext cx="1619250" cy="2921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935958"/>
              </p:ext>
            </p:extLst>
          </p:nvPr>
        </p:nvGraphicFramePr>
        <p:xfrm>
          <a:off x="5949948" y="2844799"/>
          <a:ext cx="2832101" cy="2190748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978119"/>
                <a:gridCol w="903463"/>
                <a:gridCol w="950519"/>
              </a:tblGrid>
              <a:tr h="173680"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00"/>
                          </a:solidFill>
                          <a:effectLst/>
                        </a:rPr>
                        <a:t>Distribution of elements in the human body (by weight) </a:t>
                      </a:r>
                      <a:endParaRPr lang="en-US" sz="800" b="1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188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effectLst/>
                        </a:rPr>
                        <a:t>element</a:t>
                      </a:r>
                      <a:endParaRPr lang="en-US" sz="8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effectLst/>
                        </a:rPr>
                        <a:t>atomic </a:t>
                      </a:r>
                      <a:r>
                        <a:rPr lang="en-US" sz="800" b="1" dirty="0">
                          <a:effectLst/>
                        </a:rPr>
                        <a:t>number</a:t>
                      </a:r>
                      <a:endParaRPr lang="en-US" sz="8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effectLst/>
                        </a:rPr>
                        <a:t>percentage</a:t>
                      </a:r>
                      <a:endParaRPr lang="en-US" sz="8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88">
                <a:tc>
                  <a:txBody>
                    <a:bodyPr/>
                    <a:lstStyle/>
                    <a:p>
                      <a:pPr algn="ctr"/>
                      <a:r>
                        <a:rPr lang="en-US" sz="800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oxygen</a:t>
                      </a:r>
                      <a:endParaRPr lang="en-US" sz="800" b="1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65.0</a:t>
                      </a:r>
                      <a:endParaRPr lang="en-US" sz="8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680">
                <a:tc>
                  <a:txBody>
                    <a:bodyPr/>
                    <a:lstStyle/>
                    <a:p>
                      <a:pPr algn="ctr"/>
                      <a:r>
                        <a:rPr lang="en-US" sz="800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carbon</a:t>
                      </a:r>
                      <a:endParaRPr lang="en-US" sz="800" b="1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18.5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88">
                <a:tc>
                  <a:txBody>
                    <a:bodyPr/>
                    <a:lstStyle/>
                    <a:p>
                      <a:pPr algn="ctr"/>
                      <a:r>
                        <a:rPr lang="en-US" sz="800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hydrogen</a:t>
                      </a:r>
                      <a:endParaRPr lang="en-US" sz="800" b="1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9.5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48">
                <a:tc>
                  <a:txBody>
                    <a:bodyPr/>
                    <a:lstStyle/>
                    <a:p>
                      <a:pPr algn="ctr"/>
                      <a:r>
                        <a:rPr lang="en-US" sz="800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nitrogen</a:t>
                      </a:r>
                      <a:endParaRPr lang="en-US" sz="800" b="1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7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3.3</a:t>
                      </a:r>
                      <a:endParaRPr lang="en-US" sz="8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88">
                <a:tc>
                  <a:txBody>
                    <a:bodyPr/>
                    <a:lstStyle/>
                    <a:p>
                      <a:pPr algn="ctr"/>
                      <a:r>
                        <a:rPr lang="en-US" sz="800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calcium</a:t>
                      </a:r>
                      <a:endParaRPr lang="en-US" sz="800" b="1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20</a:t>
                      </a:r>
                      <a:endParaRPr lang="en-US" sz="8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1.5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88">
                <a:tc>
                  <a:txBody>
                    <a:bodyPr/>
                    <a:lstStyle/>
                    <a:p>
                      <a:pPr algn="ctr"/>
                      <a:r>
                        <a:rPr lang="en-US" sz="800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phosphorus</a:t>
                      </a:r>
                      <a:endParaRPr lang="en-US" sz="800" b="1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15</a:t>
                      </a:r>
                      <a:endParaRPr lang="en-US" sz="800" b="1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1.0</a:t>
                      </a:r>
                      <a:endParaRPr lang="en-US" sz="800" b="1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2307" marR="12307" marT="12307" marB="123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45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شكرا لمتابعتكم</a:t>
            </a:r>
            <a:endParaRPr lang="en-US" dirty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محتوى المحاضرة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900" y="1200150"/>
            <a:ext cx="7454900" cy="3657600"/>
          </a:xfrm>
        </p:spPr>
        <p:txBody>
          <a:bodyPr>
            <a:normAutofit/>
          </a:bodyPr>
          <a:lstStyle/>
          <a:p>
            <a:r>
              <a:rPr lang="ar-SA" dirty="0" smtClean="0"/>
              <a:t>فكرة </a:t>
            </a:r>
            <a:r>
              <a:rPr lang="ar-SA" dirty="0"/>
              <a:t>العمل</a:t>
            </a:r>
          </a:p>
          <a:p>
            <a:r>
              <a:rPr lang="ar-SA" dirty="0" smtClean="0"/>
              <a:t>أنواع </a:t>
            </a:r>
            <a:r>
              <a:rPr lang="ar-SA" dirty="0"/>
              <a:t>التصوير </a:t>
            </a:r>
            <a:r>
              <a:rPr lang="ar-SA" dirty="0" smtClean="0"/>
              <a:t>بالرنين المغناطيسي و </a:t>
            </a:r>
            <a:r>
              <a:rPr lang="ar-SA" dirty="0"/>
              <a:t>تطبيقاتها</a:t>
            </a:r>
          </a:p>
          <a:p>
            <a:r>
              <a:rPr lang="ar-SA" dirty="0" smtClean="0"/>
              <a:t>تعريف </a:t>
            </a:r>
            <a:r>
              <a:rPr lang="ar-SA" dirty="0"/>
              <a:t>بالأجهزة الحالية و قراءة الصور </a:t>
            </a:r>
          </a:p>
          <a:p>
            <a:r>
              <a:rPr lang="ar-SA" dirty="0" smtClean="0"/>
              <a:t>عوامل </a:t>
            </a:r>
            <a:r>
              <a:rPr lang="ar-SA" dirty="0"/>
              <a:t>السلامة في تصوير الانسان</a:t>
            </a:r>
          </a:p>
          <a:p>
            <a:endParaRPr lang="ar-S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5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Yasser\Desktop\bd-271a_stadium_crowd_sce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1" y="1660524"/>
            <a:ext cx="3339475" cy="127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Yasser\Desktop\imagesW0R49L2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3251316"/>
            <a:ext cx="1183998" cy="1183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Yasser\Desktop\dk15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72" y="3237402"/>
            <a:ext cx="1251355" cy="125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 تقديمي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052" y="1200150"/>
            <a:ext cx="6082748" cy="3657600"/>
          </a:xfrm>
        </p:spPr>
        <p:txBody>
          <a:bodyPr/>
          <a:lstStyle/>
          <a:p>
            <a:r>
              <a:rPr lang="ar-SA" dirty="0" smtClean="0"/>
              <a:t>سؤال: كيف يمكن التعرف على عدد الأشخاص الذين يحملون اسم «فريد» في حشد ؟</a:t>
            </a:r>
          </a:p>
          <a:p>
            <a:pPr lvl="1"/>
            <a:r>
              <a:rPr lang="ar-SA" dirty="0" smtClean="0"/>
              <a:t>الاجابة:</a:t>
            </a:r>
          </a:p>
          <a:p>
            <a:pPr lvl="1"/>
            <a:r>
              <a:rPr lang="ar-SA" dirty="0" smtClean="0"/>
              <a:t>1. استعمال وسيلة للنداء على «فريد» يسمعها الجميع</a:t>
            </a:r>
          </a:p>
          <a:p>
            <a:pPr lvl="1"/>
            <a:r>
              <a:rPr lang="ar-SA" dirty="0" smtClean="0"/>
              <a:t>2. سماع الرد من كل من اسمه «فريد» </a:t>
            </a:r>
          </a:p>
          <a:p>
            <a:pPr lvl="1"/>
            <a:r>
              <a:rPr lang="ar-SA" dirty="0" smtClean="0"/>
              <a:t>3. قياس قوة الرد بالنسبة لمستوى رد شخص واحد  </a:t>
            </a: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187450" y="3059602"/>
            <a:ext cx="736600" cy="546100"/>
          </a:xfrm>
          <a:prstGeom prst="wedgeEllipseCallou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rgbClr val="C00000"/>
                </a:solidFill>
              </a:rPr>
              <a:t>فريد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508000" y="1765300"/>
            <a:ext cx="469900" cy="222250"/>
          </a:xfrm>
          <a:prstGeom prst="wedgeEllipseCallout">
            <a:avLst/>
          </a:prstGeom>
          <a:solidFill>
            <a:schemeClr val="accent6">
              <a:lumMod val="20000"/>
              <a:lumOff val="80000"/>
              <a:alpha val="74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dirty="0" smtClean="0">
                <a:solidFill>
                  <a:srgbClr val="C00000"/>
                </a:solidFill>
              </a:rPr>
              <a:t>نعم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2869574" y="1679299"/>
            <a:ext cx="469900" cy="222250"/>
          </a:xfrm>
          <a:prstGeom prst="wedgeEllipseCallout">
            <a:avLst/>
          </a:prstGeom>
          <a:solidFill>
            <a:schemeClr val="accent6">
              <a:lumMod val="20000"/>
              <a:lumOff val="80000"/>
              <a:alpha val="74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dirty="0" smtClean="0">
                <a:solidFill>
                  <a:srgbClr val="C00000"/>
                </a:solidFill>
              </a:rPr>
              <a:t>نعم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1320800" y="1987550"/>
            <a:ext cx="469900" cy="222250"/>
          </a:xfrm>
          <a:prstGeom prst="wedgeEllipseCallout">
            <a:avLst/>
          </a:prstGeom>
          <a:solidFill>
            <a:schemeClr val="accent6">
              <a:lumMod val="20000"/>
              <a:lumOff val="80000"/>
              <a:alpha val="74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dirty="0" smtClean="0">
                <a:solidFill>
                  <a:srgbClr val="C00000"/>
                </a:solidFill>
              </a:rPr>
              <a:t>نعم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1860550" y="1714500"/>
            <a:ext cx="469900" cy="222250"/>
          </a:xfrm>
          <a:prstGeom prst="wedgeEllipseCallout">
            <a:avLst/>
          </a:prstGeom>
          <a:solidFill>
            <a:schemeClr val="accent6">
              <a:lumMod val="20000"/>
              <a:lumOff val="80000"/>
              <a:alpha val="74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dirty="0" smtClean="0">
                <a:solidFill>
                  <a:srgbClr val="C00000"/>
                </a:solidFill>
              </a:rPr>
              <a:t>نعم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62948" y="2297111"/>
            <a:ext cx="469900" cy="222250"/>
          </a:xfrm>
          <a:prstGeom prst="wedgeEllipseCallout">
            <a:avLst/>
          </a:prstGeom>
          <a:solidFill>
            <a:schemeClr val="accent6">
              <a:lumMod val="20000"/>
              <a:lumOff val="80000"/>
              <a:alpha val="74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100" dirty="0" smtClean="0">
                <a:solidFill>
                  <a:srgbClr val="C00000"/>
                </a:solidFill>
              </a:rPr>
              <a:t>نعم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 rot="3739324">
            <a:off x="2113101" y="3012777"/>
            <a:ext cx="455317" cy="477078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4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  <p:bldP spid="11" grpId="0" animBg="1"/>
      <p:bldP spid="12" grpId="0" animBg="1"/>
      <p:bldP spid="13" grpId="0" animBg="1"/>
      <p:bldP spid="1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Yasser\Desktop\bd-271a_stadium_crowd_sce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1" y="2024074"/>
            <a:ext cx="3968199" cy="151287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مثال </a:t>
            </a:r>
            <a:r>
              <a:rPr lang="ar-SA" dirty="0" smtClean="0"/>
              <a:t>تقديمي آخر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426" y="1200150"/>
            <a:ext cx="8242374" cy="3657600"/>
          </a:xfrm>
        </p:spPr>
        <p:txBody>
          <a:bodyPr/>
          <a:lstStyle/>
          <a:p>
            <a:r>
              <a:rPr lang="ar-SA" dirty="0" smtClean="0"/>
              <a:t>سؤال: كيف يمكن رسم خريطة لتوزيع الأشخاص الذين يحملون اسم «فريد» في حشد ؟</a:t>
            </a:r>
          </a:p>
          <a:p>
            <a:pPr lvl="1"/>
            <a:r>
              <a:rPr lang="ar-SA" dirty="0" smtClean="0"/>
              <a:t>الاجابة:</a:t>
            </a:r>
          </a:p>
          <a:p>
            <a:pPr lvl="1"/>
            <a:r>
              <a:rPr lang="ar-SA" dirty="0" smtClean="0"/>
              <a:t>1. تقسيم الحشد لمربعات</a:t>
            </a:r>
          </a:p>
          <a:p>
            <a:pPr lvl="1"/>
            <a:r>
              <a:rPr lang="ar-SA" dirty="0" smtClean="0"/>
              <a:t>2. قياس قوة الرد في كل مربع</a:t>
            </a:r>
          </a:p>
          <a:p>
            <a:pPr lvl="1"/>
            <a:r>
              <a:rPr lang="ar-SA" dirty="0" smtClean="0"/>
              <a:t>3. عرض </a:t>
            </a:r>
            <a:r>
              <a:rPr lang="ar-SA" dirty="0"/>
              <a:t>قوة الرد في كل </a:t>
            </a:r>
            <a:r>
              <a:rPr lang="ar-SA" dirty="0" smtClean="0"/>
              <a:t>مربع في شكل خريطة </a:t>
            </a:r>
          </a:p>
          <a:p>
            <a:pPr lvl="1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682926" y="190976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31776" y="190341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25476" y="190341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644576" y="190341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054500" y="190341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89176" y="190341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463726" y="190341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4426" y="190341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01926" y="1909767"/>
            <a:ext cx="0" cy="1754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0" y="2347917"/>
            <a:ext cx="41592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625" y="2778929"/>
            <a:ext cx="41592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0401" y="3116267"/>
            <a:ext cx="41592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own Arrow 19"/>
          <p:cNvSpPr/>
          <p:nvPr/>
        </p:nvSpPr>
        <p:spPr>
          <a:xfrm>
            <a:off x="1762363" y="3594107"/>
            <a:ext cx="584274" cy="4889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986112" y="4152900"/>
            <a:ext cx="2136775" cy="849056"/>
            <a:chOff x="1089025" y="4239956"/>
            <a:chExt cx="1981200" cy="673100"/>
          </a:xfrm>
        </p:grpSpPr>
        <p:grpSp>
          <p:nvGrpSpPr>
            <p:cNvPr id="35" name="Group 34"/>
            <p:cNvGrpSpPr/>
            <p:nvPr/>
          </p:nvGrpSpPr>
          <p:grpSpPr>
            <a:xfrm>
              <a:off x="1089025" y="4239956"/>
              <a:ext cx="990600" cy="673100"/>
              <a:chOff x="1282700" y="4254500"/>
              <a:chExt cx="508000" cy="393700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2827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13843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14859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15875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52" name="Rectangle 51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16891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" name="Group 66"/>
            <p:cNvGrpSpPr/>
            <p:nvPr/>
          </p:nvGrpSpPr>
          <p:grpSpPr>
            <a:xfrm>
              <a:off x="2079625" y="4239956"/>
              <a:ext cx="990600" cy="673100"/>
              <a:chOff x="1282700" y="4254500"/>
              <a:chExt cx="508000" cy="393700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12827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89" name="Rectangle 88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13843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14859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15875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2" name="Group 71"/>
              <p:cNvGrpSpPr/>
              <p:nvPr/>
            </p:nvGrpSpPr>
            <p:grpSpPr>
              <a:xfrm>
                <a:off x="1689100" y="4254500"/>
                <a:ext cx="101600" cy="393700"/>
                <a:chOff x="1282700" y="4254500"/>
                <a:chExt cx="101600" cy="393700"/>
              </a:xfrm>
            </p:grpSpPr>
            <p:sp>
              <p:nvSpPr>
                <p:cNvPr id="73" name="Rectangle 72"/>
                <p:cNvSpPr/>
                <p:nvPr/>
              </p:nvSpPr>
              <p:spPr>
                <a:xfrm>
                  <a:off x="1282700" y="4254500"/>
                  <a:ext cx="101600" cy="1016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1282700" y="43561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1282700" y="445135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1282700" y="4546600"/>
                  <a:ext cx="101600" cy="1016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784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التصوير بالرنين المغناطيسي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300" y="1200150"/>
            <a:ext cx="6159500" cy="3657600"/>
          </a:xfrm>
        </p:spPr>
        <p:txBody>
          <a:bodyPr>
            <a:normAutofit fontScale="92500"/>
          </a:bodyPr>
          <a:lstStyle/>
          <a:p>
            <a:r>
              <a:rPr lang="ar-SA" dirty="0" smtClean="0"/>
              <a:t>رسم خريطة لتوزيع ذرة الهيدروجين داخل الجسم</a:t>
            </a:r>
          </a:p>
          <a:p>
            <a:r>
              <a:rPr lang="ar-SA" dirty="0" smtClean="0"/>
              <a:t>المقارنة مع الأمثلة السابقة:</a:t>
            </a:r>
          </a:p>
          <a:p>
            <a:pPr lvl="1"/>
            <a:r>
              <a:rPr lang="ar-SA" dirty="0" smtClean="0"/>
              <a:t>الحشد: كل الذرات داخل الجسم</a:t>
            </a:r>
          </a:p>
          <a:p>
            <a:pPr lvl="1"/>
            <a:r>
              <a:rPr lang="ar-SA" dirty="0" smtClean="0"/>
              <a:t>«فريد»: ذرة الهيدروجين</a:t>
            </a:r>
          </a:p>
          <a:p>
            <a:pPr lvl="1"/>
            <a:r>
              <a:rPr lang="ar-SA" dirty="0" smtClean="0"/>
              <a:t>خريطة توزيع الأشخاص: صورة الرنين المغناطيسي</a:t>
            </a:r>
          </a:p>
          <a:p>
            <a:endParaRPr lang="ar-SA" dirty="0" smtClean="0"/>
          </a:p>
          <a:p>
            <a:r>
              <a:rPr lang="ar-SA" b="1" dirty="0" smtClean="0">
                <a:solidFill>
                  <a:srgbClr val="0070C0"/>
                </a:solidFill>
              </a:rPr>
              <a:t>و لكن كيف يكون التواصل بالنداء والرد مع ذرات ؟</a:t>
            </a:r>
          </a:p>
        </p:txBody>
      </p:sp>
      <p:pic>
        <p:nvPicPr>
          <p:cNvPr id="2050" name="Picture 2" descr="C:\Users\Yasser\Desktop\brainp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104775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711276" y="2593974"/>
            <a:ext cx="698501" cy="2031604"/>
            <a:chOff x="704768" y="2593974"/>
            <a:chExt cx="698501" cy="2031604"/>
          </a:xfrm>
        </p:grpSpPr>
        <p:sp>
          <p:nvSpPr>
            <p:cNvPr id="4" name="Flowchart: Merge 3"/>
            <p:cNvSpPr/>
            <p:nvPr/>
          </p:nvSpPr>
          <p:spPr>
            <a:xfrm rot="10800000">
              <a:off x="704768" y="2654300"/>
              <a:ext cx="698500" cy="1358900"/>
            </a:xfrm>
            <a:prstGeom prst="flowChartMerge">
              <a:avLst/>
            </a:prstGeom>
            <a:noFill/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2" name="Picture 4" descr="C:\Users\Yasser\Desktop\Randomly Oriented Proton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769" y="4006851"/>
              <a:ext cx="698500" cy="618727"/>
            </a:xfrm>
            <a:prstGeom prst="rect">
              <a:avLst/>
            </a:prstGeom>
            <a:noFill/>
            <a:ln>
              <a:solidFill>
                <a:schemeClr val="tx2">
                  <a:lumMod val="20000"/>
                  <a:lumOff val="8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 flipV="1">
              <a:off x="1034969" y="2593974"/>
              <a:ext cx="51117" cy="476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47767" y="2793999"/>
            <a:ext cx="698658" cy="2037953"/>
            <a:chOff x="1847767" y="2793999"/>
            <a:chExt cx="698658" cy="2037953"/>
          </a:xfrm>
        </p:grpSpPr>
        <p:grpSp>
          <p:nvGrpSpPr>
            <p:cNvPr id="10" name="Group 9"/>
            <p:cNvGrpSpPr/>
            <p:nvPr/>
          </p:nvGrpSpPr>
          <p:grpSpPr>
            <a:xfrm>
              <a:off x="1847767" y="2793999"/>
              <a:ext cx="698500" cy="1419226"/>
              <a:chOff x="704768" y="2593974"/>
              <a:chExt cx="698500" cy="1419226"/>
            </a:xfrm>
          </p:grpSpPr>
          <p:sp>
            <p:nvSpPr>
              <p:cNvPr id="11" name="Flowchart: Merge 10"/>
              <p:cNvSpPr/>
              <p:nvPr/>
            </p:nvSpPr>
            <p:spPr>
              <a:xfrm rot="10800000">
                <a:off x="704768" y="2654300"/>
                <a:ext cx="698500" cy="1358900"/>
              </a:xfrm>
              <a:prstGeom prst="flowChartMerge">
                <a:avLst/>
              </a:prstGeom>
              <a:noFill/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 flipV="1">
                <a:off x="1034969" y="2593974"/>
                <a:ext cx="51117" cy="47625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1847926" y="4213225"/>
              <a:ext cx="698499" cy="6187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973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ظاهرة الرنين المغناطيسي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700" y="1200150"/>
            <a:ext cx="7023100" cy="36576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ظاهرة فيزيائية وصفها العالمان بلوك و بورسيل عام 1946</a:t>
            </a:r>
          </a:p>
          <a:p>
            <a:pPr lvl="1"/>
            <a:r>
              <a:rPr lang="ar-SA" dirty="0" smtClean="0"/>
              <a:t>نواة بعض الذرات لها خصائص تجعلها كمغناطيس صغير</a:t>
            </a:r>
          </a:p>
          <a:p>
            <a:pPr lvl="1"/>
            <a:r>
              <a:rPr lang="ar-SA" dirty="0" smtClean="0"/>
              <a:t>في الحالة العادية تكون هذه المغناطيسات الصغيرة موزعة بشكل عشوائي في الجسم و بالتالي فمحصلة جمعها تكون صفر</a:t>
            </a:r>
          </a:p>
          <a:p>
            <a:pPr lvl="1"/>
            <a:r>
              <a:rPr lang="ar-SA" dirty="0" smtClean="0"/>
              <a:t>اذا وضع الجسم في مجال مغناطيسي قوي تصطف اتجاهات معظم الأنوية مع اتجاه المغناطيس و بالتالي يكون لها محصلة</a:t>
            </a:r>
          </a:p>
          <a:p>
            <a:pPr lvl="1"/>
            <a:r>
              <a:rPr lang="ar-SA" dirty="0" smtClean="0"/>
              <a:t>يمكن التواصل مع هذه الأنوية عن طريق ارسال موجات راديو لها تردد رنين معين يمكن حسابه بدلالة نوع النواة و شدة المجال</a:t>
            </a:r>
            <a:endParaRPr lang="en-US" dirty="0"/>
          </a:p>
        </p:txBody>
      </p:sp>
      <p:pic>
        <p:nvPicPr>
          <p:cNvPr id="6" name="Picture 2" descr="C:\Users\Yasser\Desktop\MagnetNucle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384300"/>
            <a:ext cx="1605280" cy="109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Yasser\Desktop\spins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2" y="3797019"/>
            <a:ext cx="1544637" cy="108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Yasser\Desktop\spins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8" y="2568575"/>
            <a:ext cx="1494155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04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1" y="2241550"/>
            <a:ext cx="1971599" cy="10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أمثلة توضيحية لفكرة التواصل مع الذرات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8350" y="1200150"/>
            <a:ext cx="6648450" cy="3657600"/>
          </a:xfrm>
        </p:spPr>
        <p:txBody>
          <a:bodyPr/>
          <a:lstStyle/>
          <a:p>
            <a:r>
              <a:rPr lang="ar-SA" dirty="0" smtClean="0"/>
              <a:t>ارسال اشارات الراديو من محطة الارسال عبر الأثير</a:t>
            </a:r>
          </a:p>
          <a:p>
            <a:pPr lvl="1"/>
            <a:r>
              <a:rPr lang="ar-SA" dirty="0" smtClean="0"/>
              <a:t>ترسل المحطة اشارتها باستعمال موجات الراديو</a:t>
            </a:r>
          </a:p>
          <a:p>
            <a:pPr lvl="1"/>
            <a:r>
              <a:rPr lang="ar-SA" dirty="0" smtClean="0"/>
              <a:t>تستعمل المحطة تردد خاص بها لا يشاركها فيه محطة أخرى</a:t>
            </a:r>
          </a:p>
          <a:p>
            <a:pPr lvl="1"/>
            <a:r>
              <a:rPr lang="ar-SA" dirty="0" smtClean="0"/>
              <a:t>يستطيع المستقبل أن يتلقى اشارة المحطة اذا ضبط جهازه على تردد ارسالها بدقة (أي في وضع </a:t>
            </a:r>
            <a:r>
              <a:rPr lang="ar-SA" b="1" dirty="0" smtClean="0">
                <a:solidFill>
                  <a:srgbClr val="FF0000"/>
                </a:solidFill>
              </a:rPr>
              <a:t>رنين</a:t>
            </a:r>
            <a:r>
              <a:rPr lang="ar-SA" dirty="0" smtClean="0"/>
              <a:t> مع تردد المحطة)</a:t>
            </a:r>
          </a:p>
          <a:p>
            <a:r>
              <a:rPr lang="ar-SA" dirty="0" smtClean="0"/>
              <a:t>التواصل عن طريق التوكي ووكي</a:t>
            </a:r>
          </a:p>
          <a:p>
            <a:pPr lvl="1"/>
            <a:r>
              <a:rPr lang="ar-SA" dirty="0" smtClean="0"/>
              <a:t>المرسل و المستقبل على نفس التردد </a:t>
            </a:r>
            <a:r>
              <a:rPr lang="ar-SA" dirty="0"/>
              <a:t>(أي في وضع </a:t>
            </a:r>
            <a:r>
              <a:rPr lang="ar-SA" b="1" dirty="0">
                <a:solidFill>
                  <a:srgbClr val="FF0000"/>
                </a:solidFill>
              </a:rPr>
              <a:t>رنين</a:t>
            </a:r>
            <a:r>
              <a:rPr lang="ar-SA" dirty="0"/>
              <a:t> </a:t>
            </a:r>
            <a:r>
              <a:rPr lang="ar-SA" dirty="0" smtClean="0"/>
              <a:t>)</a:t>
            </a:r>
            <a:endParaRPr lang="en-US" dirty="0"/>
          </a:p>
        </p:txBody>
      </p:sp>
      <p:pic>
        <p:nvPicPr>
          <p:cNvPr id="5123" name="Picture 3" descr="C:\Users\Yasser\Desktop\Broadcast_Tow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3" y="619124"/>
            <a:ext cx="1390802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ightning Bolt 3"/>
          <p:cNvSpPr/>
          <p:nvPr/>
        </p:nvSpPr>
        <p:spPr>
          <a:xfrm>
            <a:off x="962176" y="1676400"/>
            <a:ext cx="482829" cy="56515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9" y="3759994"/>
            <a:ext cx="35936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652" y="3759994"/>
            <a:ext cx="35936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C:\Users\Yasser\Desktop\1216179845405336349jcartier_antenna_square_svg_h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070" y="3567977"/>
            <a:ext cx="379412" cy="91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ghtning Bolt 10"/>
          <p:cNvSpPr/>
          <p:nvPr/>
        </p:nvSpPr>
        <p:spPr>
          <a:xfrm>
            <a:off x="1759309" y="3921848"/>
            <a:ext cx="482829" cy="56515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ghtning Bolt 11"/>
          <p:cNvSpPr/>
          <p:nvPr/>
        </p:nvSpPr>
        <p:spPr>
          <a:xfrm>
            <a:off x="556626" y="3921848"/>
            <a:ext cx="482829" cy="565150"/>
          </a:xfrm>
          <a:prstGeom prst="lightningBol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8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طريقة التواصل مع الذرات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19200"/>
            <a:ext cx="8236445" cy="3657600"/>
          </a:xfrm>
        </p:spPr>
        <p:txBody>
          <a:bodyPr>
            <a:normAutofit lnSpcReduction="10000"/>
          </a:bodyPr>
          <a:lstStyle/>
          <a:p>
            <a:r>
              <a:rPr lang="ar-SA" dirty="0"/>
              <a:t>خ</a:t>
            </a:r>
            <a:r>
              <a:rPr lang="ar-SA" dirty="0" smtClean="0"/>
              <a:t>طوة (1): ارسال موجات راديو على تردد نواة ذرة الهيدروجين</a:t>
            </a:r>
          </a:p>
          <a:p>
            <a:pPr lvl="1"/>
            <a:r>
              <a:rPr lang="ar-SA" dirty="0" smtClean="0"/>
              <a:t>تعمل نواة الهيدروجين كمستقبل راديو مولف على هذا التردد</a:t>
            </a:r>
          </a:p>
          <a:p>
            <a:pPr lvl="1"/>
            <a:r>
              <a:rPr lang="ar-SA" dirty="0" smtClean="0"/>
              <a:t>تسمع نواة الهيدروجين هذا النداء في حين لا تسمعه الأنوية الأخرى</a:t>
            </a:r>
          </a:p>
          <a:p>
            <a:r>
              <a:rPr lang="ar-SA" dirty="0" smtClean="0"/>
              <a:t>خطوة (2): ترد نواة الهيدروجين بارسال موجات راديو بنفس التردد</a:t>
            </a:r>
          </a:p>
          <a:p>
            <a:pPr lvl="1"/>
            <a:r>
              <a:rPr lang="ar-SA" dirty="0"/>
              <a:t>تعمل نواة الهيدروجين </a:t>
            </a:r>
            <a:r>
              <a:rPr lang="ar-SA" dirty="0" smtClean="0"/>
              <a:t>كمحطة ارسال راديو على هذا التردد</a:t>
            </a:r>
          </a:p>
          <a:p>
            <a:pPr lvl="1"/>
            <a:r>
              <a:rPr lang="ar-SA" dirty="0" smtClean="0"/>
              <a:t>ما يتم استقباله على هذا التردد هو من الهيدروجين فقط </a:t>
            </a:r>
          </a:p>
          <a:p>
            <a:pPr lvl="1"/>
            <a:r>
              <a:rPr lang="ar-SA" dirty="0" smtClean="0"/>
              <a:t>يمكن استعمال شدة الموجات المستقبلة لرسم خريطة لكثافته </a:t>
            </a:r>
            <a:endParaRPr lang="ar-SA" dirty="0"/>
          </a:p>
        </p:txBody>
      </p:sp>
      <p:grpSp>
        <p:nvGrpSpPr>
          <p:cNvPr id="5" name="Group 4"/>
          <p:cNvGrpSpPr/>
          <p:nvPr/>
        </p:nvGrpSpPr>
        <p:grpSpPr>
          <a:xfrm>
            <a:off x="75221" y="706218"/>
            <a:ext cx="1519168" cy="1692165"/>
            <a:chOff x="18071" y="706218"/>
            <a:chExt cx="1519168" cy="1692165"/>
          </a:xfrm>
        </p:grpSpPr>
        <p:pic>
          <p:nvPicPr>
            <p:cNvPr id="1026" name="Picture 2" descr="C:\Users\Yasser\Desktop\211_bohr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907" y="1789828"/>
              <a:ext cx="573087" cy="608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Yasser\Desktop\Broadcast_Tow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71" y="706218"/>
              <a:ext cx="639908" cy="512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Lightning Bolt 6"/>
            <p:cNvSpPr/>
            <p:nvPr/>
          </p:nvSpPr>
          <p:spPr>
            <a:xfrm>
              <a:off x="106742" y="1281828"/>
              <a:ext cx="482829" cy="565150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994" y="1902391"/>
              <a:ext cx="711245" cy="383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" name="Picture 2" descr="C:\Users\Yasser\Desktop\211_boh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42" y="4386978"/>
            <a:ext cx="573087" cy="60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Yasser\Desktop\Broadcast_Tow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29" y="4482786"/>
            <a:ext cx="639908" cy="51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ghtning Bolt 13"/>
          <p:cNvSpPr/>
          <p:nvPr/>
        </p:nvSpPr>
        <p:spPr>
          <a:xfrm rot="11786827">
            <a:off x="418283" y="3867339"/>
            <a:ext cx="482829" cy="56515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55" y="3394641"/>
            <a:ext cx="711245" cy="38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33106" y="3394641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الجهاز</a:t>
            </a:r>
            <a:endParaRPr lang="en-US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3144" y="411345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النواة</a:t>
            </a:r>
            <a:endParaRPr lang="en-US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5129" y="1526306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النواة</a:t>
            </a:r>
            <a:endParaRPr lang="en-US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5129" y="593259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الجهاز</a:t>
            </a:r>
            <a:endParaRPr lang="en-US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ight Arrow 15"/>
          <p:cNvSpPr/>
          <p:nvPr/>
        </p:nvSpPr>
        <p:spPr>
          <a:xfrm rot="3281107">
            <a:off x="540529" y="1245720"/>
            <a:ext cx="489260" cy="275509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5634912">
            <a:off x="98151" y="4012159"/>
            <a:ext cx="489260" cy="275509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368081" y="784275"/>
            <a:ext cx="425450" cy="386478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462226" y="3617310"/>
            <a:ext cx="425450" cy="386478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6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Yasser\Desktop\pg_achieva3T180_01_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7718"/>
            <a:ext cx="736914" cy="73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خطوات التصوير بالرنين المغناطيسي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مجال مغناطيسي قوي</a:t>
            </a:r>
          </a:p>
          <a:p>
            <a:r>
              <a:rPr lang="ar-SA" dirty="0" smtClean="0"/>
              <a:t>ارسال نبضات موجات الراديو</a:t>
            </a:r>
          </a:p>
          <a:p>
            <a:r>
              <a:rPr lang="ar-SA" dirty="0" smtClean="0"/>
              <a:t>استقبال موجات الراديو من الجسم</a:t>
            </a:r>
          </a:p>
          <a:p>
            <a:r>
              <a:rPr lang="ar-SA" dirty="0" smtClean="0"/>
              <a:t>تكوين صورة الرنين المغناطيسي من شدة الرد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82" y="1200149"/>
            <a:ext cx="2602140" cy="198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0382" y="2537391"/>
            <a:ext cx="17081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استقبال موجات راديو </a:t>
            </a:r>
            <a:endParaRPr lang="en-US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82" y="1578541"/>
            <a:ext cx="15560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ارسال موجات راديو </a:t>
            </a:r>
            <a:endParaRPr lang="en-US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2199" y="1301541"/>
            <a:ext cx="107882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مجال</a:t>
            </a:r>
          </a:p>
          <a:p>
            <a:pPr algn="ctr"/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مغناطيسي</a:t>
            </a:r>
          </a:p>
          <a:p>
            <a:pPr algn="ctr"/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قوي</a:t>
            </a:r>
            <a:endParaRPr lang="en-US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own Arrow 8"/>
          <p:cNvSpPr/>
          <p:nvPr/>
        </p:nvSpPr>
        <p:spPr>
          <a:xfrm rot="10800000">
            <a:off x="3384550" y="1433007"/>
            <a:ext cx="495300" cy="1289050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233464" y="2722057"/>
            <a:ext cx="298315" cy="753960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2560" y="3219363"/>
            <a:ext cx="12429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تكوين صورة</a:t>
            </a:r>
            <a:endParaRPr lang="en-US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051" name="Picture 3" descr="C:\Users\Yasser\Desktop\mri%20brai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37" y="3588695"/>
            <a:ext cx="1365549" cy="137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al 13"/>
          <p:cNvSpPr/>
          <p:nvPr/>
        </p:nvSpPr>
        <p:spPr>
          <a:xfrm>
            <a:off x="3628680" y="1046529"/>
            <a:ext cx="425450" cy="386478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1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400106" y="1239768"/>
            <a:ext cx="425450" cy="386478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514466" y="2798076"/>
            <a:ext cx="425450" cy="386478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3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609372" y="3756075"/>
            <a:ext cx="425450" cy="386478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36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4763</TotalTime>
  <Words>642</Words>
  <Application>Microsoft Office PowerPoint</Application>
  <PresentationFormat>On-screen Show (16:9)</PresentationFormat>
  <Paragraphs>149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تقنيات التصوير الطبي</vt:lpstr>
      <vt:lpstr>محتوى المحاضرة</vt:lpstr>
      <vt:lpstr>مثال تقديمي</vt:lpstr>
      <vt:lpstr>مثال تقديمي آخر</vt:lpstr>
      <vt:lpstr>التصوير بالرنين المغناطيسي</vt:lpstr>
      <vt:lpstr>ظاهرة الرنين المغناطيسي</vt:lpstr>
      <vt:lpstr>أمثلة توضيحية لفكرة التواصل مع الذرات</vt:lpstr>
      <vt:lpstr>طريقة التواصل مع الذرات</vt:lpstr>
      <vt:lpstr>خطوات التصوير بالرنين المغناطيسي</vt:lpstr>
      <vt:lpstr>طريقة تكوين صورة الرنين المغناطيسي</vt:lpstr>
      <vt:lpstr>لماذا نواة الهيدروجين ؟</vt:lpstr>
      <vt:lpstr>شكرا لمتابعتكم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Yasser</dc:creator>
  <cp:lastModifiedBy>Yasser</cp:lastModifiedBy>
  <cp:revision>389</cp:revision>
  <dcterms:created xsi:type="dcterms:W3CDTF">2012-04-16T13:05:27Z</dcterms:created>
  <dcterms:modified xsi:type="dcterms:W3CDTF">2013-12-29T19:21:02Z</dcterms:modified>
</cp:coreProperties>
</file>