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15" r:id="rId2"/>
    <p:sldId id="458" r:id="rId3"/>
    <p:sldId id="443" r:id="rId4"/>
    <p:sldId id="445" r:id="rId5"/>
    <p:sldId id="447" r:id="rId6"/>
    <p:sldId id="449" r:id="rId7"/>
    <p:sldId id="451" r:id="rId8"/>
    <p:sldId id="450" r:id="rId9"/>
    <p:sldId id="453" r:id="rId10"/>
    <p:sldId id="454" r:id="rId11"/>
    <p:sldId id="452" r:id="rId12"/>
    <p:sldId id="41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-504" y="-84"/>
      </p:cViewPr>
      <p:guideLst>
        <p:guide orient="horz" pos="1444"/>
        <p:guide pos="2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F303D-7834-459B-BD0B-80DA5E664B32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35947-A0B4-49AC-8D5D-F25DD4F5B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35947-A0B4-49AC-8D5D-F25DD4F5B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8"/>
            <a:ext cx="7848600" cy="1445419"/>
          </a:xfrm>
        </p:spPr>
        <p:txBody>
          <a:bodyPr anchor="b">
            <a:noAutofit/>
          </a:bodyPr>
          <a:lstStyle>
            <a:lvl1pPr algn="ctr" rtl="1">
              <a:defRPr sz="7200" b="1" cap="all" baseline="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2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r" rtl="1">
              <a:defRPr sz="4800" b="1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200150"/>
            <a:ext cx="5943600" cy="3657600"/>
          </a:xfrm>
        </p:spPr>
        <p:txBody>
          <a:bodyPr>
            <a:normAutofit/>
          </a:bodyPr>
          <a:lstStyle>
            <a:lvl1pPr algn="r" rtl="1"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algn="r" rtl="1">
              <a:defRPr sz="280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2pPr>
            <a:lvl3pPr algn="r" rtl="1">
              <a:defRPr sz="2400">
                <a:latin typeface="Sakkal Majalla" panose="02000000000000000000" pitchFamily="2" charset="-78"/>
                <a:cs typeface="Sakkal Majalla" panose="02000000000000000000" pitchFamily="2" charset="-78"/>
              </a:defRPr>
            </a:lvl3pPr>
            <a:lvl4pPr algn="r" rtl="1">
              <a:defRPr sz="2000">
                <a:latin typeface="Sakkal Majalla" panose="02000000000000000000" pitchFamily="2" charset="-78"/>
                <a:cs typeface="Sakkal Majalla" panose="02000000000000000000" pitchFamily="2" charset="-78"/>
              </a:defRPr>
            </a:lvl4pPr>
            <a:lvl5pPr algn="r" rtl="1">
              <a:defRPr sz="1800">
                <a:latin typeface="Sakkal Majalla" panose="02000000000000000000" pitchFamily="2" charset="-78"/>
                <a:cs typeface="Sakkal Majalla" panose="02000000000000000000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6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23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08000"/>
            <a:ext cx="8534400" cy="857250"/>
          </a:xfrm>
        </p:spPr>
        <p:txBody>
          <a:bodyPr anchor="t"/>
          <a:lstStyle/>
          <a:p>
            <a:pPr algn="ctr"/>
            <a:r>
              <a:rPr lang="ar-SA" sz="6000" b="1" dirty="0" smtClean="0"/>
              <a:t>تقنيات التصوير </a:t>
            </a:r>
            <a:r>
              <a:rPr lang="ar-SA" sz="6000" b="1" dirty="0"/>
              <a:t>الطبي</a:t>
            </a:r>
            <a:endParaRPr lang="en-US" sz="4800" i="1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1555750"/>
            <a:ext cx="6324600" cy="514350"/>
          </a:xfrm>
        </p:spPr>
        <p:txBody>
          <a:bodyPr>
            <a:noAutofit/>
          </a:bodyPr>
          <a:lstStyle/>
          <a:p>
            <a:pPr algn="ctr"/>
            <a:r>
              <a:rPr lang="ar-SA" sz="2800" b="1" dirty="0" smtClean="0"/>
              <a:t>أ.د. ياسر مصطفى قدح</a:t>
            </a:r>
            <a:endParaRPr lang="en-US" sz="2800" b="1" dirty="0" smtClean="0"/>
          </a:p>
          <a:p>
            <a:pPr algn="ctr"/>
            <a:r>
              <a:rPr lang="ar-SA" sz="2800" b="1" dirty="0" smtClean="0"/>
              <a:t>أستاذ الهندسة الحيوية الطبية بجامعة القاهرة</a:t>
            </a:r>
            <a:endParaRPr lang="en-US" sz="2800" b="1" dirty="0"/>
          </a:p>
        </p:txBody>
      </p:sp>
      <p:pic>
        <p:nvPicPr>
          <p:cNvPr id="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560" y="3840480"/>
            <a:ext cx="968433" cy="11887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2825752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المحاضرة الثالثة: التصوير بالرنين المغناطيسي</a:t>
            </a:r>
          </a:p>
          <a:p>
            <a:pPr algn="ctr" rtl="1"/>
            <a:r>
              <a:rPr lang="ar-SA" sz="2800" dirty="0" smtClean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الجزء الثاني</a:t>
            </a:r>
            <a:endParaRPr lang="en-US" sz="28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98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تصوير الانتشار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0150"/>
            <a:ext cx="8686800" cy="3657600"/>
          </a:xfrm>
        </p:spPr>
        <p:txBody>
          <a:bodyPr>
            <a:normAutofit/>
          </a:bodyPr>
          <a:lstStyle/>
          <a:p>
            <a:r>
              <a:rPr lang="ar-SA" sz="2800" dirty="0" smtClean="0"/>
              <a:t>تختلف خصائص موجات الراديو المستقبلة باختلاف حرية حركة أنوية الهيدروجين </a:t>
            </a:r>
          </a:p>
          <a:p>
            <a:pPr lvl="1"/>
            <a:r>
              <a:rPr lang="ar-SA" sz="2000" dirty="0" smtClean="0"/>
              <a:t>مثال: وجودها في وسط مفتوح (جسم الخلية أو الحيز بين الخلايا) يسمح بالتحرك في كل الاتجاهات يختلف عن وسط مفتوح في اتجاه واحد و محدود في باقي الاتجاهات (مثل الأعصاب) و تطبيق ذلك في تشخيص جلطة المخ</a:t>
            </a:r>
          </a:p>
          <a:p>
            <a:pPr lvl="1"/>
            <a:r>
              <a:rPr lang="ar-SA" sz="2000" dirty="0" smtClean="0"/>
              <a:t>يمكن استغلال ذلك في تمييز الأعصاب في صور الرنين المغناطيسي و رسم خرائط </a:t>
            </a:r>
            <a:r>
              <a:rPr lang="ar-SA" sz="2000" b="1" dirty="0" smtClean="0">
                <a:solidFill>
                  <a:srgbClr val="FF0000"/>
                </a:solidFill>
              </a:rPr>
              <a:t>الارتباط العضوي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7" y="2755900"/>
            <a:ext cx="1680083" cy="94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Yasser\Desktop\PhD116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8" y="3754640"/>
            <a:ext cx="2227659" cy="13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Yasser\Desktop\tumblr_m1nzmgZ0741qzaw2ro1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2" y="2755900"/>
            <a:ext cx="3212897" cy="230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55900"/>
            <a:ext cx="2395687" cy="230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6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التصوير المساعد للجراحة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200150"/>
            <a:ext cx="8509000" cy="3657600"/>
          </a:xfrm>
        </p:spPr>
        <p:txBody>
          <a:bodyPr/>
          <a:lstStyle/>
          <a:p>
            <a:r>
              <a:rPr lang="ar-SA" dirty="0" smtClean="0"/>
              <a:t>التصوير بالرنين المغناطيسي له قيمة عالية في التدخلات الجراحية</a:t>
            </a:r>
          </a:p>
          <a:p>
            <a:pPr lvl="1"/>
            <a:r>
              <a:rPr lang="ar-SA" dirty="0" smtClean="0"/>
              <a:t>أجهزة خاصة و أدوات خاصة و اشتراطات أمان غير اعتيادية في عنبر العمليات</a:t>
            </a:r>
            <a:endParaRPr lang="en-US" dirty="0"/>
          </a:p>
        </p:txBody>
      </p:sp>
      <p:pic>
        <p:nvPicPr>
          <p:cNvPr id="4" name="Picture 3" descr="if0130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6" y="3626642"/>
            <a:ext cx="7127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if0130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292350"/>
            <a:ext cx="20574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f01302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717802"/>
            <a:ext cx="2850387" cy="18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f0130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2717801"/>
            <a:ext cx="2696657" cy="187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f01301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49" y="3626642"/>
            <a:ext cx="7235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86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SA" dirty="0" smtClean="0"/>
              <a:t>شكرا لمتابعتكم</a:t>
            </a:r>
            <a:endParaRPr lang="en-US" dirty="0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محتوى المحاضرة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1200150"/>
            <a:ext cx="7454900" cy="3657600"/>
          </a:xfrm>
        </p:spPr>
        <p:txBody>
          <a:bodyPr>
            <a:normAutofit/>
          </a:bodyPr>
          <a:lstStyle/>
          <a:p>
            <a:r>
              <a:rPr lang="ar-SA" dirty="0" smtClean="0"/>
              <a:t>فكرة </a:t>
            </a:r>
            <a:r>
              <a:rPr lang="ar-SA" dirty="0"/>
              <a:t>العمل</a:t>
            </a:r>
          </a:p>
          <a:p>
            <a:r>
              <a:rPr lang="ar-SA" dirty="0" smtClean="0"/>
              <a:t>أنواع </a:t>
            </a:r>
            <a:r>
              <a:rPr lang="ar-SA" dirty="0"/>
              <a:t>التصوير </a:t>
            </a:r>
            <a:r>
              <a:rPr lang="ar-SA" dirty="0" smtClean="0"/>
              <a:t>بالرنين المغناطيسي و </a:t>
            </a:r>
            <a:r>
              <a:rPr lang="ar-SA" dirty="0"/>
              <a:t>تطبيقاتها</a:t>
            </a:r>
          </a:p>
          <a:p>
            <a:r>
              <a:rPr lang="ar-SA" dirty="0" smtClean="0"/>
              <a:t>تعريف </a:t>
            </a:r>
            <a:r>
              <a:rPr lang="ar-SA" dirty="0"/>
              <a:t>بالأجهزة الحالية و قراءة الصور </a:t>
            </a:r>
          </a:p>
          <a:p>
            <a:r>
              <a:rPr lang="ar-SA" dirty="0" smtClean="0"/>
              <a:t>عوامل </a:t>
            </a:r>
            <a:r>
              <a:rPr lang="ar-SA" dirty="0"/>
              <a:t>السلامة في تصوير الانسان</a:t>
            </a:r>
          </a:p>
          <a:p>
            <a:endParaRPr lang="ar-SA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أنواع التصوير بالرنين المغناطيسي و </a:t>
            </a:r>
            <a:r>
              <a:rPr lang="ar-SA" dirty="0" smtClean="0"/>
              <a:t>تطبيقاتها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التصوير التشريحي</a:t>
            </a:r>
          </a:p>
          <a:p>
            <a:r>
              <a:rPr lang="ar-SA" dirty="0" smtClean="0"/>
              <a:t>تصوير الأوعية الدموية </a:t>
            </a:r>
          </a:p>
          <a:p>
            <a:r>
              <a:rPr lang="ar-SA" dirty="0" smtClean="0"/>
              <a:t>تصوير التركيب الكيميائي</a:t>
            </a:r>
          </a:p>
          <a:p>
            <a:r>
              <a:rPr lang="ar-SA" dirty="0" smtClean="0"/>
              <a:t>التصوير الوظيفي</a:t>
            </a:r>
          </a:p>
          <a:p>
            <a:r>
              <a:rPr lang="ar-SA" dirty="0" smtClean="0"/>
              <a:t>تصوير الانتشار</a:t>
            </a:r>
          </a:p>
          <a:p>
            <a:r>
              <a:rPr lang="ar-SA" dirty="0" smtClean="0"/>
              <a:t>التصوير المساعد للجراحة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التصوير </a:t>
            </a:r>
            <a:r>
              <a:rPr lang="ar-SA" dirty="0" smtClean="0"/>
              <a:t>التشريحي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1200150"/>
            <a:ext cx="7791450" cy="3657600"/>
          </a:xfrm>
        </p:spPr>
        <p:txBody>
          <a:bodyPr/>
          <a:lstStyle/>
          <a:p>
            <a:r>
              <a:rPr lang="ar-SA" dirty="0" smtClean="0"/>
              <a:t>رسم خريطة ثنائية أو ثلاثية الأبعاد لتركيز الهيدروجين في الجسم</a:t>
            </a:r>
            <a:endParaRPr lang="en-US" dirty="0"/>
          </a:p>
        </p:txBody>
      </p:sp>
      <p:pic>
        <p:nvPicPr>
          <p:cNvPr id="4" name="Picture 2" descr="C:\Users\Yasser\Desktop\Head_mri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121846"/>
            <a:ext cx="5810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التصوير </a:t>
            </a:r>
            <a:r>
              <a:rPr lang="ar-SA" dirty="0" smtClean="0"/>
              <a:t>التشريحي: أنواع التباين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200150"/>
            <a:ext cx="8458200" cy="3657600"/>
          </a:xfrm>
        </p:spPr>
        <p:txBody>
          <a:bodyPr/>
          <a:lstStyle/>
          <a:p>
            <a:r>
              <a:rPr lang="ar-SA" dirty="0" smtClean="0"/>
              <a:t>نفس المكان بتباين مختلف للأنسجة المختلفة</a:t>
            </a:r>
          </a:p>
          <a:p>
            <a:pPr lvl="1"/>
            <a:r>
              <a:rPr lang="ar-SA" dirty="0" smtClean="0"/>
              <a:t>يعتمد على خصائص للأنسجة مثل كثافة البروتون – </a:t>
            </a:r>
            <a:r>
              <a:rPr lang="en-US" dirty="0" smtClean="0"/>
              <a:t>T2 – T1</a:t>
            </a:r>
            <a:endParaRPr lang="ar-SA" dirty="0" smtClean="0"/>
          </a:p>
          <a:p>
            <a:pPr lvl="1"/>
            <a:r>
              <a:rPr lang="ar-SA" dirty="0" smtClean="0"/>
              <a:t>نتحكم في نوع التباين من خلال أزمنة تكرار ارسال و استقبال موجات الراديو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04496" y="2728300"/>
            <a:ext cx="5760408" cy="2355763"/>
            <a:chOff x="626918" y="2493524"/>
            <a:chExt cx="5760408" cy="2355763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650" y="2493524"/>
              <a:ext cx="1948676" cy="235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18" y="2509312"/>
              <a:ext cx="3847147" cy="233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19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مثال للتشخيص باستعمال أنواع تباين مختلفة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88788" y="1530347"/>
            <a:ext cx="5191823" cy="3028949"/>
            <a:chOff x="4664717" y="1338470"/>
            <a:chExt cx="3969216" cy="2363579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717" y="1338470"/>
              <a:ext cx="3969216" cy="2363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924775" y="2758671"/>
              <a:ext cx="520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5186" y="2758671"/>
              <a:ext cx="520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6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تصوير الأوعية الدموية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750" y="1200150"/>
            <a:ext cx="7893050" cy="3657600"/>
          </a:xfrm>
        </p:spPr>
        <p:txBody>
          <a:bodyPr/>
          <a:lstStyle/>
          <a:p>
            <a:r>
              <a:rPr lang="ar-SA" dirty="0" smtClean="0"/>
              <a:t>حركة البروتونات يمكن استغلالها كعامل تباين داخلي</a:t>
            </a:r>
          </a:p>
          <a:p>
            <a:pPr lvl="1"/>
            <a:r>
              <a:rPr lang="ar-SA" dirty="0" smtClean="0"/>
              <a:t>تظهر ساطعة في صور تباين </a:t>
            </a:r>
            <a:r>
              <a:rPr lang="en-US" dirty="0" smtClean="0"/>
              <a:t>T1</a:t>
            </a:r>
          </a:p>
          <a:p>
            <a:r>
              <a:rPr lang="ar-SA" dirty="0" smtClean="0"/>
              <a:t>يمكن أيضا استعمال عامل تباين خارجي مبني على الجادولينيوم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2789333"/>
            <a:ext cx="1855787" cy="229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968500" y="3683192"/>
            <a:ext cx="368300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C:\Users\Yasser\Desktop\Animation_TWIST4_f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86" y="2780214"/>
            <a:ext cx="1573379" cy="22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Yasser\Desktop\2007_07_25_14_39_13_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48" y="2778521"/>
            <a:ext cx="1728835" cy="22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Yasser\Desktop\F3_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84" y="2959582"/>
            <a:ext cx="3095963" cy="19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تصوير التركيب الكيميائي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93750" y="1200150"/>
            <a:ext cx="7893050" cy="3657600"/>
          </a:xfrm>
        </p:spPr>
        <p:txBody>
          <a:bodyPr/>
          <a:lstStyle/>
          <a:p>
            <a:r>
              <a:rPr lang="ar-SA" dirty="0" smtClean="0"/>
              <a:t>عندما تقترب أنوية الهيدروجين من بعضها في الجزيئات الكبيرة مثل البروتينات، يحدث تغير طفيف في تردد الرنين الخاص بها</a:t>
            </a:r>
          </a:p>
          <a:p>
            <a:pPr lvl="1"/>
            <a:r>
              <a:rPr lang="ar-SA" dirty="0" smtClean="0"/>
              <a:t>يمكن تحليل اشارات موجات الراديو المستقبلة لاستنباط هذا التغير</a:t>
            </a:r>
          </a:p>
          <a:p>
            <a:pPr lvl="1"/>
            <a:r>
              <a:rPr lang="ar-SA" dirty="0" smtClean="0"/>
              <a:t>لكل مركب كيميائي تغير مختلف و بذلك يمكن من التغير معرفة المركب</a:t>
            </a:r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" y="827089"/>
            <a:ext cx="1210232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Yasser\Desktop\F2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70" y="3321334"/>
            <a:ext cx="2165080" cy="17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3259897"/>
            <a:ext cx="3068637" cy="184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8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التصوير الوظيفي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0150"/>
            <a:ext cx="8286750" cy="3657600"/>
          </a:xfrm>
        </p:spPr>
        <p:txBody>
          <a:bodyPr>
            <a:normAutofit/>
          </a:bodyPr>
          <a:lstStyle/>
          <a:p>
            <a:r>
              <a:rPr lang="ar-SA" sz="2800" dirty="0" smtClean="0"/>
              <a:t>عندما ينشط مركز معين من مراكز المخ يتبع ذلك زيادة في تدفق الدم للمنطقة المحيطة به ليغذي هذا النشاط </a:t>
            </a:r>
          </a:p>
          <a:p>
            <a:pPr lvl="1"/>
            <a:r>
              <a:rPr lang="ar-SA" sz="2400" dirty="0" smtClean="0"/>
              <a:t>تزيد نسبة الهيموجلوبين المؤكسج عن الهيموجلوبين غير المؤكسج حول المركز</a:t>
            </a:r>
          </a:p>
          <a:p>
            <a:pPr lvl="1"/>
            <a:r>
              <a:rPr lang="ar-SA" sz="2400" dirty="0" smtClean="0"/>
              <a:t>اشارة موجات الراديو حول </a:t>
            </a:r>
            <a:r>
              <a:rPr lang="ar-SA" sz="2400" dirty="0"/>
              <a:t>الهيموجلوبين </a:t>
            </a:r>
            <a:r>
              <a:rPr lang="ar-SA" sz="2400" dirty="0" smtClean="0"/>
              <a:t>المؤكسج تكون قوية و يمكن قياسها</a:t>
            </a:r>
          </a:p>
          <a:p>
            <a:pPr lvl="1"/>
            <a:r>
              <a:rPr lang="ar-SA" sz="2400" dirty="0" smtClean="0"/>
              <a:t>يتم رسم خريطة للمناطق ذات الاشارة القوية التي تتزامن مع مهمة يقوم بها المخ 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492500"/>
            <a:ext cx="41052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416300"/>
            <a:ext cx="39052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3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4763</TotalTime>
  <Words>341</Words>
  <Application>Microsoft Office PowerPoint</Application>
  <PresentationFormat>On-screen Show (16:9)</PresentationFormat>
  <Paragraphs>48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Clarity</vt:lpstr>
      <vt:lpstr>تقنيات التصوير الطبي</vt:lpstr>
      <vt:lpstr>محتوى المحاضرة</vt:lpstr>
      <vt:lpstr>أنواع التصوير بالرنين المغناطيسي و تطبيقاتها</vt:lpstr>
      <vt:lpstr>التصوير التشريحي </vt:lpstr>
      <vt:lpstr>التصوير التشريحي: أنواع التباين</vt:lpstr>
      <vt:lpstr>مثال للتشخيص باستعمال أنواع تباين مختلفة</vt:lpstr>
      <vt:lpstr>تصوير الأوعية الدموية</vt:lpstr>
      <vt:lpstr>تصوير التركيب الكيميائي</vt:lpstr>
      <vt:lpstr>التصوير الوظيفي</vt:lpstr>
      <vt:lpstr>تصوير الانتشار</vt:lpstr>
      <vt:lpstr>التصوير المساعد للجراحة</vt:lpstr>
      <vt:lpstr>شكرا لمتابعتكم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390</cp:revision>
  <dcterms:created xsi:type="dcterms:W3CDTF">2012-04-16T13:05:27Z</dcterms:created>
  <dcterms:modified xsi:type="dcterms:W3CDTF">2013-12-29T19:21:26Z</dcterms:modified>
</cp:coreProperties>
</file>