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16" r:id="rId2"/>
    <p:sldId id="459" r:id="rId3"/>
    <p:sldId id="419" r:id="rId4"/>
    <p:sldId id="455" r:id="rId5"/>
    <p:sldId id="427" r:id="rId6"/>
    <p:sldId id="457" r:id="rId7"/>
    <p:sldId id="461" r:id="rId8"/>
    <p:sldId id="41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150" d="100"/>
          <a:sy n="150" d="100"/>
        </p:scale>
        <p:origin x="-504" y="-84"/>
      </p:cViewPr>
      <p:guideLst>
        <p:guide orient="horz" pos="1444"/>
        <p:guide pos="28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F303D-7834-459B-BD0B-80DA5E664B32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5947-A0B4-49AC-8D5D-F25DD4F5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1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35947-A0B4-49AC-8D5D-F25DD4F5B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3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8"/>
            <a:ext cx="7848600" cy="1445419"/>
          </a:xfrm>
        </p:spPr>
        <p:txBody>
          <a:bodyPr anchor="b">
            <a:noAutofit/>
          </a:bodyPr>
          <a:lstStyle>
            <a:lvl1pPr algn="ctr" rtl="1">
              <a:defRPr sz="7200" b="1" cap="all" baseline="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2890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2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r" rtl="1">
              <a:defRPr sz="48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00150"/>
            <a:ext cx="5943600" cy="3657600"/>
          </a:xfrm>
        </p:spPr>
        <p:txBody>
          <a:bodyPr>
            <a:normAutofit/>
          </a:bodyPr>
          <a:lstStyle>
            <a:lvl1pPr algn="r" rtl="1">
              <a:defRPr sz="320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algn="r" rtl="1">
              <a:defRPr sz="280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 algn="r" rtl="1">
              <a:defRPr sz="2400"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 algn="r" rtl="1">
              <a:defRPr sz="2000"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 algn="r" rtl="1">
              <a:defRPr sz="1800"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6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23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12/29/2013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08000"/>
            <a:ext cx="8534400" cy="857250"/>
          </a:xfrm>
        </p:spPr>
        <p:txBody>
          <a:bodyPr anchor="t"/>
          <a:lstStyle/>
          <a:p>
            <a:pPr algn="ctr"/>
            <a:r>
              <a:rPr lang="ar-SA" sz="6000" b="1" dirty="0" smtClean="0"/>
              <a:t>تقنيات التصوير </a:t>
            </a:r>
            <a:r>
              <a:rPr lang="ar-SA" sz="6000" b="1" dirty="0"/>
              <a:t>الطبي</a:t>
            </a:r>
            <a:endParaRPr lang="en-US" sz="4800" i="1" dirty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9700" y="1555750"/>
            <a:ext cx="6324600" cy="514350"/>
          </a:xfrm>
        </p:spPr>
        <p:txBody>
          <a:bodyPr>
            <a:noAutofit/>
          </a:bodyPr>
          <a:lstStyle/>
          <a:p>
            <a:pPr algn="ctr"/>
            <a:r>
              <a:rPr lang="ar-SA" sz="2800" b="1" dirty="0" smtClean="0"/>
              <a:t>أ.د. ياسر مصطفى قدح</a:t>
            </a:r>
            <a:endParaRPr lang="en-US" sz="2800" b="1" dirty="0" smtClean="0"/>
          </a:p>
          <a:p>
            <a:pPr algn="ctr"/>
            <a:r>
              <a:rPr lang="ar-SA" sz="2800" b="1" dirty="0" smtClean="0"/>
              <a:t>أستاذ الهندسة الحيوية الطبية بجامعة القاهرة</a:t>
            </a:r>
            <a:endParaRPr lang="en-US" sz="2800" b="1" dirty="0"/>
          </a:p>
        </p:txBody>
      </p:sp>
      <p:pic>
        <p:nvPicPr>
          <p:cNvPr id="6" name="Picture 2" descr="C:\Documents and Settings\YASSER.YMK\My Documents\Cairo Univ Logo\logo_reduc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2560" y="3840480"/>
            <a:ext cx="968433" cy="118872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2825752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الثالثة: التصوير بالرنين المغناطيسي</a:t>
            </a:r>
          </a:p>
          <a:p>
            <a:pPr algn="ctr" rtl="1"/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الجزء الثالث</a:t>
            </a:r>
            <a:endParaRPr lang="en-US" sz="2800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987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محتوى المحاضرة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900" y="1200150"/>
            <a:ext cx="7454900" cy="3657600"/>
          </a:xfrm>
        </p:spPr>
        <p:txBody>
          <a:bodyPr>
            <a:normAutofit/>
          </a:bodyPr>
          <a:lstStyle/>
          <a:p>
            <a:r>
              <a:rPr lang="ar-SA" dirty="0" smtClean="0"/>
              <a:t>فكرة </a:t>
            </a:r>
            <a:r>
              <a:rPr lang="ar-SA" dirty="0"/>
              <a:t>العمل</a:t>
            </a:r>
          </a:p>
          <a:p>
            <a:r>
              <a:rPr lang="ar-SA" dirty="0" smtClean="0"/>
              <a:t>أنواع </a:t>
            </a:r>
            <a:r>
              <a:rPr lang="ar-SA" dirty="0"/>
              <a:t>التصوير </a:t>
            </a:r>
            <a:r>
              <a:rPr lang="ar-SA" dirty="0" smtClean="0"/>
              <a:t>بالرنين المغناطيسي و </a:t>
            </a:r>
            <a:r>
              <a:rPr lang="ar-SA" dirty="0"/>
              <a:t>تطبيقاتها</a:t>
            </a:r>
          </a:p>
          <a:p>
            <a:r>
              <a:rPr lang="ar-SA" dirty="0" smtClean="0"/>
              <a:t>تعريف </a:t>
            </a:r>
            <a:r>
              <a:rPr lang="ar-SA" dirty="0"/>
              <a:t>بالأجهزة الحالية و قراءة الصور </a:t>
            </a:r>
          </a:p>
          <a:p>
            <a:r>
              <a:rPr lang="ar-SA" dirty="0" smtClean="0"/>
              <a:t>عوامل </a:t>
            </a:r>
            <a:r>
              <a:rPr lang="ar-SA" dirty="0"/>
              <a:t>السلامة في تصوير الانسان</a:t>
            </a:r>
          </a:p>
          <a:p>
            <a:endParaRPr lang="ar-S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مكونات جهاز التصوير بالرنين المغناطيسي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08" y="1096196"/>
            <a:ext cx="6478683" cy="395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Yasser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48" y="2035586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87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ملفات ارسال و استقبال موجات الراديو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00150"/>
            <a:ext cx="8267700" cy="3657600"/>
          </a:xfrm>
        </p:spPr>
        <p:txBody>
          <a:bodyPr/>
          <a:lstStyle/>
          <a:p>
            <a:r>
              <a:rPr lang="ar-SA" dirty="0" smtClean="0"/>
              <a:t>كلما كانت بالضبط في حجم ما يراد تصويره كلما ازداد نقاء الصورة</a:t>
            </a:r>
          </a:p>
          <a:p>
            <a:pPr lvl="1"/>
            <a:r>
              <a:rPr lang="ar-SA" dirty="0" smtClean="0"/>
              <a:t>عدد كبير من الأشكال لجميع حالات التصوير</a:t>
            </a:r>
            <a:endParaRPr lang="en-US" dirty="0"/>
          </a:p>
        </p:txBody>
      </p:sp>
      <p:pic>
        <p:nvPicPr>
          <p:cNvPr id="10242" name="Picture 2" descr="C:\Users\Yasser\Desktop\CheetahCoil300dp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30" y="2076319"/>
            <a:ext cx="1394298" cy="142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C:\Users\Yasser\Desktop\images3E7M20K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778" y="3586940"/>
            <a:ext cx="2018482" cy="150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Yasser\Desktop\images50267QL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026" y="2292350"/>
            <a:ext cx="1782324" cy="119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C:\Users\Yasser\Desktop\01_4_channel_flex_coil_igb-00034243~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584" y="2285814"/>
            <a:ext cx="1358529" cy="13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9" name="Picture 9" descr="C:\Users\Yasser\Desktop\SubRegister6-3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694" y="3754405"/>
            <a:ext cx="2519781" cy="133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 descr="C:\Users\Yasser\Desktop\general-purposes-flexible-mri-coils-70354-16799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63" y="3527878"/>
            <a:ext cx="2279785" cy="1565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2" name="Picture 12" descr="C:\Users\Yasser\Desktop\13098673676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682" y="2292350"/>
            <a:ext cx="2343150" cy="1294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79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أجهزة التصوير بالرنين المغناطيسي العملية</a:t>
            </a:r>
            <a:endParaRPr lang="en-US" dirty="0"/>
          </a:p>
        </p:txBody>
      </p:sp>
      <p:pic>
        <p:nvPicPr>
          <p:cNvPr id="2050" name="Picture 2" descr="C:\Users\Yasser\Desktop\OpenMR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6" y="1216308"/>
            <a:ext cx="4352174" cy="351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Yasser\Desktop\onimr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300" y="1216307"/>
            <a:ext cx="3891213" cy="351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21054" y="4372718"/>
            <a:ext cx="1242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تصميم مفتوح</a:t>
            </a:r>
            <a:endParaRPr lang="en-US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1517" y="4372718"/>
            <a:ext cx="1242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تصميم مغلق</a:t>
            </a:r>
            <a:endParaRPr lang="en-US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100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الفارق بين الأجهزة المغلقة و المفتوحة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761515"/>
              </p:ext>
            </p:extLst>
          </p:nvPr>
        </p:nvGraphicFramePr>
        <p:xfrm>
          <a:off x="1031875" y="1211840"/>
          <a:ext cx="7105650" cy="3723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550"/>
                <a:gridCol w="2368550"/>
                <a:gridCol w="2368550"/>
              </a:tblGrid>
              <a:tr h="412727">
                <a:tc>
                  <a:txBody>
                    <a:bodyPr/>
                    <a:lstStyle/>
                    <a:p>
                      <a:pPr algn="ctr"/>
                      <a:r>
                        <a:rPr lang="ar-EG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جهاز </a:t>
                      </a:r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مفتوح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جهاز </a:t>
                      </a:r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مغلق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نقطة المقارنة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</a:tr>
              <a:tr h="712378">
                <a:tc>
                  <a:txBody>
                    <a:bodyPr/>
                    <a:lstStyle/>
                    <a:p>
                      <a:pPr algn="ctr"/>
                      <a:r>
                        <a:rPr lang="ar-EG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محدودة</a:t>
                      </a:r>
                    </a:p>
                    <a:p>
                      <a:pPr algn="ctr"/>
                      <a:r>
                        <a:rPr lang="ar-EG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(أقل من 0.5 تسلا)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عالية</a:t>
                      </a:r>
                      <a:r>
                        <a:rPr lang="ar-SA" sz="19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ctr"/>
                      <a:r>
                        <a:rPr lang="ar-EG" sz="19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(1.5 الى 3 تسلا)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9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شدة المجال المغناطيسي</a:t>
                      </a:r>
                      <a:endParaRPr lang="ar-EG" sz="19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/>
                      <a:r>
                        <a:rPr lang="ar-EG" sz="19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9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SA" sz="19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9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انتظامه و قوة الاشارة</a:t>
                      </a:r>
                      <a:endParaRPr lang="en-US" sz="19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</a:tr>
              <a:tr h="712378">
                <a:tc>
                  <a:txBody>
                    <a:bodyPr/>
                    <a:lstStyle/>
                    <a:p>
                      <a:pPr algn="ctr"/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أكثر و خاصة لمن</a:t>
                      </a:r>
                      <a:r>
                        <a:rPr lang="ar-SA" sz="19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عندهم خوف الأماكن الضيقة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أقل ولكن ممكن تحملها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9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راحة المريض</a:t>
                      </a:r>
                      <a:r>
                        <a:rPr lang="ar-EG" sz="19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داخل الجهاز</a:t>
                      </a:r>
                      <a:endParaRPr lang="en-US" sz="19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</a:tr>
              <a:tr h="474927">
                <a:tc>
                  <a:txBody>
                    <a:bodyPr/>
                    <a:lstStyle/>
                    <a:p>
                      <a:pPr algn="ctr"/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أقل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أعلى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9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تكلفة تشغيله</a:t>
                      </a:r>
                      <a:endParaRPr lang="en-US" sz="19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</a:tr>
              <a:tr h="712378">
                <a:tc>
                  <a:txBody>
                    <a:bodyPr/>
                    <a:lstStyle/>
                    <a:p>
                      <a:pPr algn="ctr"/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أسوأ (تحتاج</a:t>
                      </a:r>
                      <a:r>
                        <a:rPr lang="ar-SA" sz="19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وقت أطول للوصول لنفس الجودة)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أفضل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9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نقاء الصور</a:t>
                      </a:r>
                      <a:endParaRPr lang="en-US" sz="19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</a:tr>
              <a:tr h="699065">
                <a:tc>
                  <a:txBody>
                    <a:bodyPr/>
                    <a:lstStyle/>
                    <a:p>
                      <a:pPr algn="ctr"/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غير ممكنة أو ممكنة بجودة</a:t>
                      </a:r>
                      <a:r>
                        <a:rPr lang="ar-SA" sz="19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محدودة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ممكنة</a:t>
                      </a:r>
                      <a:r>
                        <a:rPr lang="ar-SA" sz="19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9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بجودة عالية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9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تطبيقات تصوير</a:t>
                      </a:r>
                      <a:r>
                        <a:rPr lang="ar-SA" sz="19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9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التركيب  الكيميائي و الوظيفة</a:t>
                      </a:r>
                      <a:endParaRPr lang="en-US" sz="19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7112" marR="97112" marT="48557" marB="4855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86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400050"/>
            <a:ext cx="7893050" cy="742950"/>
          </a:xfrm>
        </p:spPr>
        <p:txBody>
          <a:bodyPr/>
          <a:lstStyle/>
          <a:p>
            <a:r>
              <a:rPr lang="ar-EG" dirty="0" smtClean="0"/>
              <a:t>ملاحظات على التصوير بالرنين المغناطيسي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200150"/>
            <a:ext cx="8293100" cy="3657600"/>
          </a:xfrm>
        </p:spPr>
        <p:txBody>
          <a:bodyPr/>
          <a:lstStyle/>
          <a:p>
            <a:r>
              <a:rPr lang="ar-EG" dirty="0" smtClean="0"/>
              <a:t>تحتوي صور الرنين المغناطيسي على تشوهات في حال وجود أي مواد تؤثر على تجانس المجال المغناطيسي في منطقة التصوير</a:t>
            </a:r>
          </a:p>
          <a:p>
            <a:pPr lvl="1"/>
            <a:r>
              <a:rPr lang="ar-EG" dirty="0" smtClean="0"/>
              <a:t>مشاكل في تصوير الرئة و العظام و الأماكن التي تحتوي على شرائح معدنية أو حشو معدني مثل المستعملة مع الأسنان</a:t>
            </a:r>
          </a:p>
          <a:p>
            <a:r>
              <a:rPr lang="ar-EG" dirty="0" smtClean="0"/>
              <a:t>الحركة أثناء التصوير تفسد جودة الصورة</a:t>
            </a:r>
          </a:p>
          <a:p>
            <a:pPr lvl="1"/>
            <a:r>
              <a:rPr lang="ar-EG" dirty="0" smtClean="0"/>
              <a:t>تتم اعادة التصوير 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2929273"/>
            <a:ext cx="2490787" cy="203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3816350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42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/>
              <a:t>شكرا لمتابعتكم</a:t>
            </a:r>
            <a:endParaRPr lang="en-US" dirty="0"/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3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4763</TotalTime>
  <Words>221</Words>
  <Application>Microsoft Office PowerPoint</Application>
  <PresentationFormat>On-screen Show (16:9)</PresentationFormat>
  <Paragraphs>46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تقنيات التصوير الطبي</vt:lpstr>
      <vt:lpstr>محتوى المحاضرة</vt:lpstr>
      <vt:lpstr>مكونات جهاز التصوير بالرنين المغناطيسي</vt:lpstr>
      <vt:lpstr>ملفات ارسال و استقبال موجات الراديو</vt:lpstr>
      <vt:lpstr>أجهزة التصوير بالرنين المغناطيسي العملية</vt:lpstr>
      <vt:lpstr>الفارق بين الأجهزة المغلقة و المفتوحة</vt:lpstr>
      <vt:lpstr>ملاحظات على التصوير بالرنين المغناطيسي</vt:lpstr>
      <vt:lpstr>شكرا لمتابعتكم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Yasser</dc:creator>
  <cp:lastModifiedBy>Yasser</cp:lastModifiedBy>
  <cp:revision>391</cp:revision>
  <dcterms:created xsi:type="dcterms:W3CDTF">2012-04-16T13:05:27Z</dcterms:created>
  <dcterms:modified xsi:type="dcterms:W3CDTF">2013-12-29T19:21:41Z</dcterms:modified>
</cp:coreProperties>
</file>