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417" r:id="rId2"/>
    <p:sldId id="460" r:id="rId3"/>
    <p:sldId id="456" r:id="rId4"/>
    <p:sldId id="418" r:id="rId5"/>
    <p:sldId id="423" r:id="rId6"/>
    <p:sldId id="424" r:id="rId7"/>
    <p:sldId id="420" r:id="rId8"/>
    <p:sldId id="462" r:id="rId9"/>
    <p:sldId id="414" r:id="rId1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E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howGuides="1">
      <p:cViewPr varScale="1">
        <p:scale>
          <a:sx n="150" d="100"/>
          <a:sy n="150" d="100"/>
        </p:scale>
        <p:origin x="-504" y="-84"/>
      </p:cViewPr>
      <p:guideLst>
        <p:guide orient="horz" pos="1444"/>
        <p:guide pos="288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8F303D-7834-459B-BD0B-80DA5E664B32}" type="datetimeFigureOut">
              <a:rPr lang="en-US" smtClean="0"/>
              <a:t>12/29/2013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435947-A0B4-49AC-8D5D-F25DD4F5BD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712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35947-A0B4-49AC-8D5D-F25DD4F5BDC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530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28708"/>
            <a:ext cx="7848600" cy="1445419"/>
          </a:xfrm>
        </p:spPr>
        <p:txBody>
          <a:bodyPr anchor="b">
            <a:noAutofit/>
          </a:bodyPr>
          <a:lstStyle>
            <a:lvl1pPr algn="ctr" rtl="1">
              <a:defRPr sz="7200" b="1" cap="all" baseline="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28900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4000" b="1">
                <a:solidFill>
                  <a:schemeClr val="tx1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6155C-2281-4CEB-B07B-BAAD3CF7D92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2548892"/>
            <a:ext cx="7848600" cy="1191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</p:spPr>
        <p:txBody>
          <a:bodyPr/>
          <a:lstStyle/>
          <a:p>
            <a:fld id="{BD990BC3-9739-4E23-B062-D9F3124E281A}" type="datetimeFigureOut">
              <a:rPr lang="en-US" smtClean="0"/>
              <a:t>12/29/2013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6155C-2281-4CEB-B07B-BAAD3CF7D9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440055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44005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</p:spPr>
        <p:txBody>
          <a:bodyPr/>
          <a:lstStyle/>
          <a:p>
            <a:fld id="{BD990BC3-9739-4E23-B062-D9F3124E281A}" type="datetimeFigureOut">
              <a:rPr lang="en-US" smtClean="0"/>
              <a:t>12/29/2013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6155C-2281-4CEB-B07B-BAAD3CF7D9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r" rtl="1">
              <a:defRPr sz="4800" b="1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0" y="1200150"/>
            <a:ext cx="5943600" cy="3657600"/>
          </a:xfrm>
        </p:spPr>
        <p:txBody>
          <a:bodyPr>
            <a:normAutofit/>
          </a:bodyPr>
          <a:lstStyle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  <a:lvl2pPr algn="r" rtl="1">
              <a:defRPr sz="2800">
                <a:solidFill>
                  <a:schemeClr val="tx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2pPr>
            <a:lvl3pPr algn="r" rtl="1">
              <a:defRPr sz="2400">
                <a:latin typeface="Sakkal Majalla" panose="02000000000000000000" pitchFamily="2" charset="-78"/>
                <a:cs typeface="Sakkal Majalla" panose="02000000000000000000" pitchFamily="2" charset="-78"/>
              </a:defRPr>
            </a:lvl3pPr>
            <a:lvl4pPr algn="r" rtl="1">
              <a:defRPr sz="2000">
                <a:latin typeface="Sakkal Majalla" panose="02000000000000000000" pitchFamily="2" charset="-78"/>
                <a:cs typeface="Sakkal Majalla" panose="02000000000000000000" pitchFamily="2" charset="-78"/>
              </a:defRPr>
            </a:lvl4pPr>
            <a:lvl5pPr algn="r" rtl="1">
              <a:defRPr sz="1800">
                <a:latin typeface="Sakkal Majalla" panose="02000000000000000000" pitchFamily="2" charset="-78"/>
                <a:cs typeface="Sakkal Majalla" panose="02000000000000000000" pitchFamily="2" charset="-78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6155C-2281-4CEB-B07B-BAAD3CF7D9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771651"/>
            <a:ext cx="7772400" cy="1650206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70149"/>
            <a:ext cx="7772400" cy="1125140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6155C-2281-4CEB-B07B-BAAD3CF7D92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3449576"/>
            <a:ext cx="7848600" cy="1191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55014"/>
            <a:ext cx="4038600" cy="35387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55014"/>
            <a:ext cx="4038600" cy="35387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</p:spPr>
        <p:txBody>
          <a:bodyPr/>
          <a:lstStyle/>
          <a:p>
            <a:fld id="{BD990BC3-9739-4E23-B062-D9F3124E281A}" type="datetimeFigureOut">
              <a:rPr lang="en-US" smtClean="0"/>
              <a:t>12/29/2013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6155C-2281-4CEB-B07B-BAAD3CF7D9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57301"/>
            <a:ext cx="3931920" cy="47982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28800"/>
            <a:ext cx="393192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257301"/>
            <a:ext cx="3931920" cy="47982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1828800"/>
            <a:ext cx="393192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</p:spPr>
        <p:txBody>
          <a:bodyPr/>
          <a:lstStyle/>
          <a:p>
            <a:fld id="{BD990BC3-9739-4E23-B062-D9F3124E281A}" type="datetimeFigureOut">
              <a:rPr lang="en-US" smtClean="0"/>
              <a:t>12/29/2013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6155C-2281-4CEB-B07B-BAAD3CF7D929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806462" y="3034268"/>
            <a:ext cx="353187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</p:spPr>
        <p:txBody>
          <a:bodyPr/>
          <a:lstStyle/>
          <a:p>
            <a:fld id="{BD990BC3-9739-4E23-B062-D9F3124E281A}" type="datetimeFigureOut">
              <a:rPr lang="en-US" smtClean="0"/>
              <a:t>12/29/2013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6155C-2281-4CEB-B07B-BAAD3CF7D9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</p:spPr>
        <p:txBody>
          <a:bodyPr/>
          <a:lstStyle/>
          <a:p>
            <a:fld id="{BD990BC3-9739-4E23-B062-D9F3124E281A}" type="datetimeFigureOut">
              <a:rPr lang="en-US" smtClean="0"/>
              <a:t>12/29/2013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6155C-2281-4CEB-B07B-BAAD3CF7D9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060"/>
            <a:ext cx="2139696" cy="946404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594060"/>
            <a:ext cx="5715000" cy="418338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597923"/>
            <a:ext cx="2139696" cy="31827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</p:spPr>
        <p:txBody>
          <a:bodyPr/>
          <a:lstStyle/>
          <a:p>
            <a:fld id="{BD990BC3-9739-4E23-B062-D9F3124E281A}" type="datetimeFigureOut">
              <a:rPr lang="en-US" smtClean="0"/>
              <a:t>12/29/2013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6155C-2281-4CEB-B07B-BAAD3CF7D92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684114" y="2684956"/>
            <a:ext cx="418338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60"/>
            <a:ext cx="2142680" cy="94869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628651"/>
            <a:ext cx="5904390" cy="4125342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2139696" cy="31821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</p:spPr>
        <p:txBody>
          <a:bodyPr/>
          <a:lstStyle/>
          <a:p>
            <a:fld id="{BD990BC3-9739-4E23-B062-D9F3124E281A}" type="datetimeFigureOut">
              <a:rPr lang="en-US" smtClean="0"/>
              <a:t>12/29/2013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6155C-2281-4CEB-B07B-BAAD3CF7D9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65590"/>
            <a:ext cx="9144000" cy="1714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274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3716"/>
            <a:ext cx="41148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3716"/>
            <a:ext cx="10668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62B6155C-2281-4CEB-B07B-BAAD3CF7D92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3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508000"/>
            <a:ext cx="8534400" cy="857250"/>
          </a:xfrm>
        </p:spPr>
        <p:txBody>
          <a:bodyPr anchor="t"/>
          <a:lstStyle/>
          <a:p>
            <a:pPr algn="ctr"/>
            <a:r>
              <a:rPr lang="ar-SA" sz="6000" b="1" dirty="0" smtClean="0"/>
              <a:t>تقنيات التصوير </a:t>
            </a:r>
            <a:r>
              <a:rPr lang="ar-SA" sz="6000" b="1" dirty="0"/>
              <a:t>الطبي</a:t>
            </a:r>
            <a:endParaRPr lang="en-US" sz="4800" i="1" dirty="0"/>
          </a:p>
        </p:txBody>
      </p:sp>
      <p:sp>
        <p:nvSpPr>
          <p:cNvPr id="5683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9700" y="1555750"/>
            <a:ext cx="6324600" cy="514350"/>
          </a:xfrm>
        </p:spPr>
        <p:txBody>
          <a:bodyPr>
            <a:noAutofit/>
          </a:bodyPr>
          <a:lstStyle/>
          <a:p>
            <a:pPr algn="ctr"/>
            <a:r>
              <a:rPr lang="ar-SA" sz="2800" b="1" dirty="0" smtClean="0"/>
              <a:t>أ.د. ياسر مصطفى قدح</a:t>
            </a:r>
            <a:endParaRPr lang="en-US" sz="2800" b="1" dirty="0" smtClean="0"/>
          </a:p>
          <a:p>
            <a:pPr algn="ctr"/>
            <a:r>
              <a:rPr lang="ar-SA" sz="2800" b="1" dirty="0" smtClean="0"/>
              <a:t>أستاذ الهندسة الحيوية الطبية بجامعة القاهرة</a:t>
            </a:r>
            <a:endParaRPr lang="en-US" sz="2800" b="1" dirty="0"/>
          </a:p>
        </p:txBody>
      </p:sp>
      <p:pic>
        <p:nvPicPr>
          <p:cNvPr id="6" name="Picture 2" descr="C:\Documents and Settings\YASSER.YMK\My Documents\Cairo Univ Logo\logo_reduc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82560" y="3840480"/>
            <a:ext cx="968433" cy="118872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762000" y="2825752"/>
            <a:ext cx="762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2800" dirty="0">
                <a:solidFill>
                  <a:srgbClr val="00B0F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المحاضرة الثالثة: التصوير بالرنين المغناطيسي</a:t>
            </a:r>
          </a:p>
          <a:p>
            <a:pPr algn="ctr" rtl="1"/>
            <a:r>
              <a:rPr lang="ar-SA" sz="2800" dirty="0" smtClean="0">
                <a:solidFill>
                  <a:srgbClr val="00B0F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الجزء الرابع</a:t>
            </a:r>
            <a:endParaRPr lang="en-US" sz="2800" dirty="0">
              <a:solidFill>
                <a:srgbClr val="00B0F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29875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dirty="0" smtClean="0"/>
              <a:t>محتوى المحاضرة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1900" y="1200150"/>
            <a:ext cx="7454900" cy="3657600"/>
          </a:xfrm>
        </p:spPr>
        <p:txBody>
          <a:bodyPr>
            <a:normAutofit/>
          </a:bodyPr>
          <a:lstStyle/>
          <a:p>
            <a:r>
              <a:rPr lang="ar-SA" dirty="0" smtClean="0"/>
              <a:t>فكرة </a:t>
            </a:r>
            <a:r>
              <a:rPr lang="ar-SA" dirty="0"/>
              <a:t>العمل</a:t>
            </a:r>
          </a:p>
          <a:p>
            <a:r>
              <a:rPr lang="ar-SA" dirty="0" smtClean="0"/>
              <a:t>أنواع </a:t>
            </a:r>
            <a:r>
              <a:rPr lang="ar-SA" dirty="0"/>
              <a:t>التصوير </a:t>
            </a:r>
            <a:r>
              <a:rPr lang="ar-SA" dirty="0" smtClean="0"/>
              <a:t>بالرنين المغناطيسي و </a:t>
            </a:r>
            <a:r>
              <a:rPr lang="ar-SA" dirty="0"/>
              <a:t>تطبيقاتها</a:t>
            </a:r>
          </a:p>
          <a:p>
            <a:r>
              <a:rPr lang="ar-SA" dirty="0" smtClean="0"/>
              <a:t>تعريف </a:t>
            </a:r>
            <a:r>
              <a:rPr lang="ar-SA" dirty="0"/>
              <a:t>بالأجهزة الحالية و قراءة الصور </a:t>
            </a:r>
          </a:p>
          <a:p>
            <a:r>
              <a:rPr lang="ar-SA" dirty="0" smtClean="0"/>
              <a:t>عوامل </a:t>
            </a:r>
            <a:r>
              <a:rPr lang="ar-SA" dirty="0"/>
              <a:t>السلامة في تصوير الانسان</a:t>
            </a:r>
          </a:p>
          <a:p>
            <a:endParaRPr lang="ar-SA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97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تأثير امتصاص طاقة موجات الراديو في الجسم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50" y="1200150"/>
            <a:ext cx="8210550" cy="3657600"/>
          </a:xfrm>
        </p:spPr>
        <p:txBody>
          <a:bodyPr/>
          <a:lstStyle/>
          <a:p>
            <a:r>
              <a:rPr lang="ar-EG" dirty="0" smtClean="0"/>
              <a:t>يسبب التعرض لموجات الراديو لفترة طويلةارتفاع درجة حرارة المكان</a:t>
            </a:r>
          </a:p>
          <a:p>
            <a:pPr lvl="1"/>
            <a:r>
              <a:rPr lang="ar-EG" dirty="0" smtClean="0"/>
              <a:t>هناك ضوابط صارمة لكمية وزمن التعرض لهذه الموجات في جميع أجهزة التصوير بالرنين المغناطيسي المعتمدة مما يجعلها آمنة تماما </a:t>
            </a:r>
          </a:p>
          <a:p>
            <a:pPr lvl="1"/>
            <a:r>
              <a:rPr lang="ar-EG" dirty="0" smtClean="0"/>
              <a:t>اذا حاول المستخدم زيادة جرعة التعرض لا يستجيب الجهاز</a:t>
            </a:r>
          </a:p>
          <a:p>
            <a:r>
              <a:rPr lang="ar-EG" dirty="0" smtClean="0"/>
              <a:t>لا يمكن متابعة الحوامل بهذه الأجهزة</a:t>
            </a:r>
          </a:p>
          <a:p>
            <a:pPr lvl="1"/>
            <a:r>
              <a:rPr lang="ar-EG" dirty="0" smtClean="0"/>
              <a:t>التصوير الضروري في أماكن أخرى فقط </a:t>
            </a:r>
            <a:endParaRPr lang="en-US" dirty="0"/>
          </a:p>
        </p:txBody>
      </p:sp>
      <p:pic>
        <p:nvPicPr>
          <p:cNvPr id="4098" name="Picture 2" descr="C:\Users\Yasser\Desktop\SARdevFig2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59" y="3206751"/>
            <a:ext cx="3584856" cy="1879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3433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Yasser\Desktop\headphones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00" y="2955647"/>
            <a:ext cx="3390900" cy="2140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تأثير الضوضاء أثناء التصوير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0350" y="1200150"/>
            <a:ext cx="8426450" cy="3657600"/>
          </a:xfrm>
        </p:spPr>
        <p:txBody>
          <a:bodyPr/>
          <a:lstStyle/>
          <a:p>
            <a:r>
              <a:rPr lang="ar-SA" dirty="0" smtClean="0"/>
              <a:t>أثناء اجراء التصوير يصدر الجهاز ضوضاء عالية جدا بالنسبة لتحمل الانسان و قد تؤذي السمع عند التعرض لها لفترة طويلة</a:t>
            </a:r>
          </a:p>
          <a:p>
            <a:r>
              <a:rPr lang="ar-SA" dirty="0" smtClean="0"/>
              <a:t>يجب أن يضع المريض سدادات للأذن أو سماعات خاصة بجهاز الرنين المغناطيسي لتقليل هذا التأثير المزعج  </a:t>
            </a:r>
            <a:endParaRPr lang="en-US" dirty="0"/>
          </a:p>
        </p:txBody>
      </p:sp>
      <p:pic>
        <p:nvPicPr>
          <p:cNvPr id="6" name="noise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1151" y="2971799"/>
            <a:ext cx="3242476" cy="1816099"/>
          </a:xfrm>
          <a:prstGeom prst="rect">
            <a:avLst/>
          </a:prstGeom>
        </p:spPr>
      </p:pic>
      <p:pic>
        <p:nvPicPr>
          <p:cNvPr id="9219" name="Picture 3" descr="C:\Users\Yasser\Desktop\aboutus-earplug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450" y="3437329"/>
            <a:ext cx="1803400" cy="1413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840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تأثير </a:t>
            </a:r>
            <a:r>
              <a:rPr lang="ar-SA" dirty="0" smtClean="0"/>
              <a:t>جهاز </a:t>
            </a:r>
            <a:r>
              <a:rPr lang="ar-SA" dirty="0"/>
              <a:t>التصوير بالرنين </a:t>
            </a:r>
            <a:r>
              <a:rPr lang="ar-SA" dirty="0" smtClean="0"/>
              <a:t>المغناطيسي </a:t>
            </a:r>
            <a:r>
              <a:rPr lang="ar-SA" dirty="0"/>
              <a:t>على</a:t>
            </a:r>
            <a:r>
              <a:rPr lang="ar-SA" dirty="0" smtClean="0"/>
              <a:t> البيئة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13" y="1303905"/>
            <a:ext cx="7806373" cy="349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365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تأثير البيئة على جهاز التصوير بالرنين المغناطيسي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253" y="1166377"/>
            <a:ext cx="6886893" cy="3874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2828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تأثير وجود درع للمجال المغناطيسي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ar-SA" dirty="0" smtClean="0"/>
              <a:t>يمكن للجهاز أن يكون:</a:t>
            </a:r>
          </a:p>
          <a:p>
            <a:pPr lvl="1"/>
            <a:r>
              <a:rPr lang="ar-SA" dirty="0" smtClean="0"/>
              <a:t>بدون درع</a:t>
            </a:r>
            <a:endParaRPr lang="en-US" dirty="0" smtClean="0"/>
          </a:p>
          <a:p>
            <a:pPr lvl="1"/>
            <a:r>
              <a:rPr lang="ar-SA" dirty="0" smtClean="0"/>
              <a:t>مزود بدرع غير نشط</a:t>
            </a:r>
            <a:endParaRPr lang="en-US" dirty="0" smtClean="0"/>
          </a:p>
          <a:p>
            <a:pPr lvl="1"/>
            <a:r>
              <a:rPr lang="ar-EG" dirty="0"/>
              <a:t>مزود </a:t>
            </a:r>
            <a:r>
              <a:rPr lang="ar-EG" dirty="0" smtClean="0"/>
              <a:t>ب</a:t>
            </a:r>
            <a:r>
              <a:rPr lang="ar-SA" dirty="0" smtClean="0"/>
              <a:t>درع</a:t>
            </a:r>
            <a:r>
              <a:rPr lang="ar-EG" dirty="0" smtClean="0"/>
              <a:t> نشط</a:t>
            </a:r>
            <a:endParaRPr lang="ar-EG" dirty="0"/>
          </a:p>
          <a:p>
            <a:pPr marL="0" indent="0">
              <a:buNone/>
            </a:pPr>
            <a:r>
              <a:rPr lang="ar-SA" dirty="0" smtClean="0"/>
              <a:t>	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36" y="1127511"/>
            <a:ext cx="5287328" cy="3947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77364" y="4165600"/>
            <a:ext cx="27284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C00000"/>
                </a:solidFill>
              </a:rPr>
              <a:t>حدود الأمان في الحالات المختلفة لدرع المجال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088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dirty="0" smtClean="0"/>
              <a:t>حوادث أجهزة الرنين المغناطيسي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500" y="1200150"/>
            <a:ext cx="8369300" cy="3657600"/>
          </a:xfrm>
        </p:spPr>
        <p:txBody>
          <a:bodyPr/>
          <a:lstStyle/>
          <a:p>
            <a:r>
              <a:rPr lang="ar-EG" dirty="0" smtClean="0"/>
              <a:t>مغناطيس جهاز التصوير بالرنين المغناطيسي قوي جدا (حوالي 15000 مرة شدة مجال الأرض المغناطيسي) و دائما يعمل (لا يغلق مع الجهاز)</a:t>
            </a:r>
          </a:p>
          <a:p>
            <a:endParaRPr lang="en-US" dirty="0"/>
          </a:p>
        </p:txBody>
      </p:sp>
      <p:pic>
        <p:nvPicPr>
          <p:cNvPr id="3074" name="Picture 2" descr="C:\Users\Yasser\Desktop\hqdefaul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700" y="3667183"/>
            <a:ext cx="1902222" cy="1426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Yasser\Desktop\CT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340" y="3785446"/>
            <a:ext cx="1784352" cy="1318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Yasser\Desktop\CT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1" y="2263607"/>
            <a:ext cx="1521863" cy="1121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Yasser\Desktop\chair_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1" y="3441460"/>
            <a:ext cx="1574800" cy="1525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Yasser\Desktop\mri_er_ep1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300" y="2193531"/>
            <a:ext cx="2015669" cy="1511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Yasser\Desktop\mri accident 0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899" y="2178050"/>
            <a:ext cx="1953023" cy="1430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173" y="2178050"/>
            <a:ext cx="1880304" cy="1413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173" y="3680277"/>
            <a:ext cx="1880304" cy="140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own Arrow 3"/>
          <p:cNvSpPr/>
          <p:nvPr/>
        </p:nvSpPr>
        <p:spPr>
          <a:xfrm rot="1805610">
            <a:off x="3613151" y="2210775"/>
            <a:ext cx="285750" cy="247650"/>
          </a:xfrm>
          <a:prstGeom prst="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808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ar-SA" dirty="0" smtClean="0"/>
              <a:t>شكرا لمتابعتكم</a:t>
            </a:r>
            <a:endParaRPr lang="en-US" dirty="0"/>
          </a:p>
        </p:txBody>
      </p:sp>
      <p:sp>
        <p:nvSpPr>
          <p:cNvPr id="64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538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4764</TotalTime>
  <Words>212</Words>
  <Application>Microsoft Office PowerPoint</Application>
  <PresentationFormat>On-screen Show (16:9)</PresentationFormat>
  <Paragraphs>32</Paragraphs>
  <Slides>9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Clarity</vt:lpstr>
      <vt:lpstr>تقنيات التصوير الطبي</vt:lpstr>
      <vt:lpstr>محتوى المحاضرة</vt:lpstr>
      <vt:lpstr>تأثير امتصاص طاقة موجات الراديو في الجسم</vt:lpstr>
      <vt:lpstr>تأثير الضوضاء أثناء التصوير</vt:lpstr>
      <vt:lpstr>تأثير جهاز التصوير بالرنين المغناطيسي على البيئة</vt:lpstr>
      <vt:lpstr>تأثير البيئة على جهاز التصوير بالرنين المغناطيسي</vt:lpstr>
      <vt:lpstr>تأثير وجود درع للمجال المغناطيسي</vt:lpstr>
      <vt:lpstr>حوادث أجهزة الرنين المغناطيسي</vt:lpstr>
      <vt:lpstr>شكرا لمتابعتكم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Yasser</dc:creator>
  <cp:lastModifiedBy>Yasser</cp:lastModifiedBy>
  <cp:revision>392</cp:revision>
  <dcterms:created xsi:type="dcterms:W3CDTF">2012-04-16T13:05:27Z</dcterms:created>
  <dcterms:modified xsi:type="dcterms:W3CDTF">2013-12-29T19:21:54Z</dcterms:modified>
</cp:coreProperties>
</file>