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373" r:id="rId3"/>
    <p:sldId id="467" r:id="rId4"/>
    <p:sldId id="461" r:id="rId5"/>
    <p:sldId id="463" r:id="rId6"/>
    <p:sldId id="478" r:id="rId7"/>
    <p:sldId id="462" r:id="rId8"/>
    <p:sldId id="468" r:id="rId9"/>
    <p:sldId id="41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150" d="100"/>
          <a:sy n="150" d="100"/>
        </p:scale>
        <p:origin x="-504" y="-84"/>
      </p:cViewPr>
      <p:guideLst>
        <p:guide orient="horz" pos="1420"/>
        <p:guide pos="265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F303D-7834-459B-BD0B-80DA5E664B32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5947-A0B4-49AC-8D5D-F25DD4F5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1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30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EG" dirty="0" smtClean="0"/>
              <a:t>60 كيلو الكترون فولت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5947-A0B4-49AC-8D5D-F25DD4F5B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3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8"/>
            <a:ext cx="7848600" cy="1445419"/>
          </a:xfrm>
        </p:spPr>
        <p:txBody>
          <a:bodyPr anchor="b">
            <a:noAutofit/>
          </a:bodyPr>
          <a:lstStyle>
            <a:lvl1pPr algn="ctr" rtl="1">
              <a:defRPr sz="7200" b="1" cap="all" baseline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2890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2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r" rtl="1">
              <a:defRPr sz="4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00150"/>
            <a:ext cx="5943600" cy="3657600"/>
          </a:xfrm>
        </p:spPr>
        <p:txBody>
          <a:bodyPr>
            <a:normAutofit/>
          </a:bodyPr>
          <a:lstStyle>
            <a:lvl1pPr algn="r" rtl="1">
              <a:defRPr sz="320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 sz="2800">
                <a:solidFill>
                  <a:schemeClr val="tx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 sz="2400"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 sz="2000"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 sz="1800"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6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1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23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BD990BC3-9739-4E23-B062-D9F3124E281A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B6155C-2281-4CEB-B07B-BAAD3CF7D9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8000"/>
            <a:ext cx="8534400" cy="857250"/>
          </a:xfrm>
        </p:spPr>
        <p:txBody>
          <a:bodyPr anchor="t"/>
          <a:lstStyle/>
          <a:p>
            <a:pPr algn="ctr"/>
            <a:r>
              <a:rPr lang="ar-SA" sz="6000" b="1" dirty="0" smtClean="0"/>
              <a:t>تقنيات التصوير </a:t>
            </a:r>
            <a:r>
              <a:rPr lang="ar-SA" sz="6000" b="1" dirty="0"/>
              <a:t>الطبي</a:t>
            </a:r>
            <a:endParaRPr lang="en-US" sz="4800" i="1" dirty="0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9700" y="1555750"/>
            <a:ext cx="6324600" cy="514350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 smtClean="0"/>
              <a:t>أ.د. ياسر مصطفى قدح</a:t>
            </a:r>
            <a:endParaRPr lang="en-US" sz="2800" b="1" dirty="0" smtClean="0"/>
          </a:p>
          <a:p>
            <a:pPr algn="ctr"/>
            <a:r>
              <a:rPr lang="ar-SA" sz="2800" b="1" dirty="0" smtClean="0"/>
              <a:t>أستاذ الهندسة الحيوية الطبية بجامعة القاهرة</a:t>
            </a:r>
            <a:endParaRPr lang="en-US" sz="2800" b="1" dirty="0"/>
          </a:p>
        </p:txBody>
      </p:sp>
      <p:pic>
        <p:nvPicPr>
          <p:cNvPr id="6" name="Picture 2" descr="C:\Documents and Settings\YASSER.YMK\My Documents\Cairo Univ Logo\logo_reduc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560" y="3840480"/>
            <a:ext cx="968433" cy="118872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62000" y="2825752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</a:t>
            </a:r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الرابعة: </a:t>
            </a:r>
            <a:r>
              <a:rPr lang="ar-SA" sz="2800" dirty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التصوير </a:t>
            </a:r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بالأشعة السينية</a:t>
            </a:r>
            <a:endParaRPr lang="ar-SA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SA" sz="28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الجزء الأول</a:t>
            </a:r>
            <a:endParaRPr lang="en-US" sz="2800" dirty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772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محتوى المحاضرة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900" y="1200150"/>
            <a:ext cx="7454900" cy="3657600"/>
          </a:xfrm>
        </p:spPr>
        <p:txBody>
          <a:bodyPr>
            <a:normAutofit/>
          </a:bodyPr>
          <a:lstStyle/>
          <a:p>
            <a:r>
              <a:rPr lang="ar-SA" dirty="0" smtClean="0"/>
              <a:t>فكرة </a:t>
            </a:r>
            <a:r>
              <a:rPr lang="ar-SA" dirty="0"/>
              <a:t>العمل</a:t>
            </a:r>
          </a:p>
          <a:p>
            <a:r>
              <a:rPr lang="ar-SA" dirty="0" smtClean="0"/>
              <a:t>أنواع </a:t>
            </a:r>
            <a:r>
              <a:rPr lang="ar-SA" dirty="0"/>
              <a:t>التصوير </a:t>
            </a:r>
            <a:r>
              <a:rPr lang="ar-SA" dirty="0" smtClean="0"/>
              <a:t>بالأشعة السينية و </a:t>
            </a:r>
            <a:r>
              <a:rPr lang="ar-SA" dirty="0"/>
              <a:t>تطبيقاتها</a:t>
            </a:r>
          </a:p>
          <a:p>
            <a:r>
              <a:rPr lang="ar-SA" dirty="0" smtClean="0"/>
              <a:t>تعريف </a:t>
            </a:r>
            <a:r>
              <a:rPr lang="ar-SA" dirty="0"/>
              <a:t>بالأجهزة الحالية و قراءة الصور </a:t>
            </a:r>
          </a:p>
          <a:p>
            <a:r>
              <a:rPr lang="ar-SA" dirty="0" smtClean="0"/>
              <a:t>عوامل </a:t>
            </a:r>
            <a:r>
              <a:rPr lang="ar-SA" dirty="0"/>
              <a:t>السلامة في تصوير الانسان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5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 تقريبي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251" y="1200150"/>
            <a:ext cx="8083550" cy="36576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ماذا يحدث اذا وضعت كف اليد على كشاف محمول في الظلام ؟</a:t>
            </a:r>
          </a:p>
          <a:p>
            <a:pPr lvl="1"/>
            <a:r>
              <a:rPr lang="ar-SA" dirty="0" smtClean="0"/>
              <a:t>يظهر جزء من اليد باللون الأحمر و جزء آخر معتما تماما</a:t>
            </a:r>
          </a:p>
          <a:p>
            <a:pPr lvl="1"/>
            <a:r>
              <a:rPr lang="ar-SA" dirty="0" smtClean="0"/>
              <a:t>الجزء الأحمر: جزء سمح بمرور الضوء من خلال اليد (محدود السمك)</a:t>
            </a:r>
          </a:p>
          <a:p>
            <a:pPr lvl="1"/>
            <a:r>
              <a:rPr lang="ar-SA" dirty="0" smtClean="0"/>
              <a:t>الجزء المعتم: جزء لم يسمح بمرور الضوء (كبير السمك)</a:t>
            </a:r>
          </a:p>
          <a:p>
            <a:r>
              <a:rPr lang="ar-SA" dirty="0" smtClean="0"/>
              <a:t>قدرة الضوء العادي على اختراق الجسم محدودة</a:t>
            </a:r>
          </a:p>
          <a:p>
            <a:pPr lvl="1"/>
            <a:r>
              <a:rPr lang="ar-SA" dirty="0" smtClean="0"/>
              <a:t>لا يصلح كتقنية للتصوير الطبي الا في أماكن محدودة</a:t>
            </a:r>
          </a:p>
          <a:p>
            <a:pPr lvl="1"/>
            <a:r>
              <a:rPr lang="ar-SA" dirty="0" smtClean="0"/>
              <a:t>يخترق الأنسجة الرخوة فقط و ليس العظام</a:t>
            </a:r>
          </a:p>
          <a:p>
            <a:endParaRPr lang="ar-SA" dirty="0" smtClean="0"/>
          </a:p>
        </p:txBody>
      </p:sp>
      <p:pic>
        <p:nvPicPr>
          <p:cNvPr id="1026" name="Picture 2" descr="C:\Users\Yasser\Desktop\491197a-f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51" y="2823344"/>
            <a:ext cx="2386095" cy="218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32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طبيعة الأشعة السينية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200150"/>
            <a:ext cx="8477250" cy="3657600"/>
          </a:xfrm>
        </p:spPr>
        <p:txBody>
          <a:bodyPr/>
          <a:lstStyle/>
          <a:p>
            <a:r>
              <a:rPr lang="ar-SA" dirty="0" smtClean="0"/>
              <a:t>الأشعة السينية لها نفس طبيعة الضوء و لكن بتردد وطاقة أعلى كثيرا</a:t>
            </a:r>
          </a:p>
          <a:p>
            <a:pPr lvl="1"/>
            <a:r>
              <a:rPr lang="ar-SA" dirty="0" smtClean="0"/>
              <a:t>قدرته على الاختراق أكبر بكثير و تسمح باختراق جسم الانسان بسهولة</a:t>
            </a:r>
            <a:endParaRPr lang="en-US" dirty="0"/>
          </a:p>
        </p:txBody>
      </p:sp>
      <p:pic>
        <p:nvPicPr>
          <p:cNvPr id="1026" name="Picture 2" descr="C:\Users\Yasser\Desktop\500px-X-ray_applications_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701" y="2329031"/>
            <a:ext cx="47625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Yasser\Desktop\e-m-spektr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9" y="2762250"/>
            <a:ext cx="4216151" cy="170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3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Yasser\Desktop\xrayfig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" y="1990725"/>
            <a:ext cx="206692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C:\Users\Yasser\Desktop\generation-continuu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" y="3654424"/>
            <a:ext cx="2382520" cy="148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توليد الأشعة السينية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651000" y="1200150"/>
            <a:ext cx="7035800" cy="3657600"/>
          </a:xfrm>
        </p:spPr>
        <p:txBody>
          <a:bodyPr>
            <a:normAutofit lnSpcReduction="10000"/>
          </a:bodyPr>
          <a:lstStyle/>
          <a:p>
            <a:r>
              <a:rPr lang="ar-SA" dirty="0" smtClean="0"/>
              <a:t>يتم ذلك من خلال عملية الاشعاع الانكباحي «بريمسشترالونج»</a:t>
            </a:r>
          </a:p>
          <a:p>
            <a:r>
              <a:rPr lang="ar-SA" dirty="0" smtClean="0"/>
              <a:t>يتم قذف هدف مصنوع من معدن ثقيل من التنجستن بالكترونات سريعة</a:t>
            </a:r>
          </a:p>
          <a:p>
            <a:r>
              <a:rPr lang="ar-SA" dirty="0" smtClean="0"/>
              <a:t>عندما تدخل الالكترونات مجال الذرة تتأثر سرعتها و تبدأ في التباطؤ و تتحول طاقتها الى أشعة سينية</a:t>
            </a:r>
          </a:p>
          <a:p>
            <a:pPr lvl="1"/>
            <a:r>
              <a:rPr lang="ar-SA" dirty="0" smtClean="0"/>
              <a:t>الأشعة الناتجة تعتمد على عدد و سرعة الالكترونات</a:t>
            </a:r>
            <a:endParaRPr lang="en-US" dirty="0"/>
          </a:p>
        </p:txBody>
      </p:sp>
      <p:pic>
        <p:nvPicPr>
          <p:cNvPr id="3074" name="Picture 2" descr="C:\Users\Yasser\Desktop\how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" y="895350"/>
            <a:ext cx="17145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56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4" y="2037874"/>
            <a:ext cx="2628106" cy="3043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امتصاص الأشعة السينية داخل الجسم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850" y="1200150"/>
            <a:ext cx="7346950" cy="3657600"/>
          </a:xfrm>
        </p:spPr>
        <p:txBody>
          <a:bodyPr/>
          <a:lstStyle/>
          <a:p>
            <a:r>
              <a:rPr lang="ar-SA" dirty="0" smtClean="0"/>
              <a:t>أساس التباين في صور الأشعة السينية	</a:t>
            </a:r>
          </a:p>
          <a:p>
            <a:pPr lvl="1"/>
            <a:r>
              <a:rPr lang="ar-SA" dirty="0" smtClean="0"/>
              <a:t>صورة الأشعة السينية هي خريطة لامتصاص الأشعة داخل الجسم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38192"/>
              </p:ext>
            </p:extLst>
          </p:nvPr>
        </p:nvGraphicFramePr>
        <p:xfrm>
          <a:off x="2921000" y="2430512"/>
          <a:ext cx="4343400" cy="24340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71700"/>
                <a:gridCol w="2171700"/>
              </a:tblGrid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(60 </a:t>
                      </a:r>
                      <a:r>
                        <a:rPr lang="en-US" sz="1500" dirty="0" err="1" smtClean="0"/>
                        <a:t>KeV</a:t>
                      </a:r>
                      <a:r>
                        <a:rPr lang="en-US" sz="1500" dirty="0" smtClean="0"/>
                        <a:t>)</a:t>
                      </a:r>
                      <a:r>
                        <a:rPr lang="ar-SA" sz="1500" dirty="0" smtClean="0"/>
                        <a:t>معامل الامتصاص 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النسيج الحيوي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0.528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العظم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0.208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الدم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0.185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الدهون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0.213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الأنسجة الرخوة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0.206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الماء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  <a:tr h="3477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0.0004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500" dirty="0" smtClean="0"/>
                        <a:t>الهواء</a:t>
                      </a:r>
                      <a:endParaRPr lang="en-US" sz="1500" dirty="0"/>
                    </a:p>
                  </a:txBody>
                  <a:tcPr marL="75628" marR="75628" marT="37814" marB="37814"/>
                </a:tc>
              </a:tr>
            </a:tbl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300" y="2213471"/>
            <a:ext cx="869950" cy="2868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6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1" y="2965449"/>
            <a:ext cx="3263900" cy="203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طريقة التصوير بالأشعة السينية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1" y="1200150"/>
            <a:ext cx="8623300" cy="3657600"/>
          </a:xfrm>
        </p:spPr>
        <p:txBody>
          <a:bodyPr/>
          <a:lstStyle/>
          <a:p>
            <a:r>
              <a:rPr lang="ar-SA" dirty="0" smtClean="0"/>
              <a:t>تصوير اسقاطي </a:t>
            </a:r>
          </a:p>
          <a:p>
            <a:pPr lvl="1"/>
            <a:r>
              <a:rPr lang="ar-SA" dirty="0" smtClean="0"/>
              <a:t>الأعضاء الداخلية في الأبعاد الثلاثة تظهر متراكبة في صورة الأشعة ثنائية الأبعاد</a:t>
            </a:r>
          </a:p>
          <a:p>
            <a:pPr lvl="1"/>
            <a:r>
              <a:rPr lang="ar-SA" dirty="0" smtClean="0"/>
              <a:t>كل نقطة في الصورة تمثل حاصل جمع خواص الأنسجة في طريق شعاع التصوير </a:t>
            </a:r>
            <a:endParaRPr lang="en-US" dirty="0"/>
          </a:p>
        </p:txBody>
      </p:sp>
      <p:pic>
        <p:nvPicPr>
          <p:cNvPr id="3077" name="Picture 5" descr="C:\Users\Yasser\Desktop\403v103n03-90140428fig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1" y="2949619"/>
            <a:ext cx="4609355" cy="204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11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مقارنة بين صورتي الأشعة السينية و الضوء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0" y="1200150"/>
            <a:ext cx="3606800" cy="3657600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نلاحظ أن صورة فيلم الأشعة السينية هي صورة سلبية </a:t>
            </a:r>
          </a:p>
          <a:p>
            <a:pPr lvl="1"/>
            <a:r>
              <a:rPr lang="ar-SA" dirty="0" smtClean="0"/>
              <a:t>«نيجاتيف» أو كفيلم التصوير </a:t>
            </a:r>
          </a:p>
          <a:p>
            <a:r>
              <a:rPr lang="ar-SA" dirty="0" smtClean="0"/>
              <a:t>السطوع الأكبر بالصورة يمثل اختراق أقل للأشعة في الجسم </a:t>
            </a:r>
          </a:p>
          <a:p>
            <a:pPr lvl="1"/>
            <a:r>
              <a:rPr lang="ar-SA" dirty="0" smtClean="0"/>
              <a:t> الفيلم لم يتأثر ليسود</a:t>
            </a:r>
          </a:p>
          <a:p>
            <a:r>
              <a:rPr lang="ar-SA" dirty="0" smtClean="0"/>
              <a:t>اختراق أعلى بكثير للأشعة السينية عن الضوء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644649"/>
            <a:ext cx="2528851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C:\Users\Yasser\Desktop\h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26" y="1644649"/>
            <a:ext cx="2598774" cy="3456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64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 لمتابعتكم</a:t>
            </a:r>
            <a:endParaRPr lang="en-US" dirty="0"/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3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6731</TotalTime>
  <Words>305</Words>
  <Application>Microsoft Office PowerPoint</Application>
  <PresentationFormat>On-screen Show (16:9)</PresentationFormat>
  <Paragraphs>57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تقنيات التصوير الطبي</vt:lpstr>
      <vt:lpstr>محتوى المحاضرة</vt:lpstr>
      <vt:lpstr>مثال تقريبي</vt:lpstr>
      <vt:lpstr>طبيعة الأشعة السينية</vt:lpstr>
      <vt:lpstr>توليد الأشعة السينية</vt:lpstr>
      <vt:lpstr>امتصاص الأشعة السينية داخل الجسم</vt:lpstr>
      <vt:lpstr>طريقة التصوير بالأشعة السينية</vt:lpstr>
      <vt:lpstr>مقارنة بين صورتي الأشعة السينية و الضوء</vt:lpstr>
      <vt:lpstr>شكرا لمتابعتكم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</dc:creator>
  <cp:lastModifiedBy>Yasser</cp:lastModifiedBy>
  <cp:revision>531</cp:revision>
  <dcterms:created xsi:type="dcterms:W3CDTF">2012-04-16T13:05:27Z</dcterms:created>
  <dcterms:modified xsi:type="dcterms:W3CDTF">2014-01-07T11:15:25Z</dcterms:modified>
</cp:coreProperties>
</file>