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7" r:id="rId2"/>
    <p:sldId id="373" r:id="rId3"/>
    <p:sldId id="465" r:id="rId4"/>
    <p:sldId id="466" r:id="rId5"/>
    <p:sldId id="468" r:id="rId6"/>
    <p:sldId id="470" r:id="rId7"/>
    <p:sldId id="471" r:id="rId8"/>
    <p:sldId id="461" r:id="rId9"/>
    <p:sldId id="463" r:id="rId10"/>
    <p:sldId id="478" r:id="rId11"/>
    <p:sldId id="462" r:id="rId12"/>
    <p:sldId id="473" r:id="rId13"/>
    <p:sldId id="474" r:id="rId14"/>
    <p:sldId id="477" r:id="rId15"/>
    <p:sldId id="472" r:id="rId16"/>
    <p:sldId id="411" r:id="rId1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E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50" d="100"/>
          <a:sy n="150" d="100"/>
        </p:scale>
        <p:origin x="-504" y="-84"/>
      </p:cViewPr>
      <p:guideLst>
        <p:guide orient="horz" pos="14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29FD41-6EBC-4136-BFB5-CD4680D5B81C}" type="doc">
      <dgm:prSet loTypeId="urn:microsoft.com/office/officeart/2005/8/layout/hProcess9" loCatId="process" qsTypeId="urn:microsoft.com/office/officeart/2005/8/quickstyle/simple4" qsCatId="simple" csTypeId="urn:microsoft.com/office/officeart/2005/8/colors/colorful5" csCatId="colorful" phldr="1"/>
      <dgm:spPr/>
    </dgm:pt>
    <dgm:pt modelId="{A3CF1124-9891-4A95-A268-23EC4424113D}">
      <dgm:prSet phldrT="[Text]"/>
      <dgm:spPr/>
      <dgm:t>
        <a:bodyPr/>
        <a:lstStyle/>
        <a:p>
          <a:r>
            <a:rPr lang="ar-SA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التصوير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F9980E29-F246-44E1-ACF8-F945AD2E8F64}" type="parTrans" cxnId="{186CA114-54B9-4796-8E5F-7E83DC12E755}">
      <dgm:prSet/>
      <dgm:spPr/>
      <dgm:t>
        <a:bodyPr/>
        <a:lstStyle/>
        <a:p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6EEFEEF8-7806-4BC3-8432-1DBA7A9BE7B7}" type="sibTrans" cxnId="{186CA114-54B9-4796-8E5F-7E83DC12E755}">
      <dgm:prSet/>
      <dgm:spPr/>
      <dgm:t>
        <a:bodyPr/>
        <a:lstStyle/>
        <a:p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F5AC3C14-421D-4DCB-B2DA-6277A8C86C11}">
      <dgm:prSet phldrT="[Text]"/>
      <dgm:spPr/>
      <dgm:t>
        <a:bodyPr/>
        <a:lstStyle/>
        <a:p>
          <a:r>
            <a:rPr lang="ar-SA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النمذجة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DF17B8E7-86B6-47B4-8180-FA885CDBF2A6}" type="parTrans" cxnId="{135AB8FD-6ACE-4493-93E0-9F0354C11549}">
      <dgm:prSet/>
      <dgm:spPr/>
      <dgm:t>
        <a:bodyPr/>
        <a:lstStyle/>
        <a:p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5E560E4F-71A7-4DB4-AD5F-F31708A53659}" type="sibTrans" cxnId="{135AB8FD-6ACE-4493-93E0-9F0354C11549}">
      <dgm:prSet/>
      <dgm:spPr/>
      <dgm:t>
        <a:bodyPr/>
        <a:lstStyle/>
        <a:p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79D62057-3D9A-49FE-96EC-98A8B6BD31F8}">
      <dgm:prSet phldrT="[Text]"/>
      <dgm:spPr/>
      <dgm:t>
        <a:bodyPr/>
        <a:lstStyle/>
        <a:p>
          <a:r>
            <a:rPr lang="ar-SA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هندسة الأنسجة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D4D50D86-605B-48B2-B137-E615DE5ED2E2}" type="parTrans" cxnId="{FB07E38D-5FED-4651-BDFD-1EEAEDF7AC90}">
      <dgm:prSet/>
      <dgm:spPr/>
      <dgm:t>
        <a:bodyPr/>
        <a:lstStyle/>
        <a:p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6E282CE3-A336-435F-8005-D4C52BBF6E8C}" type="sibTrans" cxnId="{FB07E38D-5FED-4651-BDFD-1EEAEDF7AC90}">
      <dgm:prSet/>
      <dgm:spPr/>
      <dgm:t>
        <a:bodyPr/>
        <a:lstStyle/>
        <a:p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9DBF278A-9F1B-4838-B038-450883C34AE6}" type="pres">
      <dgm:prSet presAssocID="{FA29FD41-6EBC-4136-BFB5-CD4680D5B81C}" presName="CompostProcess" presStyleCnt="0">
        <dgm:presLayoutVars>
          <dgm:dir val="rev"/>
          <dgm:resizeHandles val="exact"/>
        </dgm:presLayoutVars>
      </dgm:prSet>
      <dgm:spPr/>
    </dgm:pt>
    <dgm:pt modelId="{88CEC20B-8FBD-42B5-9333-915931AD90B6}" type="pres">
      <dgm:prSet presAssocID="{FA29FD41-6EBC-4136-BFB5-CD4680D5B81C}" presName="arrow" presStyleLbl="bgShp" presStyleIdx="0" presStyleCnt="1"/>
      <dgm:spPr/>
    </dgm:pt>
    <dgm:pt modelId="{FCEE5C35-0A83-4A3C-9E78-248BE75AF376}" type="pres">
      <dgm:prSet presAssocID="{FA29FD41-6EBC-4136-BFB5-CD4680D5B81C}" presName="linearProcess" presStyleCnt="0"/>
      <dgm:spPr/>
    </dgm:pt>
    <dgm:pt modelId="{EDA0868E-CF6D-4513-BE87-DA1FA78553F9}" type="pres">
      <dgm:prSet presAssocID="{A3CF1124-9891-4A95-A268-23EC4424113D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01B485-77D0-45EC-9355-C0F89AE83E88}" type="pres">
      <dgm:prSet presAssocID="{6EEFEEF8-7806-4BC3-8432-1DBA7A9BE7B7}" presName="sibTrans" presStyleCnt="0"/>
      <dgm:spPr/>
    </dgm:pt>
    <dgm:pt modelId="{45572CBD-EDB7-421A-BFFB-D183E838F19A}" type="pres">
      <dgm:prSet presAssocID="{F5AC3C14-421D-4DCB-B2DA-6277A8C86C11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F85DFF-0F94-443C-8DDF-8C11B5EF734C}" type="pres">
      <dgm:prSet presAssocID="{5E560E4F-71A7-4DB4-AD5F-F31708A53659}" presName="sibTrans" presStyleCnt="0"/>
      <dgm:spPr/>
    </dgm:pt>
    <dgm:pt modelId="{FD47A26E-474A-4D53-95E6-FCA33C71C938}" type="pres">
      <dgm:prSet presAssocID="{79D62057-3D9A-49FE-96EC-98A8B6BD31F8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35AB8FD-6ACE-4493-93E0-9F0354C11549}" srcId="{FA29FD41-6EBC-4136-BFB5-CD4680D5B81C}" destId="{F5AC3C14-421D-4DCB-B2DA-6277A8C86C11}" srcOrd="1" destOrd="0" parTransId="{DF17B8E7-86B6-47B4-8180-FA885CDBF2A6}" sibTransId="{5E560E4F-71A7-4DB4-AD5F-F31708A53659}"/>
    <dgm:cxn modelId="{186CA114-54B9-4796-8E5F-7E83DC12E755}" srcId="{FA29FD41-6EBC-4136-BFB5-CD4680D5B81C}" destId="{A3CF1124-9891-4A95-A268-23EC4424113D}" srcOrd="0" destOrd="0" parTransId="{F9980E29-F246-44E1-ACF8-F945AD2E8F64}" sibTransId="{6EEFEEF8-7806-4BC3-8432-1DBA7A9BE7B7}"/>
    <dgm:cxn modelId="{7C5DE3C7-17E7-47CD-864B-41CA7D0B9BC5}" type="presOf" srcId="{FA29FD41-6EBC-4136-BFB5-CD4680D5B81C}" destId="{9DBF278A-9F1B-4838-B038-450883C34AE6}" srcOrd="0" destOrd="0" presId="urn:microsoft.com/office/officeart/2005/8/layout/hProcess9"/>
    <dgm:cxn modelId="{FB07E38D-5FED-4651-BDFD-1EEAEDF7AC90}" srcId="{FA29FD41-6EBC-4136-BFB5-CD4680D5B81C}" destId="{79D62057-3D9A-49FE-96EC-98A8B6BD31F8}" srcOrd="2" destOrd="0" parTransId="{D4D50D86-605B-48B2-B137-E615DE5ED2E2}" sibTransId="{6E282CE3-A336-435F-8005-D4C52BBF6E8C}"/>
    <dgm:cxn modelId="{9DD3A6D6-1BB9-4033-AA18-5E55609AA701}" type="presOf" srcId="{A3CF1124-9891-4A95-A268-23EC4424113D}" destId="{EDA0868E-CF6D-4513-BE87-DA1FA78553F9}" srcOrd="0" destOrd="0" presId="urn:microsoft.com/office/officeart/2005/8/layout/hProcess9"/>
    <dgm:cxn modelId="{6CC63552-0C19-4230-8CBC-C9B3F1F530F0}" type="presOf" srcId="{F5AC3C14-421D-4DCB-B2DA-6277A8C86C11}" destId="{45572CBD-EDB7-421A-BFFB-D183E838F19A}" srcOrd="0" destOrd="0" presId="urn:microsoft.com/office/officeart/2005/8/layout/hProcess9"/>
    <dgm:cxn modelId="{BDE93755-A0A8-47BE-8B64-2788BC8F4588}" type="presOf" srcId="{79D62057-3D9A-49FE-96EC-98A8B6BD31F8}" destId="{FD47A26E-474A-4D53-95E6-FCA33C71C938}" srcOrd="0" destOrd="0" presId="urn:microsoft.com/office/officeart/2005/8/layout/hProcess9"/>
    <dgm:cxn modelId="{27517D5D-E1E4-4906-AD13-7A97DB0820DD}" type="presParOf" srcId="{9DBF278A-9F1B-4838-B038-450883C34AE6}" destId="{88CEC20B-8FBD-42B5-9333-915931AD90B6}" srcOrd="0" destOrd="0" presId="urn:microsoft.com/office/officeart/2005/8/layout/hProcess9"/>
    <dgm:cxn modelId="{5836E599-BE7E-426A-817A-ED4400FE30C2}" type="presParOf" srcId="{9DBF278A-9F1B-4838-B038-450883C34AE6}" destId="{FCEE5C35-0A83-4A3C-9E78-248BE75AF376}" srcOrd="1" destOrd="0" presId="urn:microsoft.com/office/officeart/2005/8/layout/hProcess9"/>
    <dgm:cxn modelId="{F3D22AA1-52A4-4291-9798-4B31B30274A1}" type="presParOf" srcId="{FCEE5C35-0A83-4A3C-9E78-248BE75AF376}" destId="{EDA0868E-CF6D-4513-BE87-DA1FA78553F9}" srcOrd="0" destOrd="0" presId="urn:microsoft.com/office/officeart/2005/8/layout/hProcess9"/>
    <dgm:cxn modelId="{FE7A970B-F849-4744-976A-74022535CEF5}" type="presParOf" srcId="{FCEE5C35-0A83-4A3C-9E78-248BE75AF376}" destId="{A001B485-77D0-45EC-9355-C0F89AE83E88}" srcOrd="1" destOrd="0" presId="urn:microsoft.com/office/officeart/2005/8/layout/hProcess9"/>
    <dgm:cxn modelId="{C47C856A-4E29-4BAD-8DCC-2B8BF2218770}" type="presParOf" srcId="{FCEE5C35-0A83-4A3C-9E78-248BE75AF376}" destId="{45572CBD-EDB7-421A-BFFB-D183E838F19A}" srcOrd="2" destOrd="0" presId="urn:microsoft.com/office/officeart/2005/8/layout/hProcess9"/>
    <dgm:cxn modelId="{BF4C0BDE-5464-4C6F-8513-793355425CA9}" type="presParOf" srcId="{FCEE5C35-0A83-4A3C-9E78-248BE75AF376}" destId="{1DF85DFF-0F94-443C-8DDF-8C11B5EF734C}" srcOrd="3" destOrd="0" presId="urn:microsoft.com/office/officeart/2005/8/layout/hProcess9"/>
    <dgm:cxn modelId="{95ECED6A-7616-4048-99DD-40E892EA8613}" type="presParOf" srcId="{FCEE5C35-0A83-4A3C-9E78-248BE75AF376}" destId="{FD47A26E-474A-4D53-95E6-FCA33C71C938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29FD41-6EBC-4136-BFB5-CD4680D5B81C}" type="doc">
      <dgm:prSet loTypeId="urn:microsoft.com/office/officeart/2005/8/layout/hProcess9" loCatId="process" qsTypeId="urn:microsoft.com/office/officeart/2005/8/quickstyle/simple4" qsCatId="simple" csTypeId="urn:microsoft.com/office/officeart/2005/8/colors/colorful5" csCatId="colorful" phldr="1"/>
      <dgm:spPr/>
    </dgm:pt>
    <dgm:pt modelId="{A3CF1124-9891-4A95-A268-23EC4424113D}">
      <dgm:prSet phldrT="[Text]"/>
      <dgm:spPr/>
      <dgm:t>
        <a:bodyPr/>
        <a:lstStyle/>
        <a:p>
          <a:r>
            <a:rPr lang="ar-SA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التصوير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F9980E29-F246-44E1-ACF8-F945AD2E8F64}" type="parTrans" cxnId="{186CA114-54B9-4796-8E5F-7E83DC12E755}">
      <dgm:prSet/>
      <dgm:spPr/>
      <dgm:t>
        <a:bodyPr/>
        <a:lstStyle/>
        <a:p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6EEFEEF8-7806-4BC3-8432-1DBA7A9BE7B7}" type="sibTrans" cxnId="{186CA114-54B9-4796-8E5F-7E83DC12E755}">
      <dgm:prSet/>
      <dgm:spPr/>
      <dgm:t>
        <a:bodyPr/>
        <a:lstStyle/>
        <a:p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F5AC3C14-421D-4DCB-B2DA-6277A8C86C11}">
      <dgm:prSet phldrT="[Text]"/>
      <dgm:spPr/>
      <dgm:t>
        <a:bodyPr/>
        <a:lstStyle/>
        <a:p>
          <a:r>
            <a:rPr lang="ar-SA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تصميم الاطار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DF17B8E7-86B6-47B4-8180-FA885CDBF2A6}" type="parTrans" cxnId="{135AB8FD-6ACE-4493-93E0-9F0354C11549}">
      <dgm:prSet/>
      <dgm:spPr/>
      <dgm:t>
        <a:bodyPr/>
        <a:lstStyle/>
        <a:p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5E560E4F-71A7-4DB4-AD5F-F31708A53659}" type="sibTrans" cxnId="{135AB8FD-6ACE-4493-93E0-9F0354C11549}">
      <dgm:prSet/>
      <dgm:spPr/>
      <dgm:t>
        <a:bodyPr/>
        <a:lstStyle/>
        <a:p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79D62057-3D9A-49FE-96EC-98A8B6BD31F8}">
      <dgm:prSet phldrT="[Text]"/>
      <dgm:spPr/>
      <dgm:t>
        <a:bodyPr/>
        <a:lstStyle/>
        <a:p>
          <a:r>
            <a:rPr lang="ar-SA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هندسة الأنسجة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D4D50D86-605B-48B2-B137-E615DE5ED2E2}" type="parTrans" cxnId="{FB07E38D-5FED-4651-BDFD-1EEAEDF7AC90}">
      <dgm:prSet/>
      <dgm:spPr/>
      <dgm:t>
        <a:bodyPr/>
        <a:lstStyle/>
        <a:p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6E282CE3-A336-435F-8005-D4C52BBF6E8C}" type="sibTrans" cxnId="{FB07E38D-5FED-4651-BDFD-1EEAEDF7AC90}">
      <dgm:prSet/>
      <dgm:spPr/>
      <dgm:t>
        <a:bodyPr/>
        <a:lstStyle/>
        <a:p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C0C00D95-33C3-42C6-B5B6-F801B780D389}" type="pres">
      <dgm:prSet presAssocID="{FA29FD41-6EBC-4136-BFB5-CD4680D5B81C}" presName="CompostProcess" presStyleCnt="0">
        <dgm:presLayoutVars>
          <dgm:dir val="rev"/>
          <dgm:resizeHandles val="exact"/>
        </dgm:presLayoutVars>
      </dgm:prSet>
      <dgm:spPr/>
    </dgm:pt>
    <dgm:pt modelId="{2285CD54-9116-4E5B-8513-D64F924A1E7A}" type="pres">
      <dgm:prSet presAssocID="{FA29FD41-6EBC-4136-BFB5-CD4680D5B81C}" presName="arrow" presStyleLbl="bgShp" presStyleIdx="0" presStyleCnt="1"/>
      <dgm:spPr/>
      <dgm:t>
        <a:bodyPr/>
        <a:lstStyle/>
        <a:p>
          <a:endParaRPr lang="en-US"/>
        </a:p>
      </dgm:t>
    </dgm:pt>
    <dgm:pt modelId="{2B3D46A7-2AEF-4BAA-8A4A-B83431C76B4C}" type="pres">
      <dgm:prSet presAssocID="{FA29FD41-6EBC-4136-BFB5-CD4680D5B81C}" presName="linearProcess" presStyleCnt="0"/>
      <dgm:spPr/>
    </dgm:pt>
    <dgm:pt modelId="{4FF6FE2C-E017-418C-AE24-96B7A27E2BF2}" type="pres">
      <dgm:prSet presAssocID="{A3CF1124-9891-4A95-A268-23EC4424113D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F84FC4-8E9A-4B11-B226-00F57B627B97}" type="pres">
      <dgm:prSet presAssocID="{6EEFEEF8-7806-4BC3-8432-1DBA7A9BE7B7}" presName="sibTrans" presStyleCnt="0"/>
      <dgm:spPr/>
    </dgm:pt>
    <dgm:pt modelId="{9C9AD38D-8AE6-46A4-8851-66D79B1CD6C2}" type="pres">
      <dgm:prSet presAssocID="{F5AC3C14-421D-4DCB-B2DA-6277A8C86C11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6BA262-4F3E-4598-894C-210D1B6DF3C3}" type="pres">
      <dgm:prSet presAssocID="{5E560E4F-71A7-4DB4-AD5F-F31708A53659}" presName="sibTrans" presStyleCnt="0"/>
      <dgm:spPr/>
    </dgm:pt>
    <dgm:pt modelId="{24FD73E7-B602-4AC8-BF9B-A4DFD1FAB3EF}" type="pres">
      <dgm:prSet presAssocID="{79D62057-3D9A-49FE-96EC-98A8B6BD31F8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3464C2-81B0-4BAD-8034-09D972FA628D}" type="presOf" srcId="{A3CF1124-9891-4A95-A268-23EC4424113D}" destId="{4FF6FE2C-E017-418C-AE24-96B7A27E2BF2}" srcOrd="0" destOrd="0" presId="urn:microsoft.com/office/officeart/2005/8/layout/hProcess9"/>
    <dgm:cxn modelId="{07A25340-3072-4B23-A7A8-E08A57CD87C7}" type="presOf" srcId="{FA29FD41-6EBC-4136-BFB5-CD4680D5B81C}" destId="{C0C00D95-33C3-42C6-B5B6-F801B780D389}" srcOrd="0" destOrd="0" presId="urn:microsoft.com/office/officeart/2005/8/layout/hProcess9"/>
    <dgm:cxn modelId="{4D231E63-D930-4A42-BAC1-8ED1DC2BF046}" type="presOf" srcId="{F5AC3C14-421D-4DCB-B2DA-6277A8C86C11}" destId="{9C9AD38D-8AE6-46A4-8851-66D79B1CD6C2}" srcOrd="0" destOrd="0" presId="urn:microsoft.com/office/officeart/2005/8/layout/hProcess9"/>
    <dgm:cxn modelId="{186CA114-54B9-4796-8E5F-7E83DC12E755}" srcId="{FA29FD41-6EBC-4136-BFB5-CD4680D5B81C}" destId="{A3CF1124-9891-4A95-A268-23EC4424113D}" srcOrd="0" destOrd="0" parTransId="{F9980E29-F246-44E1-ACF8-F945AD2E8F64}" sibTransId="{6EEFEEF8-7806-4BC3-8432-1DBA7A9BE7B7}"/>
    <dgm:cxn modelId="{135AB8FD-6ACE-4493-93E0-9F0354C11549}" srcId="{FA29FD41-6EBC-4136-BFB5-CD4680D5B81C}" destId="{F5AC3C14-421D-4DCB-B2DA-6277A8C86C11}" srcOrd="1" destOrd="0" parTransId="{DF17B8E7-86B6-47B4-8180-FA885CDBF2A6}" sibTransId="{5E560E4F-71A7-4DB4-AD5F-F31708A53659}"/>
    <dgm:cxn modelId="{016ABB56-B713-46E8-BF75-757680E10A21}" type="presOf" srcId="{79D62057-3D9A-49FE-96EC-98A8B6BD31F8}" destId="{24FD73E7-B602-4AC8-BF9B-A4DFD1FAB3EF}" srcOrd="0" destOrd="0" presId="urn:microsoft.com/office/officeart/2005/8/layout/hProcess9"/>
    <dgm:cxn modelId="{FB07E38D-5FED-4651-BDFD-1EEAEDF7AC90}" srcId="{FA29FD41-6EBC-4136-BFB5-CD4680D5B81C}" destId="{79D62057-3D9A-49FE-96EC-98A8B6BD31F8}" srcOrd="2" destOrd="0" parTransId="{D4D50D86-605B-48B2-B137-E615DE5ED2E2}" sibTransId="{6E282CE3-A336-435F-8005-D4C52BBF6E8C}"/>
    <dgm:cxn modelId="{D9004A4A-6DBD-4E75-B75A-9A13AFF1BDD0}" type="presParOf" srcId="{C0C00D95-33C3-42C6-B5B6-F801B780D389}" destId="{2285CD54-9116-4E5B-8513-D64F924A1E7A}" srcOrd="0" destOrd="0" presId="urn:microsoft.com/office/officeart/2005/8/layout/hProcess9"/>
    <dgm:cxn modelId="{5432135C-31EB-4AF1-8B5A-ED4A8A032743}" type="presParOf" srcId="{C0C00D95-33C3-42C6-B5B6-F801B780D389}" destId="{2B3D46A7-2AEF-4BAA-8A4A-B83431C76B4C}" srcOrd="1" destOrd="0" presId="urn:microsoft.com/office/officeart/2005/8/layout/hProcess9"/>
    <dgm:cxn modelId="{DA267BCC-F47B-49ED-8DE7-03F0EACEEFD5}" type="presParOf" srcId="{2B3D46A7-2AEF-4BAA-8A4A-B83431C76B4C}" destId="{4FF6FE2C-E017-418C-AE24-96B7A27E2BF2}" srcOrd="0" destOrd="0" presId="urn:microsoft.com/office/officeart/2005/8/layout/hProcess9"/>
    <dgm:cxn modelId="{AD31EA2A-0BCD-4E09-84C2-07C77BC3D497}" type="presParOf" srcId="{2B3D46A7-2AEF-4BAA-8A4A-B83431C76B4C}" destId="{8FF84FC4-8E9A-4B11-B226-00F57B627B97}" srcOrd="1" destOrd="0" presId="urn:microsoft.com/office/officeart/2005/8/layout/hProcess9"/>
    <dgm:cxn modelId="{EF241B18-1B07-4B4E-947E-367653D9AC9F}" type="presParOf" srcId="{2B3D46A7-2AEF-4BAA-8A4A-B83431C76B4C}" destId="{9C9AD38D-8AE6-46A4-8851-66D79B1CD6C2}" srcOrd="2" destOrd="0" presId="urn:microsoft.com/office/officeart/2005/8/layout/hProcess9"/>
    <dgm:cxn modelId="{878FB6B6-8868-4EEF-A0BB-1C661FA83ABF}" type="presParOf" srcId="{2B3D46A7-2AEF-4BAA-8A4A-B83431C76B4C}" destId="{9D6BA262-4F3E-4598-894C-210D1B6DF3C3}" srcOrd="3" destOrd="0" presId="urn:microsoft.com/office/officeart/2005/8/layout/hProcess9"/>
    <dgm:cxn modelId="{0C75B7F6-1B97-4531-AAC7-063CEB28B678}" type="presParOf" srcId="{2B3D46A7-2AEF-4BAA-8A4A-B83431C76B4C}" destId="{24FD73E7-B602-4AC8-BF9B-A4DFD1FAB3EF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29FD41-6EBC-4136-BFB5-CD4680D5B81C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</dgm:pt>
    <dgm:pt modelId="{A3CF1124-9891-4A95-A268-23EC4424113D}">
      <dgm:prSet phldrT="[Text]"/>
      <dgm:spPr/>
      <dgm:t>
        <a:bodyPr/>
        <a:lstStyle/>
        <a:p>
          <a:r>
            <a:rPr lang="ar-SA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هندسة الأنسجة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F9980E29-F246-44E1-ACF8-F945AD2E8F64}" type="parTrans" cxnId="{186CA114-54B9-4796-8E5F-7E83DC12E755}">
      <dgm:prSet/>
      <dgm:spPr/>
      <dgm:t>
        <a:bodyPr/>
        <a:lstStyle/>
        <a:p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6EEFEEF8-7806-4BC3-8432-1DBA7A9BE7B7}" type="sibTrans" cxnId="{186CA114-54B9-4796-8E5F-7E83DC12E755}">
      <dgm:prSet/>
      <dgm:spPr/>
      <dgm:t>
        <a:bodyPr/>
        <a:lstStyle/>
        <a:p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F5AC3C14-421D-4DCB-B2DA-6277A8C86C11}">
      <dgm:prSet phldrT="[Text]"/>
      <dgm:spPr/>
      <dgm:t>
        <a:bodyPr/>
        <a:lstStyle/>
        <a:p>
          <a:r>
            <a:rPr lang="ar-SA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التصوير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DF17B8E7-86B6-47B4-8180-FA885CDBF2A6}" type="parTrans" cxnId="{135AB8FD-6ACE-4493-93E0-9F0354C11549}">
      <dgm:prSet/>
      <dgm:spPr/>
      <dgm:t>
        <a:bodyPr/>
        <a:lstStyle/>
        <a:p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5E560E4F-71A7-4DB4-AD5F-F31708A53659}" type="sibTrans" cxnId="{135AB8FD-6ACE-4493-93E0-9F0354C11549}">
      <dgm:prSet/>
      <dgm:spPr/>
      <dgm:t>
        <a:bodyPr/>
        <a:lstStyle/>
        <a:p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79D62057-3D9A-49FE-96EC-98A8B6BD31F8}">
      <dgm:prSet phldrT="[Text]"/>
      <dgm:spPr/>
      <dgm:t>
        <a:bodyPr/>
        <a:lstStyle/>
        <a:p>
          <a:r>
            <a:rPr lang="ar-SA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تقييم النسيج الجديد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D4D50D86-605B-48B2-B137-E615DE5ED2E2}" type="parTrans" cxnId="{FB07E38D-5FED-4651-BDFD-1EEAEDF7AC90}">
      <dgm:prSet/>
      <dgm:spPr/>
      <dgm:t>
        <a:bodyPr/>
        <a:lstStyle/>
        <a:p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6E282CE3-A336-435F-8005-D4C52BBF6E8C}" type="sibTrans" cxnId="{FB07E38D-5FED-4651-BDFD-1EEAEDF7AC90}">
      <dgm:prSet/>
      <dgm:spPr/>
      <dgm:t>
        <a:bodyPr/>
        <a:lstStyle/>
        <a:p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C0C00D95-33C3-42C6-B5B6-F801B780D389}" type="pres">
      <dgm:prSet presAssocID="{FA29FD41-6EBC-4136-BFB5-CD4680D5B81C}" presName="CompostProcess" presStyleCnt="0">
        <dgm:presLayoutVars>
          <dgm:dir val="rev"/>
          <dgm:resizeHandles val="exact"/>
        </dgm:presLayoutVars>
      </dgm:prSet>
      <dgm:spPr/>
    </dgm:pt>
    <dgm:pt modelId="{2285CD54-9116-4E5B-8513-D64F924A1E7A}" type="pres">
      <dgm:prSet presAssocID="{FA29FD41-6EBC-4136-BFB5-CD4680D5B81C}" presName="arrow" presStyleLbl="bgShp" presStyleIdx="0" presStyleCnt="1"/>
      <dgm:spPr/>
      <dgm:t>
        <a:bodyPr/>
        <a:lstStyle/>
        <a:p>
          <a:endParaRPr lang="en-US"/>
        </a:p>
      </dgm:t>
    </dgm:pt>
    <dgm:pt modelId="{2B3D46A7-2AEF-4BAA-8A4A-B83431C76B4C}" type="pres">
      <dgm:prSet presAssocID="{FA29FD41-6EBC-4136-BFB5-CD4680D5B81C}" presName="linearProcess" presStyleCnt="0"/>
      <dgm:spPr/>
    </dgm:pt>
    <dgm:pt modelId="{4FF6FE2C-E017-418C-AE24-96B7A27E2BF2}" type="pres">
      <dgm:prSet presAssocID="{A3CF1124-9891-4A95-A268-23EC4424113D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F84FC4-8E9A-4B11-B226-00F57B627B97}" type="pres">
      <dgm:prSet presAssocID="{6EEFEEF8-7806-4BC3-8432-1DBA7A9BE7B7}" presName="sibTrans" presStyleCnt="0"/>
      <dgm:spPr/>
    </dgm:pt>
    <dgm:pt modelId="{9C9AD38D-8AE6-46A4-8851-66D79B1CD6C2}" type="pres">
      <dgm:prSet presAssocID="{F5AC3C14-421D-4DCB-B2DA-6277A8C86C11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6BA262-4F3E-4598-894C-210D1B6DF3C3}" type="pres">
      <dgm:prSet presAssocID="{5E560E4F-71A7-4DB4-AD5F-F31708A53659}" presName="sibTrans" presStyleCnt="0"/>
      <dgm:spPr/>
    </dgm:pt>
    <dgm:pt modelId="{24FD73E7-B602-4AC8-BF9B-A4DFD1FAB3EF}" type="pres">
      <dgm:prSet presAssocID="{79D62057-3D9A-49FE-96EC-98A8B6BD31F8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DB66F49-FFAF-4680-ADCC-55211AF5DD0C}" type="presOf" srcId="{FA29FD41-6EBC-4136-BFB5-CD4680D5B81C}" destId="{C0C00D95-33C3-42C6-B5B6-F801B780D389}" srcOrd="0" destOrd="0" presId="urn:microsoft.com/office/officeart/2005/8/layout/hProcess9"/>
    <dgm:cxn modelId="{9DB1D581-367F-4014-93B1-2620EFD8ADCA}" type="presOf" srcId="{F5AC3C14-421D-4DCB-B2DA-6277A8C86C11}" destId="{9C9AD38D-8AE6-46A4-8851-66D79B1CD6C2}" srcOrd="0" destOrd="0" presId="urn:microsoft.com/office/officeart/2005/8/layout/hProcess9"/>
    <dgm:cxn modelId="{186CA114-54B9-4796-8E5F-7E83DC12E755}" srcId="{FA29FD41-6EBC-4136-BFB5-CD4680D5B81C}" destId="{A3CF1124-9891-4A95-A268-23EC4424113D}" srcOrd="0" destOrd="0" parTransId="{F9980E29-F246-44E1-ACF8-F945AD2E8F64}" sibTransId="{6EEFEEF8-7806-4BC3-8432-1DBA7A9BE7B7}"/>
    <dgm:cxn modelId="{135AB8FD-6ACE-4493-93E0-9F0354C11549}" srcId="{FA29FD41-6EBC-4136-BFB5-CD4680D5B81C}" destId="{F5AC3C14-421D-4DCB-B2DA-6277A8C86C11}" srcOrd="1" destOrd="0" parTransId="{DF17B8E7-86B6-47B4-8180-FA885CDBF2A6}" sibTransId="{5E560E4F-71A7-4DB4-AD5F-F31708A53659}"/>
    <dgm:cxn modelId="{D1028CCC-5790-4751-8EBC-3838E6BF3E60}" type="presOf" srcId="{79D62057-3D9A-49FE-96EC-98A8B6BD31F8}" destId="{24FD73E7-B602-4AC8-BF9B-A4DFD1FAB3EF}" srcOrd="0" destOrd="0" presId="urn:microsoft.com/office/officeart/2005/8/layout/hProcess9"/>
    <dgm:cxn modelId="{7A2F67E6-14B1-4728-B521-276910E4B8F0}" type="presOf" srcId="{A3CF1124-9891-4A95-A268-23EC4424113D}" destId="{4FF6FE2C-E017-418C-AE24-96B7A27E2BF2}" srcOrd="0" destOrd="0" presId="urn:microsoft.com/office/officeart/2005/8/layout/hProcess9"/>
    <dgm:cxn modelId="{FB07E38D-5FED-4651-BDFD-1EEAEDF7AC90}" srcId="{FA29FD41-6EBC-4136-BFB5-CD4680D5B81C}" destId="{79D62057-3D9A-49FE-96EC-98A8B6BD31F8}" srcOrd="2" destOrd="0" parTransId="{D4D50D86-605B-48B2-B137-E615DE5ED2E2}" sibTransId="{6E282CE3-A336-435F-8005-D4C52BBF6E8C}"/>
    <dgm:cxn modelId="{F38F068B-66B3-43FC-8856-525E7B02458B}" type="presParOf" srcId="{C0C00D95-33C3-42C6-B5B6-F801B780D389}" destId="{2285CD54-9116-4E5B-8513-D64F924A1E7A}" srcOrd="0" destOrd="0" presId="urn:microsoft.com/office/officeart/2005/8/layout/hProcess9"/>
    <dgm:cxn modelId="{615B7A3C-23D9-4D1D-B192-72E25758C7DE}" type="presParOf" srcId="{C0C00D95-33C3-42C6-B5B6-F801B780D389}" destId="{2B3D46A7-2AEF-4BAA-8A4A-B83431C76B4C}" srcOrd="1" destOrd="0" presId="urn:microsoft.com/office/officeart/2005/8/layout/hProcess9"/>
    <dgm:cxn modelId="{4D893BAB-3E24-4D57-9BDF-E040784EF5BE}" type="presParOf" srcId="{2B3D46A7-2AEF-4BAA-8A4A-B83431C76B4C}" destId="{4FF6FE2C-E017-418C-AE24-96B7A27E2BF2}" srcOrd="0" destOrd="0" presId="urn:microsoft.com/office/officeart/2005/8/layout/hProcess9"/>
    <dgm:cxn modelId="{5A8E7AF8-0638-4CF2-9E38-F18B9922E5AF}" type="presParOf" srcId="{2B3D46A7-2AEF-4BAA-8A4A-B83431C76B4C}" destId="{8FF84FC4-8E9A-4B11-B226-00F57B627B97}" srcOrd="1" destOrd="0" presId="urn:microsoft.com/office/officeart/2005/8/layout/hProcess9"/>
    <dgm:cxn modelId="{55FBD717-DD80-4518-B5F6-1E0C9C751997}" type="presParOf" srcId="{2B3D46A7-2AEF-4BAA-8A4A-B83431C76B4C}" destId="{9C9AD38D-8AE6-46A4-8851-66D79B1CD6C2}" srcOrd="2" destOrd="0" presId="urn:microsoft.com/office/officeart/2005/8/layout/hProcess9"/>
    <dgm:cxn modelId="{65E0D746-C7DC-4540-9E33-A13EB5695C84}" type="presParOf" srcId="{2B3D46A7-2AEF-4BAA-8A4A-B83431C76B4C}" destId="{9D6BA262-4F3E-4598-894C-210D1B6DF3C3}" srcOrd="3" destOrd="0" presId="urn:microsoft.com/office/officeart/2005/8/layout/hProcess9"/>
    <dgm:cxn modelId="{1DFF4A3B-2E0D-4C85-B4FF-7B4DE02E9F1B}" type="presParOf" srcId="{2B3D46A7-2AEF-4BAA-8A4A-B83431C76B4C}" destId="{24FD73E7-B602-4AC8-BF9B-A4DFD1FAB3EF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CEC20B-8FBD-42B5-9333-915931AD90B6}">
      <dsp:nvSpPr>
        <dsp:cNvPr id="0" name=""/>
        <dsp:cNvSpPr/>
      </dsp:nvSpPr>
      <dsp:spPr>
        <a:xfrm>
          <a:off x="532923" y="0"/>
          <a:ext cx="6039802" cy="3422650"/>
        </a:xfrm>
        <a:prstGeom prst="lef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DA0868E-CF6D-4513-BE87-DA1FA78553F9}">
      <dsp:nvSpPr>
        <dsp:cNvPr id="0" name=""/>
        <dsp:cNvSpPr/>
      </dsp:nvSpPr>
      <dsp:spPr>
        <a:xfrm>
          <a:off x="4882310" y="1026795"/>
          <a:ext cx="2219031" cy="13690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100" kern="1200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التصوير</a:t>
          </a:r>
          <a:endParaRPr lang="en-US" sz="31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4949142" y="1093627"/>
        <a:ext cx="2085367" cy="1235396"/>
      </dsp:txXfrm>
    </dsp:sp>
    <dsp:sp modelId="{45572CBD-EDB7-421A-BFFB-D183E838F19A}">
      <dsp:nvSpPr>
        <dsp:cNvPr id="0" name=""/>
        <dsp:cNvSpPr/>
      </dsp:nvSpPr>
      <dsp:spPr>
        <a:xfrm>
          <a:off x="2443309" y="1026795"/>
          <a:ext cx="2219031" cy="1369060"/>
        </a:xfrm>
        <a:prstGeom prst="roundRect">
          <a:avLst/>
        </a:prstGeom>
        <a:gradFill rotWithShape="0">
          <a:gsLst>
            <a:gs pos="0">
              <a:schemeClr val="accent5">
                <a:hueOff val="-6198687"/>
                <a:satOff val="9275"/>
                <a:lumOff val="-10392"/>
                <a:alphaOff val="0"/>
                <a:shade val="70000"/>
                <a:satMod val="150000"/>
              </a:schemeClr>
            </a:gs>
            <a:gs pos="34000">
              <a:schemeClr val="accent5">
                <a:hueOff val="-6198687"/>
                <a:satOff val="9275"/>
                <a:lumOff val="-10392"/>
                <a:alphaOff val="0"/>
                <a:shade val="70000"/>
                <a:satMod val="140000"/>
              </a:schemeClr>
            </a:gs>
            <a:gs pos="70000">
              <a:schemeClr val="accent5">
                <a:hueOff val="-6198687"/>
                <a:satOff val="9275"/>
                <a:lumOff val="-10392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5">
                <a:hueOff val="-6198687"/>
                <a:satOff val="9275"/>
                <a:lumOff val="-10392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100" kern="1200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النمذجة</a:t>
          </a:r>
          <a:endParaRPr lang="en-US" sz="31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2510141" y="1093627"/>
        <a:ext cx="2085367" cy="1235396"/>
      </dsp:txXfrm>
    </dsp:sp>
    <dsp:sp modelId="{FD47A26E-474A-4D53-95E6-FCA33C71C938}">
      <dsp:nvSpPr>
        <dsp:cNvPr id="0" name=""/>
        <dsp:cNvSpPr/>
      </dsp:nvSpPr>
      <dsp:spPr>
        <a:xfrm>
          <a:off x="4307" y="1026795"/>
          <a:ext cx="2219031" cy="1369060"/>
        </a:xfrm>
        <a:prstGeom prst="roundRect">
          <a:avLst/>
        </a:prstGeom>
        <a:gradFill rotWithShape="0">
          <a:gsLst>
            <a:gs pos="0">
              <a:schemeClr val="accent5">
                <a:hueOff val="-12397374"/>
                <a:satOff val="18550"/>
                <a:lumOff val="-20783"/>
                <a:alphaOff val="0"/>
                <a:shade val="70000"/>
                <a:satMod val="150000"/>
              </a:schemeClr>
            </a:gs>
            <a:gs pos="34000">
              <a:schemeClr val="accent5">
                <a:hueOff val="-12397374"/>
                <a:satOff val="18550"/>
                <a:lumOff val="-20783"/>
                <a:alphaOff val="0"/>
                <a:shade val="70000"/>
                <a:satMod val="140000"/>
              </a:schemeClr>
            </a:gs>
            <a:gs pos="70000">
              <a:schemeClr val="accent5">
                <a:hueOff val="-12397374"/>
                <a:satOff val="18550"/>
                <a:lumOff val="-20783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5">
                <a:hueOff val="-12397374"/>
                <a:satOff val="18550"/>
                <a:lumOff val="-20783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100" kern="1200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هندسة الأنسجة</a:t>
          </a:r>
          <a:endParaRPr lang="en-US" sz="31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71139" y="1093627"/>
        <a:ext cx="2085367" cy="12353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85CD54-9116-4E5B-8513-D64F924A1E7A}">
      <dsp:nvSpPr>
        <dsp:cNvPr id="0" name=""/>
        <dsp:cNvSpPr/>
      </dsp:nvSpPr>
      <dsp:spPr>
        <a:xfrm>
          <a:off x="513873" y="0"/>
          <a:ext cx="5823902" cy="3498715"/>
        </a:xfrm>
        <a:prstGeom prst="lef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FF6FE2C-E017-418C-AE24-96B7A27E2BF2}">
      <dsp:nvSpPr>
        <dsp:cNvPr id="0" name=""/>
        <dsp:cNvSpPr/>
      </dsp:nvSpPr>
      <dsp:spPr>
        <a:xfrm>
          <a:off x="4655642" y="1049614"/>
          <a:ext cx="2055495" cy="139948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100" kern="1200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التصوير</a:t>
          </a:r>
          <a:endParaRPr lang="en-US" sz="31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4723959" y="1117931"/>
        <a:ext cx="1918861" cy="1262852"/>
      </dsp:txXfrm>
    </dsp:sp>
    <dsp:sp modelId="{9C9AD38D-8AE6-46A4-8851-66D79B1CD6C2}">
      <dsp:nvSpPr>
        <dsp:cNvPr id="0" name=""/>
        <dsp:cNvSpPr/>
      </dsp:nvSpPr>
      <dsp:spPr>
        <a:xfrm>
          <a:off x="2398077" y="1049614"/>
          <a:ext cx="2055495" cy="1399486"/>
        </a:xfrm>
        <a:prstGeom prst="roundRect">
          <a:avLst/>
        </a:prstGeom>
        <a:gradFill rotWithShape="0">
          <a:gsLst>
            <a:gs pos="0">
              <a:schemeClr val="accent5">
                <a:hueOff val="-6198687"/>
                <a:satOff val="9275"/>
                <a:lumOff val="-10392"/>
                <a:alphaOff val="0"/>
                <a:shade val="70000"/>
                <a:satMod val="150000"/>
              </a:schemeClr>
            </a:gs>
            <a:gs pos="34000">
              <a:schemeClr val="accent5">
                <a:hueOff val="-6198687"/>
                <a:satOff val="9275"/>
                <a:lumOff val="-10392"/>
                <a:alphaOff val="0"/>
                <a:shade val="70000"/>
                <a:satMod val="140000"/>
              </a:schemeClr>
            </a:gs>
            <a:gs pos="70000">
              <a:schemeClr val="accent5">
                <a:hueOff val="-6198687"/>
                <a:satOff val="9275"/>
                <a:lumOff val="-10392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5">
                <a:hueOff val="-6198687"/>
                <a:satOff val="9275"/>
                <a:lumOff val="-10392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100" kern="1200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تصميم الاطار</a:t>
          </a:r>
          <a:endParaRPr lang="en-US" sz="31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2466394" y="1117931"/>
        <a:ext cx="1918861" cy="1262852"/>
      </dsp:txXfrm>
    </dsp:sp>
    <dsp:sp modelId="{24FD73E7-B602-4AC8-BF9B-A4DFD1FAB3EF}">
      <dsp:nvSpPr>
        <dsp:cNvPr id="0" name=""/>
        <dsp:cNvSpPr/>
      </dsp:nvSpPr>
      <dsp:spPr>
        <a:xfrm>
          <a:off x="140512" y="1049614"/>
          <a:ext cx="2055495" cy="1399486"/>
        </a:xfrm>
        <a:prstGeom prst="roundRect">
          <a:avLst/>
        </a:prstGeom>
        <a:gradFill rotWithShape="0">
          <a:gsLst>
            <a:gs pos="0">
              <a:schemeClr val="accent5">
                <a:hueOff val="-12397374"/>
                <a:satOff val="18550"/>
                <a:lumOff val="-20783"/>
                <a:alphaOff val="0"/>
                <a:shade val="70000"/>
                <a:satMod val="150000"/>
              </a:schemeClr>
            </a:gs>
            <a:gs pos="34000">
              <a:schemeClr val="accent5">
                <a:hueOff val="-12397374"/>
                <a:satOff val="18550"/>
                <a:lumOff val="-20783"/>
                <a:alphaOff val="0"/>
                <a:shade val="70000"/>
                <a:satMod val="140000"/>
              </a:schemeClr>
            </a:gs>
            <a:gs pos="70000">
              <a:schemeClr val="accent5">
                <a:hueOff val="-12397374"/>
                <a:satOff val="18550"/>
                <a:lumOff val="-20783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5">
                <a:hueOff val="-12397374"/>
                <a:satOff val="18550"/>
                <a:lumOff val="-20783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100" kern="1200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هندسة الأنسجة</a:t>
          </a:r>
          <a:endParaRPr lang="en-US" sz="31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208829" y="1117931"/>
        <a:ext cx="1918861" cy="12628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85CD54-9116-4E5B-8513-D64F924A1E7A}">
      <dsp:nvSpPr>
        <dsp:cNvPr id="0" name=""/>
        <dsp:cNvSpPr/>
      </dsp:nvSpPr>
      <dsp:spPr>
        <a:xfrm>
          <a:off x="524113" y="0"/>
          <a:ext cx="5939948" cy="3431209"/>
        </a:xfrm>
        <a:prstGeom prst="lef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F6FE2C-E017-418C-AE24-96B7A27E2BF2}">
      <dsp:nvSpPr>
        <dsp:cNvPr id="0" name=""/>
        <dsp:cNvSpPr/>
      </dsp:nvSpPr>
      <dsp:spPr>
        <a:xfrm>
          <a:off x="4712752" y="1029362"/>
          <a:ext cx="2096452" cy="137248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000" kern="1200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هندسة الأنسجة</a:t>
          </a:r>
          <a:endParaRPr lang="en-US" sz="30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4779751" y="1096361"/>
        <a:ext cx="1962454" cy="1238485"/>
      </dsp:txXfrm>
    </dsp:sp>
    <dsp:sp modelId="{9C9AD38D-8AE6-46A4-8851-66D79B1CD6C2}">
      <dsp:nvSpPr>
        <dsp:cNvPr id="0" name=""/>
        <dsp:cNvSpPr/>
      </dsp:nvSpPr>
      <dsp:spPr>
        <a:xfrm>
          <a:off x="2445861" y="1029362"/>
          <a:ext cx="2096452" cy="1372483"/>
        </a:xfrm>
        <a:prstGeom prst="roundRect">
          <a:avLst/>
        </a:prstGeom>
        <a:solidFill>
          <a:schemeClr val="accent5">
            <a:hueOff val="-6198687"/>
            <a:satOff val="9275"/>
            <a:lumOff val="-10392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000" kern="1200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التصوير</a:t>
          </a:r>
          <a:endParaRPr lang="en-US" sz="30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2512860" y="1096361"/>
        <a:ext cx="1962454" cy="1238485"/>
      </dsp:txXfrm>
    </dsp:sp>
    <dsp:sp modelId="{24FD73E7-B602-4AC8-BF9B-A4DFD1FAB3EF}">
      <dsp:nvSpPr>
        <dsp:cNvPr id="0" name=""/>
        <dsp:cNvSpPr/>
      </dsp:nvSpPr>
      <dsp:spPr>
        <a:xfrm>
          <a:off x="178969" y="1029362"/>
          <a:ext cx="2096452" cy="1372483"/>
        </a:xfrm>
        <a:prstGeom prst="roundRect">
          <a:avLst/>
        </a:prstGeom>
        <a:solidFill>
          <a:schemeClr val="accent5">
            <a:hueOff val="-12397374"/>
            <a:satOff val="18550"/>
            <a:lumOff val="-20783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000" kern="1200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تقييم النسيج الجديد</a:t>
          </a:r>
          <a:endParaRPr lang="en-US" sz="30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245968" y="1096361"/>
        <a:ext cx="1962454" cy="12384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8F303D-7834-459B-BD0B-80DA5E664B32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35947-A0B4-49AC-8D5D-F25DD4F5B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712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35947-A0B4-49AC-8D5D-F25DD4F5BD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530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D011D-BFB8-41C0-8CAE-70606A5D0EB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068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28708"/>
            <a:ext cx="7848600" cy="1445419"/>
          </a:xfrm>
        </p:spPr>
        <p:txBody>
          <a:bodyPr anchor="b">
            <a:noAutofit/>
          </a:bodyPr>
          <a:lstStyle>
            <a:lvl1pPr algn="ctr" rtl="1">
              <a:defRPr sz="7200" b="1" cap="all" baseline="0"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2890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tx1">
                    <a:lumMod val="75000"/>
                    <a:lumOff val="2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2548892"/>
            <a:ext cx="7848600" cy="119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/>
          <a:lstStyle/>
          <a:p>
            <a:fld id="{BD990BC3-9739-4E23-B062-D9F3124E281A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440055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44005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/>
          <a:lstStyle/>
          <a:p>
            <a:fld id="{BD990BC3-9739-4E23-B062-D9F3124E281A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r" rtl="1">
              <a:defRPr sz="4800" b="1"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1200150"/>
            <a:ext cx="5943600" cy="3657600"/>
          </a:xfrm>
        </p:spPr>
        <p:txBody>
          <a:bodyPr>
            <a:normAutofit/>
          </a:bodyPr>
          <a:lstStyle>
            <a:lvl1pPr algn="r" rtl="1">
              <a:defRPr sz="3200"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  <a:lvl2pPr algn="r" rtl="1">
              <a:defRPr sz="2800">
                <a:solidFill>
                  <a:schemeClr val="tx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defRPr>
            </a:lvl2pPr>
            <a:lvl3pPr algn="r" rtl="1">
              <a:defRPr sz="2400">
                <a:latin typeface="Sakkal Majalla" panose="02000000000000000000" pitchFamily="2" charset="-78"/>
                <a:cs typeface="Sakkal Majalla" panose="02000000000000000000" pitchFamily="2" charset="-78"/>
              </a:defRPr>
            </a:lvl3pPr>
            <a:lvl4pPr algn="r" rtl="1">
              <a:defRPr sz="2000">
                <a:latin typeface="Sakkal Majalla" panose="02000000000000000000" pitchFamily="2" charset="-78"/>
                <a:cs typeface="Sakkal Majalla" panose="02000000000000000000" pitchFamily="2" charset="-78"/>
              </a:defRPr>
            </a:lvl4pPr>
            <a:lvl5pPr algn="r" rtl="1">
              <a:defRPr sz="1800">
                <a:latin typeface="Sakkal Majalla" panose="02000000000000000000" pitchFamily="2" charset="-78"/>
                <a:cs typeface="Sakkal Majalla" panose="02000000000000000000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771651"/>
            <a:ext cx="7772400" cy="1650206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470149"/>
            <a:ext cx="7772400" cy="1125140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3449576"/>
            <a:ext cx="7848600" cy="119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55014"/>
            <a:ext cx="4038600" cy="35387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55014"/>
            <a:ext cx="4038600" cy="35387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/>
          <a:lstStyle/>
          <a:p>
            <a:fld id="{BD990BC3-9739-4E23-B062-D9F3124E281A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57301"/>
            <a:ext cx="3931920" cy="47982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8800"/>
            <a:ext cx="393192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257301"/>
            <a:ext cx="3931920" cy="47982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1828800"/>
            <a:ext cx="393192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/>
          <a:lstStyle/>
          <a:p>
            <a:fld id="{BD990BC3-9739-4E23-B062-D9F3124E281A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806462" y="3034268"/>
            <a:ext cx="353187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/>
          <a:lstStyle/>
          <a:p>
            <a:fld id="{BD990BC3-9739-4E23-B062-D9F3124E281A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/>
          <a:lstStyle/>
          <a:p>
            <a:fld id="{BD990BC3-9739-4E23-B062-D9F3124E281A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060"/>
            <a:ext cx="2139696" cy="946404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594060"/>
            <a:ext cx="5715000" cy="418338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597923"/>
            <a:ext cx="2139696" cy="31827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/>
          <a:lstStyle/>
          <a:p>
            <a:fld id="{BD990BC3-9739-4E23-B062-D9F3124E281A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684114" y="2684956"/>
            <a:ext cx="418338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60"/>
            <a:ext cx="2142680" cy="94869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628651"/>
            <a:ext cx="5904390" cy="4125342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2139696" cy="31821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/>
          <a:lstStyle/>
          <a:p>
            <a:fld id="{BD990BC3-9739-4E23-B062-D9F3124E281A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5590"/>
            <a:ext cx="9144000" cy="171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274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3716"/>
            <a:ext cx="4114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508000"/>
            <a:ext cx="8534400" cy="857250"/>
          </a:xfrm>
        </p:spPr>
        <p:txBody>
          <a:bodyPr anchor="t"/>
          <a:lstStyle/>
          <a:p>
            <a:pPr algn="ctr"/>
            <a:r>
              <a:rPr lang="ar-SA" sz="6000" b="1" dirty="0" smtClean="0"/>
              <a:t>تقنيات التصوير </a:t>
            </a:r>
            <a:r>
              <a:rPr lang="ar-SA" sz="6000" b="1" dirty="0"/>
              <a:t>الطبي</a:t>
            </a:r>
            <a:endParaRPr lang="en-US" sz="4800" i="1" dirty="0"/>
          </a:p>
        </p:txBody>
      </p:sp>
      <p:sp>
        <p:nvSpPr>
          <p:cNvPr id="5683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9700" y="1555750"/>
            <a:ext cx="6324600" cy="514350"/>
          </a:xfrm>
        </p:spPr>
        <p:txBody>
          <a:bodyPr>
            <a:noAutofit/>
          </a:bodyPr>
          <a:lstStyle/>
          <a:p>
            <a:pPr algn="ctr"/>
            <a:r>
              <a:rPr lang="ar-SA" sz="2800" b="1" dirty="0" smtClean="0"/>
              <a:t>أ.د. ياسر مصطفى قدح</a:t>
            </a:r>
            <a:endParaRPr lang="en-US" sz="2800" b="1" dirty="0" smtClean="0"/>
          </a:p>
          <a:p>
            <a:pPr algn="ctr"/>
            <a:r>
              <a:rPr lang="ar-SA" sz="2800" b="1" dirty="0" smtClean="0"/>
              <a:t>أستاذ الهندسة الحيوية الطبية بجامعة القاهرة</a:t>
            </a:r>
            <a:endParaRPr lang="en-US" sz="2800" b="1" dirty="0"/>
          </a:p>
        </p:txBody>
      </p:sp>
      <p:pic>
        <p:nvPicPr>
          <p:cNvPr id="6" name="Picture 2" descr="C:\Documents and Settings\YASSER.YMK\My Documents\Cairo Univ Logo\logo_reduc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2560" y="3840480"/>
            <a:ext cx="968433" cy="118872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62000" y="2825752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800" dirty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المحاضرة </a:t>
            </a:r>
            <a:r>
              <a:rPr lang="ar-SA" sz="2800" dirty="0" smtClean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السادسة: </a:t>
            </a:r>
            <a:r>
              <a:rPr lang="ar-SA" sz="2800" dirty="0" smtClean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الاتجاهات المستقبلية في التصوير </a:t>
            </a:r>
            <a:r>
              <a:rPr lang="ar-SA" sz="2800" dirty="0" smtClean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الطبي</a:t>
            </a:r>
            <a:endParaRPr lang="ar-SA" sz="2800" dirty="0">
              <a:solidFill>
                <a:srgbClr val="00B0F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7772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SA" dirty="0" smtClean="0"/>
              <a:t>أنواع جديدة من مواد التباين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8000" y="1200150"/>
            <a:ext cx="8178800" cy="3657600"/>
          </a:xfrm>
        </p:spPr>
        <p:txBody>
          <a:bodyPr/>
          <a:lstStyle/>
          <a:p>
            <a:r>
              <a:rPr lang="ar-SA" dirty="0" smtClean="0"/>
              <a:t>تقنيات النانو مع ربطها بجزيئات لها وظيفة في الجسم</a:t>
            </a:r>
          </a:p>
          <a:p>
            <a:pPr lvl="1"/>
            <a:r>
              <a:rPr lang="ar-SA" dirty="0" smtClean="0"/>
              <a:t>قدرة على تمييز ما يراد تصويره بخصوصية عالية 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60864" y="2424330"/>
            <a:ext cx="8422272" cy="2186620"/>
            <a:chOff x="187324" y="2824379"/>
            <a:chExt cx="8422272" cy="218662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24" y="2824380"/>
              <a:ext cx="4442849" cy="2186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4496" y="2824379"/>
              <a:ext cx="3975100" cy="2186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2988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هندسة الأنسجة الموجهة بالتصوير الطبي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00" y="1200150"/>
            <a:ext cx="8369300" cy="3657600"/>
          </a:xfrm>
        </p:spPr>
        <p:txBody>
          <a:bodyPr/>
          <a:lstStyle/>
          <a:p>
            <a:r>
              <a:rPr lang="ar-SA" dirty="0" smtClean="0"/>
              <a:t>تجربة الخيارات المختلفة في نماذج حاسوبية قبل اتخاذ القرار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6243924"/>
              </p:ext>
            </p:extLst>
          </p:nvPr>
        </p:nvGraphicFramePr>
        <p:xfrm>
          <a:off x="882650" y="1663700"/>
          <a:ext cx="7105650" cy="3422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3145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هندسة الأنسجة الموجهة بالتصوير الطبي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350" y="1200150"/>
            <a:ext cx="7918450" cy="3657600"/>
          </a:xfrm>
        </p:spPr>
        <p:txBody>
          <a:bodyPr/>
          <a:lstStyle/>
          <a:p>
            <a:r>
              <a:rPr lang="ar-SA" dirty="0" smtClean="0"/>
              <a:t>تصميم اطار النسيج بحيث يأخذ الشكل المميز للنسيج الأصلي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4064820"/>
              </p:ext>
            </p:extLst>
          </p:nvPr>
        </p:nvGraphicFramePr>
        <p:xfrm>
          <a:off x="857250" y="1613034"/>
          <a:ext cx="6851650" cy="3498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0390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هندسة الأنسجة الموجهة بالتصوير الطبي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650" y="1200150"/>
            <a:ext cx="8185150" cy="3657600"/>
          </a:xfrm>
        </p:spPr>
        <p:txBody>
          <a:bodyPr/>
          <a:lstStyle/>
          <a:p>
            <a:r>
              <a:rPr lang="ar-SA" dirty="0" smtClean="0"/>
              <a:t>متابعة عملية زرع النسيج الحيوي و نموه و تلاحمه مع الأنسجة حوله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795902"/>
              </p:ext>
            </p:extLst>
          </p:nvPr>
        </p:nvGraphicFramePr>
        <p:xfrm>
          <a:off x="765174" y="1712291"/>
          <a:ext cx="6988175" cy="3431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9501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مثال على هندسة الأنسجة الحديثة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158" y="1135378"/>
            <a:ext cx="5886783" cy="3957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84300" y="2590800"/>
            <a:ext cx="18415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تصوير المريض</a:t>
            </a:r>
            <a:endParaRPr lang="en-US" sz="2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1650" y="2281535"/>
            <a:ext cx="19431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بناء نموذج للنسيج</a:t>
            </a:r>
            <a:endParaRPr lang="en-US" sz="2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0" y="1496018"/>
            <a:ext cx="257175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تصميم اطار مناسب للنسيج بناء على النموذج</a:t>
            </a:r>
            <a:endParaRPr lang="en-US" sz="2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78500" y="3843635"/>
            <a:ext cx="19431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اعداد أجزاء الاطار</a:t>
            </a:r>
            <a:endParaRPr lang="en-US" sz="2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90950" y="3335286"/>
            <a:ext cx="150495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 الاطار و زرعه بالخلايا</a:t>
            </a:r>
            <a:endParaRPr lang="en-US" sz="2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2550" y="3094989"/>
            <a:ext cx="24511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زراعة العضو في الجسم</a:t>
            </a:r>
            <a:endParaRPr lang="en-US" sz="2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751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 rtl="1"/>
            <a:r>
              <a:rPr lang="ar-SA" sz="4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اتجاهات التطوير في التصوير الطبي الحديث</a:t>
            </a:r>
            <a:endParaRPr lang="en-US" sz="4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696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600200"/>
            <a:ext cx="3810000" cy="30861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2500" lnSpcReduction="20000"/>
          </a:bodyPr>
          <a:lstStyle/>
          <a:p>
            <a:pPr algn="r" rtl="1">
              <a:buFont typeface="Wingdings" pitchFamily="2" charset="2"/>
              <a:buNone/>
            </a:pPr>
            <a:r>
              <a:rPr lang="ar-SA" sz="39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الى</a:t>
            </a:r>
            <a:endParaRPr lang="en-US" sz="43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r>
              <a:rPr lang="ar-SA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وظيفة و تركيب كيميائي</a:t>
            </a:r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r>
              <a:rPr lang="ar-SA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متابعة حية </a:t>
            </a:r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r>
              <a:rPr lang="ar-SA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التشخيص من معلومات كمية رقمية</a:t>
            </a:r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r>
              <a:rPr lang="ar-SA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وسائل عرض رقمية حاسوبية</a:t>
            </a:r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r>
              <a:rPr lang="ar-SA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مواد تباين مصممة خصيصا للغرض</a:t>
            </a:r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r>
              <a:rPr lang="ar-SA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تشخيص و علاج معا</a:t>
            </a:r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>
              <a:buFont typeface="Wingdings" pitchFamily="2" charset="2"/>
              <a:buNone/>
            </a:pPr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6970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800600" y="1600200"/>
            <a:ext cx="4114800" cy="30861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2500" lnSpcReduction="20000"/>
          </a:bodyPr>
          <a:lstStyle/>
          <a:p>
            <a:pPr algn="r" rtl="1">
              <a:buFont typeface="Wingdings" pitchFamily="2" charset="2"/>
              <a:buNone/>
            </a:pPr>
            <a:r>
              <a:rPr lang="ar-SA" sz="39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من </a:t>
            </a:r>
            <a:endParaRPr lang="en-US" sz="39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r>
              <a:rPr lang="ar-SA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تشريح</a:t>
            </a:r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r>
              <a:rPr lang="ar-SA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لقطة ساكنة</a:t>
            </a:r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r>
              <a:rPr lang="ar-SA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التشخيص من الشكل</a:t>
            </a:r>
          </a:p>
          <a:p>
            <a:pPr algn="r" rtl="1"/>
            <a:r>
              <a:rPr lang="ar-SA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وسائل عرض بأفلام وورق</a:t>
            </a:r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r>
              <a:rPr lang="ar-SA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مواد تباين غير متخصصة</a:t>
            </a:r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r>
              <a:rPr lang="ar-SA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تشخيص فقط</a:t>
            </a:r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" name="Right Arrow 1"/>
          <p:cNvSpPr/>
          <p:nvPr/>
        </p:nvSpPr>
        <p:spPr>
          <a:xfrm rot="10800000">
            <a:off x="4264025" y="2882900"/>
            <a:ext cx="527050" cy="666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4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ar-SA" dirty="0" smtClean="0"/>
              <a:t>شكرا لمتابعتكم</a:t>
            </a:r>
            <a:endParaRPr lang="en-US" dirty="0"/>
          </a:p>
        </p:txBody>
      </p:sp>
      <p:sp>
        <p:nvSpPr>
          <p:cNvPr id="64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ar-SA" dirty="0" smtClean="0"/>
              <a:t>نهاية مقرر تقنيات التصوير الطبي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53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SA" dirty="0" smtClean="0"/>
              <a:t>محتوى المحاضرة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1900" y="1200150"/>
            <a:ext cx="7454900" cy="3657600"/>
          </a:xfrm>
        </p:spPr>
        <p:txBody>
          <a:bodyPr>
            <a:normAutofit fontScale="77500" lnSpcReduction="20000"/>
          </a:bodyPr>
          <a:lstStyle/>
          <a:p>
            <a:r>
              <a:rPr lang="ar-SA" dirty="0" smtClean="0"/>
              <a:t>زيادة دقة التصوير</a:t>
            </a:r>
            <a:endParaRPr lang="ar-SA" dirty="0"/>
          </a:p>
          <a:p>
            <a:r>
              <a:rPr lang="ar-SA" dirty="0" smtClean="0"/>
              <a:t>زيادة سرعة التصوير</a:t>
            </a:r>
            <a:endParaRPr lang="ar-SA" dirty="0"/>
          </a:p>
          <a:p>
            <a:r>
              <a:rPr lang="ar-SA" dirty="0" smtClean="0"/>
              <a:t>تصغير أجهزة التصوير</a:t>
            </a:r>
            <a:endParaRPr lang="ar-SA" dirty="0"/>
          </a:p>
          <a:p>
            <a:r>
              <a:rPr lang="ar-SA" dirty="0" smtClean="0"/>
              <a:t>طرق العرض ثلاثية الأبعاد</a:t>
            </a:r>
          </a:p>
          <a:p>
            <a:r>
              <a:rPr lang="ar-SA" dirty="0" smtClean="0"/>
              <a:t>التشخيص بمساعدة الحاسوب</a:t>
            </a:r>
          </a:p>
          <a:p>
            <a:r>
              <a:rPr lang="ar-SA" dirty="0" smtClean="0"/>
              <a:t>تقليل التأثيرات الحيوية الضارة</a:t>
            </a:r>
          </a:p>
          <a:p>
            <a:r>
              <a:rPr lang="ar-SA" dirty="0" smtClean="0"/>
              <a:t>التصوير و العلاج معا</a:t>
            </a:r>
            <a:endParaRPr lang="ar-SA" dirty="0" smtClean="0"/>
          </a:p>
          <a:p>
            <a:r>
              <a:rPr lang="ar-SA" dirty="0" smtClean="0"/>
              <a:t>أنواع جديدة من مواد التباين</a:t>
            </a:r>
          </a:p>
          <a:p>
            <a:r>
              <a:rPr lang="ar-SA" dirty="0" smtClean="0"/>
              <a:t>التصوير الطبي في توجيه هندسة الأنسجة</a:t>
            </a:r>
          </a:p>
          <a:p>
            <a:endParaRPr lang="ar-SA" dirty="0"/>
          </a:p>
          <a:p>
            <a:endParaRPr lang="ar-SA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45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زيادة دقة التصوير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5250" y="1200150"/>
            <a:ext cx="7321550" cy="3657600"/>
          </a:xfrm>
        </p:spPr>
        <p:txBody>
          <a:bodyPr/>
          <a:lstStyle/>
          <a:p>
            <a:r>
              <a:rPr lang="ar-SA" dirty="0" smtClean="0"/>
              <a:t>تحسن مطرد في دقة التصوير الطبي في كل أنواعه</a:t>
            </a:r>
          </a:p>
          <a:p>
            <a:r>
              <a:rPr lang="ar-SA" dirty="0" smtClean="0"/>
              <a:t>دقة قريبة جدا من الميكروسكوب في بعض الطرق</a:t>
            </a:r>
          </a:p>
          <a:p>
            <a:pPr lvl="1"/>
            <a:r>
              <a:rPr lang="ar-SA" dirty="0" smtClean="0"/>
              <a:t>هل سيكون من الممكن تصوير الجينوم؟</a:t>
            </a:r>
            <a:endParaRPr lang="en-US" dirty="0"/>
          </a:p>
        </p:txBody>
      </p:sp>
      <p:pic>
        <p:nvPicPr>
          <p:cNvPr id="1026" name="Picture 2" descr="C:\Users\Yasser\Desktop\mri-magnetom-7t-clinical_brain_nri-00106473~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1" y="2828585"/>
            <a:ext cx="2265869" cy="226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Yasser\Desktop\mri-magnetom-7t-clinical_head_swi_muw-00106468~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2828584"/>
            <a:ext cx="2265869" cy="226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Yasser\Desktop\mri-magnetom-7t-clinical_head_tof_cmrr-00106472~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569" y="2828586"/>
            <a:ext cx="2265868" cy="226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Yasser\Desktop\1971headsc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56" y="877016"/>
            <a:ext cx="1418144" cy="171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437" y="2804572"/>
            <a:ext cx="2299878" cy="228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67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زيادة سرعة التصوير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50" y="1200150"/>
            <a:ext cx="8286750" cy="3657600"/>
          </a:xfrm>
        </p:spPr>
        <p:txBody>
          <a:bodyPr/>
          <a:lstStyle/>
          <a:p>
            <a:r>
              <a:rPr lang="ar-SA" dirty="0" smtClean="0"/>
              <a:t>زيادة راحة المريض و تقليل زمن وجوده في غرفة الأشعة</a:t>
            </a:r>
          </a:p>
          <a:p>
            <a:r>
              <a:rPr lang="ar-SA" dirty="0" smtClean="0"/>
              <a:t>زيادة كفاءة أجهزة التصوير و </a:t>
            </a:r>
            <a:r>
              <a:rPr lang="ar-SA" dirty="0" smtClean="0"/>
              <a:t>انتاجيتها</a:t>
            </a:r>
            <a:r>
              <a:rPr lang="en-US" dirty="0" smtClean="0"/>
              <a:t> </a:t>
            </a:r>
            <a:r>
              <a:rPr lang="ar-SA" dirty="0" smtClean="0"/>
              <a:t>في </a:t>
            </a:r>
            <a:r>
              <a:rPr lang="ar-SA" dirty="0" smtClean="0"/>
              <a:t>الزمن الحقيقي بدقة عالية</a:t>
            </a:r>
          </a:p>
          <a:p>
            <a:pPr lvl="1"/>
            <a:r>
              <a:rPr lang="ar-SA" dirty="0" smtClean="0"/>
              <a:t>تقنيات التصوير المتوازي و الرقمي و تقليل العينات</a:t>
            </a:r>
            <a:endParaRPr lang="en-US" dirty="0"/>
          </a:p>
        </p:txBody>
      </p:sp>
      <p:pic>
        <p:nvPicPr>
          <p:cNvPr id="1026" name="Picture 2" descr="C:\Users\Yasser\Desktop\256px-Ext_fly_hear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2845590"/>
            <a:ext cx="24384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Yasser\Desktop\MechFuncti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845589"/>
            <a:ext cx="29718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Yasser\Desktop\fmriregion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49" y="2845590"/>
            <a:ext cx="2971799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63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تصغير أجهزة </a:t>
            </a:r>
            <a:r>
              <a:rPr lang="ar-SA" dirty="0" smtClean="0"/>
              <a:t>التصوير</a:t>
            </a:r>
            <a:r>
              <a:rPr lang="en-US" dirty="0" smtClean="0"/>
              <a:t> </a:t>
            </a:r>
            <a:r>
              <a:rPr lang="ar-SA" dirty="0" smtClean="0"/>
              <a:t> بنفس قدراتها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200150"/>
            <a:ext cx="7086600" cy="3657600"/>
          </a:xfrm>
        </p:spPr>
        <p:txBody>
          <a:bodyPr/>
          <a:lstStyle/>
          <a:p>
            <a:r>
              <a:rPr lang="ar-SA" dirty="0" smtClean="0"/>
              <a:t>أجهزة التصوير يقل حجمها ووزنها و سهولة التنقل بها</a:t>
            </a:r>
          </a:p>
          <a:p>
            <a:pPr lvl="1"/>
            <a:r>
              <a:rPr lang="ar-SA" dirty="0" smtClean="0"/>
              <a:t>هل سنصل الى الأجهزة المحمولة </a:t>
            </a:r>
            <a:r>
              <a:rPr lang="ar-SA" dirty="0" smtClean="0"/>
              <a:t>في كل أنواع التصوير؟</a:t>
            </a:r>
            <a:endParaRPr lang="ar-SA" dirty="0" smtClean="0"/>
          </a:p>
          <a:p>
            <a:pPr lvl="1"/>
            <a:r>
              <a:rPr lang="ar-SA" dirty="0" smtClean="0"/>
              <a:t>هل ستتحقق أحلام الخيال العلمي في هذا المجال ؟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2798571"/>
            <a:ext cx="1768475" cy="221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C:\Users\Yasser\Desktop\Sonosite-180-Pl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0" y="2859666"/>
            <a:ext cx="1860550" cy="217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Yasser\Desktop\portable-ultrasound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710" y="2859666"/>
            <a:ext cx="2266140" cy="211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1449196"/>
            <a:ext cx="1768475" cy="129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31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طرق عرض ثلاثية الأبعاد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1200150"/>
            <a:ext cx="8026400" cy="3657600"/>
          </a:xfrm>
        </p:spPr>
        <p:txBody>
          <a:bodyPr/>
          <a:lstStyle/>
          <a:p>
            <a:r>
              <a:rPr lang="ar-SA" dirty="0" smtClean="0"/>
              <a:t>ما تزال طرق العرض الحالية ثنائية الأبعاد في الأساس</a:t>
            </a:r>
          </a:p>
          <a:p>
            <a:pPr lvl="1"/>
            <a:r>
              <a:rPr lang="ar-SA" dirty="0" smtClean="0"/>
              <a:t>تقنيات تسمح بعرض البيانات الحجمية بطريقة ثلاثية الأبعاد</a:t>
            </a:r>
            <a:endParaRPr lang="en-US" dirty="0"/>
          </a:p>
        </p:txBody>
      </p:sp>
      <p:pic>
        <p:nvPicPr>
          <p:cNvPr id="4098" name="Picture 2" descr="C:\Users\Yasser\Desktop\ONI_Dec06_p1_re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2488746"/>
            <a:ext cx="3600107" cy="260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Yasser\Desktop\usc_3d_display_2008-06-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2488746"/>
            <a:ext cx="2105025" cy="260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Yasser\Desktop\800px-PerspectaRAD_mouse_Phanto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207" y="2488747"/>
            <a:ext cx="3469821" cy="260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61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التشخيص بمساعدة الحاسوب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00150"/>
            <a:ext cx="8343900" cy="3657600"/>
          </a:xfrm>
        </p:spPr>
        <p:txBody>
          <a:bodyPr/>
          <a:lstStyle/>
          <a:p>
            <a:r>
              <a:rPr lang="ar-SA" dirty="0" smtClean="0"/>
              <a:t>كم ضخم من الصور نتيجة لتطور التصوير الحجمي و دقة الصور</a:t>
            </a:r>
          </a:p>
          <a:p>
            <a:pPr lvl="1"/>
            <a:r>
              <a:rPr lang="ar-SA" dirty="0" smtClean="0"/>
              <a:t>لا يوجد العدد الكافي من أطباء الأشعة لفحص هذا </a:t>
            </a:r>
            <a:r>
              <a:rPr lang="ar-SA" dirty="0" smtClean="0"/>
              <a:t>الكم</a:t>
            </a:r>
          </a:p>
          <a:p>
            <a:pPr lvl="1"/>
            <a:r>
              <a:rPr lang="ar-SA" dirty="0" smtClean="0"/>
              <a:t>هل سيمكن رفع كفاءة التشخيص بالحاسوب للاعتماد عليها دون طبيب ؟</a:t>
            </a:r>
            <a:r>
              <a:rPr lang="ar-SA" dirty="0" smtClean="0"/>
              <a:t> </a:t>
            </a:r>
            <a:endParaRPr lang="en-US" dirty="0"/>
          </a:p>
        </p:txBody>
      </p:sp>
      <p:pic>
        <p:nvPicPr>
          <p:cNvPr id="5123" name="Picture 3" descr="C:\Users\Yasser\Desktop\HAMAM-Breast-Screening-Workst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2867171"/>
            <a:ext cx="428625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Yasser\Desktop\breast-scans_UCDavis_5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2983069"/>
            <a:ext cx="1798638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Yasser\Desktop\v45ud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13" y="2932269"/>
            <a:ext cx="2470860" cy="186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55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تقليل </a:t>
            </a:r>
            <a:r>
              <a:rPr lang="ar-SA" dirty="0" smtClean="0"/>
              <a:t>التأثيرات الحيوية الضارة للتصوير الطبي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 smtClean="0"/>
              <a:t>مثال: جرعة </a:t>
            </a:r>
            <a:r>
              <a:rPr lang="ar-SA" dirty="0"/>
              <a:t>الاشعاع في الأشعة المقطعية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3" y="2254250"/>
            <a:ext cx="3918522" cy="2414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055" y="1983185"/>
            <a:ext cx="2782887" cy="1489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056" y="3653507"/>
            <a:ext cx="4718994" cy="1460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078" y="1859632"/>
            <a:ext cx="1874972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836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التصوير </a:t>
            </a:r>
            <a:r>
              <a:rPr lang="ar-SA" dirty="0" smtClean="0"/>
              <a:t>الطبي و </a:t>
            </a:r>
            <a:r>
              <a:rPr lang="ar-SA" dirty="0" smtClean="0"/>
              <a:t>العلاج </a:t>
            </a:r>
            <a:r>
              <a:rPr lang="ar-SA" dirty="0" smtClean="0"/>
              <a:t>معا بنفس الجهاز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 smtClean="0"/>
              <a:t>بدأ هذا الاتجاه من الموجات فوق الصوتية</a:t>
            </a:r>
            <a:endParaRPr lang="en-US" dirty="0"/>
          </a:p>
        </p:txBody>
      </p:sp>
      <p:pic>
        <p:nvPicPr>
          <p:cNvPr id="2051" name="Picture 3" descr="C:\Users\Yasser\Desktop\MR_Guided_Focused_Ultras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08" y="1202246"/>
            <a:ext cx="3051764" cy="183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Yasser\Desktop\konofagou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03549"/>
            <a:ext cx="4197235" cy="208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Yasser\Desktop\1607_CameronStrange_HIF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1947322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55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7543</TotalTime>
  <Words>403</Words>
  <Application>Microsoft Office PowerPoint</Application>
  <PresentationFormat>On-screen Show (16:9)</PresentationFormat>
  <Paragraphs>82</Paragraphs>
  <Slides>16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Clarity</vt:lpstr>
      <vt:lpstr>تقنيات التصوير الطبي</vt:lpstr>
      <vt:lpstr>محتوى المحاضرة</vt:lpstr>
      <vt:lpstr>زيادة دقة التصوير</vt:lpstr>
      <vt:lpstr>زيادة سرعة التصوير</vt:lpstr>
      <vt:lpstr>تصغير أجهزة التصوير  بنفس قدراتها</vt:lpstr>
      <vt:lpstr>طرق عرض ثلاثية الأبعاد</vt:lpstr>
      <vt:lpstr>التشخيص بمساعدة الحاسوب</vt:lpstr>
      <vt:lpstr>تقليل التأثيرات الحيوية الضارة للتصوير الطبي</vt:lpstr>
      <vt:lpstr>التصوير الطبي و العلاج معا بنفس الجهاز</vt:lpstr>
      <vt:lpstr>أنواع جديدة من مواد التباين</vt:lpstr>
      <vt:lpstr>هندسة الأنسجة الموجهة بالتصوير الطبي</vt:lpstr>
      <vt:lpstr>هندسة الأنسجة الموجهة بالتصوير الطبي</vt:lpstr>
      <vt:lpstr>هندسة الأنسجة الموجهة بالتصوير الطبي</vt:lpstr>
      <vt:lpstr>مثال على هندسة الأنسجة الحديثة</vt:lpstr>
      <vt:lpstr>اتجاهات التطوير في التصوير الطبي الحديث</vt:lpstr>
      <vt:lpstr>شكرا لمتابعتكم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Yasser</dc:creator>
  <cp:lastModifiedBy>Yasser</cp:lastModifiedBy>
  <cp:revision>583</cp:revision>
  <dcterms:created xsi:type="dcterms:W3CDTF">2012-04-16T13:05:27Z</dcterms:created>
  <dcterms:modified xsi:type="dcterms:W3CDTF">2014-01-22T22:04:24Z</dcterms:modified>
</cp:coreProperties>
</file>